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6858000" cx="12192000"/>
  <p:notesSz cx="6921500" cy="100838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  <p:ext uri="GoogleSlidesCustomDataVersion2">
      <go:slidesCustomData xmlns:go="http://customooxmlschemas.google.com/" r:id="rId8" roundtripDataSignature="AMtx7mi0ZTlNbUKqF1tENsX2Wm5X9BFG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3176" orient="horz"/>
        <p:guide pos="218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21125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b" bIns="47200" lIns="94425" spcFirstLastPara="1" rIns="94425" wrap="square" tIns="47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21125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b" bIns="47200" lIns="94425" spcFirstLastPara="1" rIns="94425" wrap="square" tIns="472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1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g32f8e60877d_0_2:notes"/>
          <p:cNvSpPr txBox="1"/>
          <p:nvPr>
            <p:ph idx="1" type="body"/>
          </p:nvPr>
        </p:nvSpPr>
        <p:spPr>
          <a:xfrm>
            <a:off x="923925" y="4789488"/>
            <a:ext cx="5073600" cy="4538700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g32f8e60877d_0_2:notes"/>
          <p:cNvSpPr/>
          <p:nvPr>
            <p:ph idx="2" type="sldImg"/>
          </p:nvPr>
        </p:nvSpPr>
        <p:spPr>
          <a:xfrm>
            <a:off x="100013" y="755650"/>
            <a:ext cx="6721500" cy="3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type="title"/>
          </p:nvPr>
        </p:nvSpPr>
        <p:spPr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>
            <a:off x="0" y="6413500"/>
            <a:ext cx="12199938" cy="182563"/>
          </a:xfrm>
          <a:prstGeom prst="snip1Rect">
            <a:avLst>
              <a:gd fmla="val 16667" name="adj"/>
            </a:avLst>
          </a:prstGeom>
          <a:gradFill>
            <a:gsLst>
              <a:gs pos="0">
                <a:srgbClr val="AFAFAF"/>
              </a:gs>
              <a:gs pos="50000">
                <a:schemeClr val="accent3"/>
              </a:gs>
              <a:gs pos="100000">
                <a:srgbClr val="919191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5"/>
          <p:cNvSpPr txBox="1"/>
          <p:nvPr>
            <p:ph type="title"/>
          </p:nvPr>
        </p:nvSpPr>
        <p:spPr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5"/>
          <p:cNvSpPr/>
          <p:nvPr/>
        </p:nvSpPr>
        <p:spPr>
          <a:xfrm>
            <a:off x="-7938" y="1455738"/>
            <a:ext cx="11483976" cy="269875"/>
          </a:xfrm>
          <a:prstGeom prst="snip1Rect">
            <a:avLst>
              <a:gd fmla="val 16667" name="adj"/>
            </a:avLst>
          </a:prstGeom>
          <a:gradFill>
            <a:gsLst>
              <a:gs pos="0">
                <a:srgbClr val="7FB75F"/>
              </a:gs>
              <a:gs pos="50000">
                <a:srgbClr val="6EB141"/>
              </a:gs>
              <a:gs pos="100000">
                <a:srgbClr val="5FA134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5"/>
          <p:cNvSpPr txBox="1"/>
          <p:nvPr/>
        </p:nvSpPr>
        <p:spPr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3GPP 2025</a:t>
            </a:r>
            <a:endParaRPr/>
          </a:p>
        </p:txBody>
      </p:sp>
      <p:pic>
        <p:nvPicPr>
          <p:cNvPr id="15" name="Google Shape;15;p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5"/>
          <p:cNvSpPr txBox="1"/>
          <p:nvPr/>
        </p:nvSpPr>
        <p:spPr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5"/>
          <p:cNvSpPr txBox="1"/>
          <p:nvPr/>
        </p:nvSpPr>
        <p:spPr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3GPP TSG-SA WG6 Meeting #65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Athens, Greece 17</a:t>
            </a:r>
            <a:r>
              <a:rPr b="1" baseline="3000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1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21</a:t>
            </a:r>
            <a:r>
              <a:rPr b="1" baseline="3000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b="1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February 2025</a:t>
            </a:r>
            <a:endParaRPr b="1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5"/>
          <p:cNvSpPr txBox="1"/>
          <p:nvPr/>
        </p:nvSpPr>
        <p:spPr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S6-250xxx</a:t>
            </a:r>
            <a:r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</p:sldLayoutIdLst>
  <p:transition>
    <p:wipe dir="r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"/>
          <p:cNvSpPr txBox="1"/>
          <p:nvPr>
            <p:ph type="title"/>
          </p:nvPr>
        </p:nvSpPr>
        <p:spPr>
          <a:xfrm>
            <a:off x="573450" y="1709750"/>
            <a:ext cx="105093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/>
              <a:t>SA6 Rel-20 new WID proposal:</a:t>
            </a:r>
            <a:endParaRPr sz="50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/>
              <a:t>Mission Critical Services </a:t>
            </a:r>
            <a:r>
              <a:rPr lang="en-GB" sz="5000"/>
              <a:t>Enhancements</a:t>
            </a:r>
            <a:endParaRPr sz="5000"/>
          </a:p>
        </p:txBody>
      </p:sp>
      <p:sp>
        <p:nvSpPr>
          <p:cNvPr id="32" name="Google Shape;32;p1"/>
          <p:cNvSpPr txBox="1"/>
          <p:nvPr>
            <p:ph idx="4294967295" type="body"/>
          </p:nvPr>
        </p:nvSpPr>
        <p:spPr>
          <a:xfrm>
            <a:off x="790350" y="5406825"/>
            <a:ext cx="78867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GB"/>
              <a:t>Harish Negalaguli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GB"/>
              <a:t>Motorola Solutions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32f8e60877d_0_2"/>
          <p:cNvSpPr txBox="1"/>
          <p:nvPr>
            <p:ph type="title"/>
          </p:nvPr>
        </p:nvSpPr>
        <p:spPr>
          <a:xfrm>
            <a:off x="474215" y="527608"/>
            <a:ext cx="9221100" cy="78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/>
              <a:t>Background, objectives etc…</a:t>
            </a:r>
            <a:endParaRPr sz="2400"/>
          </a:p>
        </p:txBody>
      </p:sp>
      <p:sp>
        <p:nvSpPr>
          <p:cNvPr id="38" name="Google Shape;38;g32f8e60877d_0_2"/>
          <p:cNvSpPr txBox="1"/>
          <p:nvPr>
            <p:ph idx="1" type="body"/>
          </p:nvPr>
        </p:nvSpPr>
        <p:spPr>
          <a:xfrm>
            <a:off x="772425" y="1801451"/>
            <a:ext cx="10515600" cy="42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-GB" sz="1400"/>
              <a:t>Background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As 3GPP Mission Critical Services standard based deployments in </a:t>
            </a:r>
            <a:r>
              <a:rPr lang="en-GB" sz="1100"/>
              <a:t>worldwide</a:t>
            </a:r>
            <a:r>
              <a:rPr lang="en-GB" sz="1100"/>
              <a:t> is getting matured, there are various learnings and improvements identified by operators, users or vendors requiring enhancements to existing Mission Critical Services specifications.</a:t>
            </a:r>
            <a:endParaRPr sz="11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Lack of stage-2 work for some of key enhancements required in MCX services that are </a:t>
            </a:r>
            <a:r>
              <a:rPr lang="en-GB" sz="1100"/>
              <a:t>identified in MCX Stage-1 specifications</a:t>
            </a:r>
            <a:r>
              <a:rPr lang="en-GB" sz="1100"/>
              <a:t>.</a:t>
            </a:r>
            <a:endParaRPr sz="11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Continuation of MCX stage-2 work that was not completed in 3GPP Release-19 such as Location, Recording, </a:t>
            </a:r>
            <a:r>
              <a:rPr lang="en-GB" sz="1100"/>
              <a:t>Discrete</a:t>
            </a:r>
            <a:r>
              <a:rPr lang="en-GB" sz="1100"/>
              <a:t> listening, Ambient listening.etc.</a:t>
            </a:r>
            <a:endParaRPr sz="1100"/>
          </a:p>
          <a:p>
            <a:pPr indent="-203200" lvl="0" marL="228600" rtl="0" algn="l">
              <a:spcBef>
                <a:spcPts val="100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New enhMC_Ph2 </a:t>
            </a:r>
            <a:r>
              <a:rPr lang="en-GB" sz="1400"/>
              <a:t>Objectives</a:t>
            </a:r>
            <a:endParaRPr sz="1100"/>
          </a:p>
          <a:p>
            <a:pPr indent="-184150" lvl="1" marL="6858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Learnings or inputs received from field experienc</a:t>
            </a:r>
            <a:r>
              <a:rPr lang="en-GB" sz="1100"/>
              <a:t>e</a:t>
            </a:r>
            <a:endParaRPr sz="1100"/>
          </a:p>
          <a:p>
            <a:pPr indent="-184150" lvl="2" marL="11430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Enable remote device management.</a:t>
            </a:r>
            <a:endParaRPr sz="1100"/>
          </a:p>
          <a:p>
            <a:pPr indent="-184150" lvl="2" marL="11430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QoS/bearer failure implications to the user experience</a:t>
            </a:r>
            <a:endParaRPr/>
          </a:p>
          <a:p>
            <a:pPr indent="-184150" lvl="1" marL="6858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Addressing architectural aspects that have not been fully specified in specifications.</a:t>
            </a:r>
            <a:endParaRPr sz="1100"/>
          </a:p>
          <a:p>
            <a:pPr indent="-184150" lvl="2" marL="11430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Enhancements to MCVideo services to improve user experience; </a:t>
            </a:r>
            <a:r>
              <a:rPr lang="en-GB" sz="1100"/>
              <a:t>MCvideo Mosaic view support and simultaneous Session </a:t>
            </a:r>
            <a:r>
              <a:rPr lang="en-GB" sz="1100"/>
              <a:t>awareness to the user</a:t>
            </a:r>
            <a:endParaRPr sz="1100"/>
          </a:p>
          <a:p>
            <a:pPr indent="-184150" lvl="2" marL="11430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Aspects related to MCX service degradation and user notification when appropriate bearers allocation failure by the network.</a:t>
            </a:r>
            <a:endParaRPr sz="1100"/>
          </a:p>
          <a:p>
            <a:pPr indent="-184150" lvl="1" marL="6858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Defining Stage-2 related work for following postponed items from Release-19 (enhanced Mission Critical Services Architecture):</a:t>
            </a:r>
            <a:endParaRPr sz="1100"/>
          </a:p>
          <a:p>
            <a:pPr indent="-184150" lvl="2" marL="11430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Enhancements to Location Management and Ambient Listening services</a:t>
            </a:r>
            <a:endParaRPr sz="1100"/>
          </a:p>
          <a:p>
            <a:pPr indent="-184150" lvl="2" marL="11430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Logging/Recording for Non-communication services (MCData, Location. etc.)</a:t>
            </a:r>
            <a:endParaRPr sz="1100"/>
          </a:p>
          <a:p>
            <a:pPr indent="-184150" lvl="2" marL="11430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Discreet Listening/Monitoring service.</a:t>
            </a:r>
            <a:endParaRPr sz="11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-GB" sz="1400"/>
              <a:t>TUs required</a:t>
            </a:r>
            <a:endParaRPr sz="1400"/>
          </a:p>
          <a:p>
            <a:pPr indent="-2032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-GB" sz="1100"/>
              <a:t>12 TUs, Start: Mar 2025, End: Mar 2026</a:t>
            </a:r>
            <a:endParaRPr sz="14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-GB" sz="1400"/>
              <a:t> Dependency on other WGs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SA3 for security topics.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2010-02-05T13:52:04Z</dcterms:created>
  <dc:creator>Kevin Flynn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