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43" r:id="rId6"/>
    <p:sldId id="344" r:id="rId7"/>
    <p:sldId id="345" r:id="rId8"/>
    <p:sldId id="347" r:id="rId9"/>
    <p:sldId id="34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4712" autoAdjust="0"/>
  </p:normalViewPr>
  <p:slideViewPr>
    <p:cSldViewPr snapToGrid="0">
      <p:cViewPr varScale="1">
        <p:scale>
          <a:sx n="109" d="100"/>
          <a:sy n="109" d="100"/>
        </p:scale>
        <p:origin x="522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75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Feb.,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92640" y="133350"/>
            <a:ext cx="14081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S6-250029 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3231" y="2180256"/>
            <a:ext cx="9685537" cy="1619388"/>
          </a:xfrm>
        </p:spPr>
        <p:txBody>
          <a:bodyPr/>
          <a:lstStyle/>
          <a:p>
            <a:pPr eaLnBrk="1" hangingPunct="1"/>
            <a:r>
              <a:rPr lang="en-GB" altLang="en-US" sz="5000" b="1" dirty="0"/>
              <a:t>Discussion on Remote Device Control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3231" y="4545075"/>
            <a:ext cx="9774823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Mythri Hunukumbure, Sivasubramaniam Ramanan –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D8C8E-8B7D-66D3-7B38-13E5B6284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452761"/>
            <a:ext cx="10936550" cy="1237927"/>
          </a:xfrm>
        </p:spPr>
        <p:txBody>
          <a:bodyPr/>
          <a:lstStyle/>
          <a:p>
            <a:r>
              <a:rPr lang="en-GB" b="1" dirty="0"/>
              <a:t>SA1 Requirements in TS 22.280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47D38-8C9A-0FF8-C968-28A83F981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5" y="1825625"/>
            <a:ext cx="11390050" cy="4351338"/>
          </a:xfrm>
        </p:spPr>
        <p:txBody>
          <a:bodyPr/>
          <a:lstStyle/>
          <a:p>
            <a:pPr marL="0" indent="0" hangingPunc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6.13.4	Access control</a:t>
            </a: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[R-6.13.4-001] The MCX Service shall support suspending or disabling of access from an MCX UE or an MCX User to the MCX Service.</a:t>
            </a: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[R-6.13.4-002] An MCX User who has a profile that has been deleted or suspended shall be prevented from using that MCX Service User Profile to access the MCX Service.</a:t>
            </a: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[R-6.13.4-003] The MCX Service shall provide a me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chanism to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temporarily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disable an MCX UE remotely by the MCX Service Administrator or an authorized MCX User.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[R-6.13.4-004] The MCX Service shall only allow a user to affiliate to or select an enabled MCX Service Group (i.e., not disabled).</a:t>
            </a: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[R-6.13.4-005]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 temporarily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disabled MCX UE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which has limited access capability per Mission Critical Organization policy,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shall be able to be re-enabled by the MCX Service Administrator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or an authorized MCX User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570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B9D5C-869A-5861-4E3A-D32C46B0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83" y="365125"/>
            <a:ext cx="10830017" cy="1325563"/>
          </a:xfrm>
        </p:spPr>
        <p:txBody>
          <a:bodyPr/>
          <a:lstStyle/>
          <a:p>
            <a:r>
              <a:rPr lang="en-GB" b="1" dirty="0"/>
              <a:t>SA1 Requirements in TS 22.280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6F63E-CB32-14F3-F0FD-AD6B0E8FA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5231"/>
            <a:ext cx="10515600" cy="4161732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[R-6.13.4-006] The MCX Service shall provide a me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chanism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to re-enable a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temporarily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disabled MCX UE by the MCX Service Administrator or an authorized MCX User.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[R-6.13.4-007] The MCX Service shall provide a me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ch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an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m to permanently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disable an MCX UE by the MCX Service Administrator or an authorized MCX User.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[R-6.13.4-008]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The permanently disabled MCX UE shall remove all MCX Service User Profiles stored in the MCX UE.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[R-6.13.4-009]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The permanently disabled MCX UE shall have no access to MCX Services.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9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[R-6.13.4-010] The security solution for the MCX Service shall minimize the impact of a compromised MCX UE on other MCX UEs.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740886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E2061-7D73-975C-48BD-30B8AC7DC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272" y="365125"/>
            <a:ext cx="10865528" cy="1325563"/>
          </a:xfrm>
        </p:spPr>
        <p:txBody>
          <a:bodyPr/>
          <a:lstStyle/>
          <a:p>
            <a:r>
              <a:rPr lang="en-GB" b="1" dirty="0"/>
              <a:t>Limitations in current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F9EBB-6C6E-63F8-5EE7-079FF063C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4" y="1908699"/>
            <a:ext cx="10989816" cy="4268264"/>
          </a:xfrm>
        </p:spPr>
        <p:txBody>
          <a:bodyPr/>
          <a:lstStyle/>
          <a:p>
            <a:r>
              <a:rPr lang="en-GB" sz="2400" dirty="0"/>
              <a:t> It is possible to disable the MC user profile, such that the user cannot use the UE anymore for any MCX service. 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However, this does not allow the [6.13.4-005] requirement, i.e. to allow limited access to services for a temporarily disabled UE.</a:t>
            </a:r>
          </a:p>
          <a:p>
            <a:r>
              <a:rPr lang="en-GB" sz="2400" dirty="0"/>
              <a:t> Temporary or permanent disabling of a device could be done with existing Mobile Device Management (MDM) and EMM solutions.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EMM/MDM solution can be operated outside of the MCX system by an administrator. This may not be a 24/7 role in user organisations (UO’s) and can cause delays to execute the access control in the field. Also, different UO’s can have their own EMM/MDM solutions.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To enable specific services to be active during temporary disabling (</a:t>
            </a:r>
            <a:r>
              <a:rPr lang="en-GB" sz="2000" dirty="0" err="1">
                <a:solidFill>
                  <a:srgbClr val="0070C0"/>
                </a:solidFill>
              </a:rPr>
              <a:t>eg</a:t>
            </a:r>
            <a:r>
              <a:rPr lang="en-GB" sz="2000" dirty="0">
                <a:solidFill>
                  <a:srgbClr val="0070C0"/>
                </a:solidFill>
              </a:rPr>
              <a:t>: Location), these servers (and clients) will have to be exposed to the EMM/MDM solution. This can compromise the end-to-end security that is provisioned through MCX encryption keys.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74492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2FEFC-A6EB-83AC-7017-A04A27321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5" y="547872"/>
            <a:ext cx="10614827" cy="849127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b="1" dirty="0"/>
              <a:t>Possible Architecture </a:t>
            </a:r>
            <a:r>
              <a:rPr lang="en-GB" b="1" dirty="0" err="1"/>
              <a:t>w.r.t.</a:t>
            </a:r>
            <a:r>
              <a:rPr lang="en-GB" b="1" dirty="0"/>
              <a:t> EMM/MDM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69612-D213-8BA5-ED22-9A6B57164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229" y="1952625"/>
            <a:ext cx="11007571" cy="4224338"/>
          </a:xfrm>
        </p:spPr>
        <p:txBody>
          <a:bodyPr/>
          <a:lstStyle/>
          <a:p>
            <a:r>
              <a:rPr lang="en-GB" sz="2400" dirty="0"/>
              <a:t> EMM/MDM is orchestrated through the OSS/BSS by a system administrator.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27679F-CAE0-FF25-A66D-631DC60BE657}"/>
              </a:ext>
            </a:extLst>
          </p:cNvPr>
          <p:cNvSpPr/>
          <p:nvPr/>
        </p:nvSpPr>
        <p:spPr>
          <a:xfrm>
            <a:off x="1452701" y="2893658"/>
            <a:ext cx="3799643" cy="3284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Control room interface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8C6279-ED4D-D0C3-C960-8BDCEF069670}"/>
              </a:ext>
            </a:extLst>
          </p:cNvPr>
          <p:cNvSpPr/>
          <p:nvPr/>
        </p:nvSpPr>
        <p:spPr>
          <a:xfrm>
            <a:off x="7029450" y="2893658"/>
            <a:ext cx="2400300" cy="3284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OSS/BSS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8B6634-12EC-52D2-DDF0-3C2FA5348FF2}"/>
              </a:ext>
            </a:extLst>
          </p:cNvPr>
          <p:cNvSpPr/>
          <p:nvPr/>
        </p:nvSpPr>
        <p:spPr>
          <a:xfrm>
            <a:off x="1452701" y="3752850"/>
            <a:ext cx="3799643" cy="1009651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8C3440-EAE4-6A17-4161-257F55A33F05}"/>
              </a:ext>
            </a:extLst>
          </p:cNvPr>
          <p:cNvSpPr/>
          <p:nvPr/>
        </p:nvSpPr>
        <p:spPr>
          <a:xfrm>
            <a:off x="1736001" y="3962401"/>
            <a:ext cx="447675" cy="6191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200" dirty="0"/>
              <a:t>HTTP Proxy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BB2460-C360-6116-099A-1EA25DB6DC64}"/>
              </a:ext>
            </a:extLst>
          </p:cNvPr>
          <p:cNvSpPr/>
          <p:nvPr/>
        </p:nvSpPr>
        <p:spPr>
          <a:xfrm>
            <a:off x="2466975" y="3962400"/>
            <a:ext cx="1762125" cy="6191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MCX Servers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8CA5BD-CFAB-8627-6FC5-B06282B3C83E}"/>
              </a:ext>
            </a:extLst>
          </p:cNvPr>
          <p:cNvSpPr/>
          <p:nvPr/>
        </p:nvSpPr>
        <p:spPr>
          <a:xfrm>
            <a:off x="4531448" y="3962400"/>
            <a:ext cx="478701" cy="6191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GB" sz="1400" dirty="0"/>
              <a:t>SIP core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1E9B79-CC73-5C13-C513-59109317AE6A}"/>
              </a:ext>
            </a:extLst>
          </p:cNvPr>
          <p:cNvSpPr/>
          <p:nvPr/>
        </p:nvSpPr>
        <p:spPr>
          <a:xfrm>
            <a:off x="1452701" y="5300662"/>
            <a:ext cx="3890824" cy="46196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Core network (EPC/ 5GC) functions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1C29AF-70F0-A2A9-05FF-1377325A8091}"/>
              </a:ext>
            </a:extLst>
          </p:cNvPr>
          <p:cNvSpPr/>
          <p:nvPr/>
        </p:nvSpPr>
        <p:spPr>
          <a:xfrm>
            <a:off x="5924550" y="5203030"/>
            <a:ext cx="962025" cy="6381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IP Routing Function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1426D3-31D3-C531-EFB9-79118684DF76}"/>
              </a:ext>
            </a:extLst>
          </p:cNvPr>
          <p:cNvSpPr/>
          <p:nvPr/>
        </p:nvSpPr>
        <p:spPr>
          <a:xfrm>
            <a:off x="7738939" y="3562350"/>
            <a:ext cx="1171575" cy="73342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EMM/</a:t>
            </a:r>
          </a:p>
          <a:p>
            <a:pPr algn="ctr"/>
            <a:r>
              <a:rPr lang="en-GB" dirty="0"/>
              <a:t>MDM</a:t>
            </a:r>
          </a:p>
        </p:txBody>
      </p:sp>
      <p:sp>
        <p:nvSpPr>
          <p:cNvPr id="13" name="Arrow: Left-Right 12">
            <a:extLst>
              <a:ext uri="{FF2B5EF4-FFF2-40B4-BE49-F238E27FC236}">
                <a16:creationId xmlns:a16="http://schemas.microsoft.com/office/drawing/2014/main" id="{03DAB4C3-FF04-6A1F-4F2E-2E32F734C0CE}"/>
              </a:ext>
            </a:extLst>
          </p:cNvPr>
          <p:cNvSpPr/>
          <p:nvPr/>
        </p:nvSpPr>
        <p:spPr>
          <a:xfrm>
            <a:off x="2183676" y="4257675"/>
            <a:ext cx="283298" cy="76200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Left-Right 13">
            <a:extLst>
              <a:ext uri="{FF2B5EF4-FFF2-40B4-BE49-F238E27FC236}">
                <a16:creationId xmlns:a16="http://schemas.microsoft.com/office/drawing/2014/main" id="{BC31CF9B-4A7D-C7AB-0477-F13928981711}"/>
              </a:ext>
            </a:extLst>
          </p:cNvPr>
          <p:cNvSpPr/>
          <p:nvPr/>
        </p:nvSpPr>
        <p:spPr>
          <a:xfrm>
            <a:off x="4243387" y="4233862"/>
            <a:ext cx="283298" cy="76200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Up-Down 14">
            <a:extLst>
              <a:ext uri="{FF2B5EF4-FFF2-40B4-BE49-F238E27FC236}">
                <a16:creationId xmlns:a16="http://schemas.microsoft.com/office/drawing/2014/main" id="{AD42B319-4598-8A49-EAD3-402F7DBEBFA1}"/>
              </a:ext>
            </a:extLst>
          </p:cNvPr>
          <p:cNvSpPr/>
          <p:nvPr/>
        </p:nvSpPr>
        <p:spPr>
          <a:xfrm>
            <a:off x="1895613" y="3231348"/>
            <a:ext cx="85587" cy="731052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Up-Down 15">
            <a:extLst>
              <a:ext uri="{FF2B5EF4-FFF2-40B4-BE49-F238E27FC236}">
                <a16:creationId xmlns:a16="http://schemas.microsoft.com/office/drawing/2014/main" id="{5565490D-C791-03B2-1220-B8BF641D8400}"/>
              </a:ext>
            </a:extLst>
          </p:cNvPr>
          <p:cNvSpPr/>
          <p:nvPr/>
        </p:nvSpPr>
        <p:spPr>
          <a:xfrm>
            <a:off x="4743345" y="3231348"/>
            <a:ext cx="85587" cy="731052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Up-Down 16">
            <a:extLst>
              <a:ext uri="{FF2B5EF4-FFF2-40B4-BE49-F238E27FC236}">
                <a16:creationId xmlns:a16="http://schemas.microsoft.com/office/drawing/2014/main" id="{DE43E00A-8FE3-0322-C39D-E06221584493}"/>
              </a:ext>
            </a:extLst>
          </p:cNvPr>
          <p:cNvSpPr/>
          <p:nvPr/>
        </p:nvSpPr>
        <p:spPr>
          <a:xfrm>
            <a:off x="3331784" y="3236110"/>
            <a:ext cx="85587" cy="731052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Up-Down 17">
            <a:extLst>
              <a:ext uri="{FF2B5EF4-FFF2-40B4-BE49-F238E27FC236}">
                <a16:creationId xmlns:a16="http://schemas.microsoft.com/office/drawing/2014/main" id="{A1949FE8-8CE3-ACF5-E93D-6FD39BF3175D}"/>
              </a:ext>
            </a:extLst>
          </p:cNvPr>
          <p:cNvSpPr/>
          <p:nvPr/>
        </p:nvSpPr>
        <p:spPr>
          <a:xfrm>
            <a:off x="1909588" y="4578844"/>
            <a:ext cx="85587" cy="731052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Up-Down 18">
            <a:extLst>
              <a:ext uri="{FF2B5EF4-FFF2-40B4-BE49-F238E27FC236}">
                <a16:creationId xmlns:a16="http://schemas.microsoft.com/office/drawing/2014/main" id="{E6C5ADA3-D06B-0462-7472-2A10298F2492}"/>
              </a:ext>
            </a:extLst>
          </p:cNvPr>
          <p:cNvSpPr/>
          <p:nvPr/>
        </p:nvSpPr>
        <p:spPr>
          <a:xfrm>
            <a:off x="4743345" y="4578844"/>
            <a:ext cx="85587" cy="731052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Up-Down 19">
            <a:extLst>
              <a:ext uri="{FF2B5EF4-FFF2-40B4-BE49-F238E27FC236}">
                <a16:creationId xmlns:a16="http://schemas.microsoft.com/office/drawing/2014/main" id="{7DECFA27-B906-278F-16EB-BAEC47D5F987}"/>
              </a:ext>
            </a:extLst>
          </p:cNvPr>
          <p:cNvSpPr/>
          <p:nvPr/>
        </p:nvSpPr>
        <p:spPr>
          <a:xfrm>
            <a:off x="3322258" y="4588369"/>
            <a:ext cx="85588" cy="700397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Up-Down 20">
            <a:extLst>
              <a:ext uri="{FF2B5EF4-FFF2-40B4-BE49-F238E27FC236}">
                <a16:creationId xmlns:a16="http://schemas.microsoft.com/office/drawing/2014/main" id="{A05F838C-1316-6C2D-95CA-F43C44DE46B3}"/>
              </a:ext>
            </a:extLst>
          </p:cNvPr>
          <p:cNvSpPr/>
          <p:nvPr/>
        </p:nvSpPr>
        <p:spPr>
          <a:xfrm>
            <a:off x="8281934" y="3231348"/>
            <a:ext cx="85587" cy="328474"/>
          </a:xfrm>
          <a:prstGeom prst="upDown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Left-Right 21">
            <a:extLst>
              <a:ext uri="{FF2B5EF4-FFF2-40B4-BE49-F238E27FC236}">
                <a16:creationId xmlns:a16="http://schemas.microsoft.com/office/drawing/2014/main" id="{6D241FF9-46AD-0609-0FE1-E2149D63BA1D}"/>
              </a:ext>
            </a:extLst>
          </p:cNvPr>
          <p:cNvSpPr/>
          <p:nvPr/>
        </p:nvSpPr>
        <p:spPr>
          <a:xfrm>
            <a:off x="5350738" y="5476875"/>
            <a:ext cx="573811" cy="95250"/>
          </a:xfrm>
          <a:prstGeom prst="left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Left-Up 22">
            <a:extLst>
              <a:ext uri="{FF2B5EF4-FFF2-40B4-BE49-F238E27FC236}">
                <a16:creationId xmlns:a16="http://schemas.microsoft.com/office/drawing/2014/main" id="{A47A0182-8383-855A-A2A8-79CC8ED23FA8}"/>
              </a:ext>
            </a:extLst>
          </p:cNvPr>
          <p:cNvSpPr/>
          <p:nvPr/>
        </p:nvSpPr>
        <p:spPr>
          <a:xfrm>
            <a:off x="6886575" y="4310062"/>
            <a:ext cx="1480946" cy="1262063"/>
          </a:xfrm>
          <a:prstGeom prst="leftUpArrow">
            <a:avLst>
              <a:gd name="adj1" fmla="val 3378"/>
              <a:gd name="adj2" fmla="val 5873"/>
              <a:gd name="adj3" fmla="val 7536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2D7767D-E5E5-D514-6223-422F4C2DB3D8}"/>
              </a:ext>
            </a:extLst>
          </p:cNvPr>
          <p:cNvSpPr/>
          <p:nvPr/>
        </p:nvSpPr>
        <p:spPr>
          <a:xfrm>
            <a:off x="6801729" y="2724150"/>
            <a:ext cx="2837710" cy="1854694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02840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B4CB8-CAFD-9C66-3C8E-8DDE1C9CD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293" y="365126"/>
            <a:ext cx="10794507" cy="1232856"/>
          </a:xfrm>
        </p:spPr>
        <p:txBody>
          <a:bodyPr/>
          <a:lstStyle/>
          <a:p>
            <a:r>
              <a:rPr lang="en-GB" b="1" dirty="0"/>
              <a:t>Our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2A2C9-2832-2E79-7662-C986DAFBF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002" y="1944210"/>
            <a:ext cx="11097088" cy="4330408"/>
          </a:xfrm>
        </p:spPr>
        <p:txBody>
          <a:bodyPr/>
          <a:lstStyle/>
          <a:p>
            <a:r>
              <a:rPr lang="en-GB" sz="2400" dirty="0"/>
              <a:t> Develop the architectural framework in SA6 to meet the SA1 requirements of access control in TS 22.280, clause 6.13.4.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How to achieve the two-state disablement (temporary and permanent) of identified MCX UEs?</a:t>
            </a:r>
          </a:p>
          <a:p>
            <a:pPr lvl="1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What level of limited access (or services) to be allowed in temporary disablement and how to orchestrate this?</a:t>
            </a:r>
          </a:p>
          <a:p>
            <a:r>
              <a:rPr lang="en-GB" sz="2400" dirty="0"/>
              <a:t> To include this topic in the generic enhMC_Ph2 work item for Release 20.</a:t>
            </a:r>
          </a:p>
          <a:p>
            <a:r>
              <a:rPr lang="en-GB" sz="2400" dirty="0"/>
              <a:t> There will be some SA3 security impact and we propose to work closely with SA3 (through LS etc.) in defining this framework.</a:t>
            </a:r>
          </a:p>
        </p:txBody>
      </p:sp>
    </p:spTree>
    <p:extLst>
      <p:ext uri="{BB962C8B-B14F-4D97-AF65-F5344CB8AC3E}">
        <p14:creationId xmlns:p14="http://schemas.microsoft.com/office/powerpoint/2010/main" val="29998493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10794</TotalTime>
  <Words>637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Discussion on Remote Device Control</vt:lpstr>
      <vt:lpstr>SA1 Requirements in TS 22.280</vt:lpstr>
      <vt:lpstr>SA1 Requirements in TS 22.280</vt:lpstr>
      <vt:lpstr>Limitations in current options</vt:lpstr>
      <vt:lpstr> Possible Architecture w.r.t. EMM/MDM</vt:lpstr>
      <vt:lpstr>Our 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671</cp:revision>
  <dcterms:created xsi:type="dcterms:W3CDTF">2010-02-05T13:52:04Z</dcterms:created>
  <dcterms:modified xsi:type="dcterms:W3CDTF">2025-02-07T14:25:56Z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