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2"/>
  </p:notesMasterIdLst>
  <p:handoutMasterIdLst>
    <p:handoutMasterId r:id="rId13"/>
  </p:handoutMasterIdLst>
  <p:sldIdLst>
    <p:sldId id="341" r:id="rId6"/>
    <p:sldId id="379" r:id="rId7"/>
    <p:sldId id="384" r:id="rId8"/>
    <p:sldId id="380" r:id="rId9"/>
    <p:sldId id="382" r:id="rId10"/>
    <p:sldId id="381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8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81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hlSlideMaster.Title SlideHeader" descr=".">
            <a:extLst>
              <a:ext uri="{FF2B5EF4-FFF2-40B4-BE49-F238E27FC236}">
                <a16:creationId xmlns:a16="http://schemas.microsoft.com/office/drawing/2014/main" id="{2A2F6101-111B-4CD0-BD71-8324E2798811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fi-FI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5" name="flSlideMaster.Title SlideFooter" descr=".">
            <a:extLst>
              <a:ext uri="{FF2B5EF4-FFF2-40B4-BE49-F238E27FC236}">
                <a16:creationId xmlns:a16="http://schemas.microsoft.com/office/drawing/2014/main" id="{FF077B50-F07C-4331-A776-163C58935904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fi-FI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hlSlideMaster.Title and ContentHeader" descr=".">
            <a:extLst>
              <a:ext uri="{FF2B5EF4-FFF2-40B4-BE49-F238E27FC236}">
                <a16:creationId xmlns:a16="http://schemas.microsoft.com/office/drawing/2014/main" id="{24B08BAA-DF7E-47B1-A851-56FD4E0F89B2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fi-FI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5" name="flSlideMaster.Title and ContentFooter" descr=".">
            <a:extLst>
              <a:ext uri="{FF2B5EF4-FFF2-40B4-BE49-F238E27FC236}">
                <a16:creationId xmlns:a16="http://schemas.microsoft.com/office/drawing/2014/main" id="{9D08981A-1CFF-4821-A827-245CD78A1686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fi-FI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lSlideMaster.Section HeaderHeader" descr=".">
            <a:extLst>
              <a:ext uri="{FF2B5EF4-FFF2-40B4-BE49-F238E27FC236}">
                <a16:creationId xmlns:a16="http://schemas.microsoft.com/office/drawing/2014/main" id="{5BCD131F-E66F-477C-A26A-D33AB14AEBA9}"/>
              </a:ext>
            </a:extLst>
          </p:cNvPr>
          <p:cNvSpPr txBox="1"/>
          <p:nvPr userDrawn="1"/>
        </p:nvSpPr>
        <p:spPr>
          <a:xfrm>
            <a:off x="0" y="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fi-FI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  <p:sp>
        <p:nvSpPr>
          <p:cNvPr id="4" name="flSlideMaster.Section HeaderFooter" descr=".">
            <a:extLst>
              <a:ext uri="{FF2B5EF4-FFF2-40B4-BE49-F238E27FC236}">
                <a16:creationId xmlns:a16="http://schemas.microsoft.com/office/drawing/2014/main" id="{CDBCE172-B312-43FD-9CE8-0AD49FD3AEF2}"/>
              </a:ext>
            </a:extLst>
          </p:cNvPr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l"/>
            <a:r>
              <a:rPr lang="fi-FI" sz="850" b="0" i="0" u="none" baseline="0">
                <a:solidFill>
                  <a:srgbClr val="FFFFFF"/>
                </a:solidFill>
                <a:latin typeface="Microsoft Sans Serif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3851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186154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033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6017745" cy="538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TSG-SA WG6 Meeting #65</a:t>
            </a:r>
          </a:p>
          <a:p>
            <a:pPr>
              <a:spcAft>
                <a:spcPts val="600"/>
              </a:spcAft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 17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21st February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90125" y="34412"/>
            <a:ext cx="1463675" cy="30777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dirty="0">
                <a:solidFill>
                  <a:schemeClr val="tx1"/>
                </a:solidFill>
              </a:rPr>
              <a:t>S6-250020</a:t>
            </a:r>
            <a:endParaRPr lang="en-GB" altLang="en-US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890125" y="38913"/>
            <a:ext cx="1463675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S6-250020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4BE676-FE89-4E86-8252-DD8448F25A09}"/>
              </a:ext>
            </a:extLst>
          </p:cNvPr>
          <p:cNvSpPr txBox="1"/>
          <p:nvPr userDrawn="1"/>
        </p:nvSpPr>
        <p:spPr>
          <a:xfrm>
            <a:off x="108545" y="-10297"/>
            <a:ext cx="4614759" cy="42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TSG-SA WG6 Meeting #65</a:t>
            </a:r>
            <a:b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 17</a:t>
            </a:r>
            <a:r>
              <a:rPr lang="en-GB" sz="105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105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21st February 2025	</a:t>
            </a:r>
            <a:endParaRPr lang="fi-FI" sz="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2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1018163" y="2125319"/>
            <a:ext cx="9565532" cy="361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SA6 Rel-20 new study item proposals: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050" b="1" dirty="0">
                <a:solidFill>
                  <a:prstClr val="black"/>
                </a:solidFill>
                <a:latin typeface="Calibri Light" panose="020F0302020204030204"/>
              </a:rPr>
              <a:t> </a:t>
            </a:r>
            <a:endParaRPr kumimoji="0" lang="en-GB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3200" b="1" dirty="0">
                <a:solidFill>
                  <a:prstClr val="black"/>
                </a:solidFill>
                <a:latin typeface="Calibri Light" panose="020F0302020204030204"/>
              </a:rPr>
              <a:t>Logging and Recording, Phase 2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2400" b="1" dirty="0">
                <a:solidFill>
                  <a:prstClr val="black"/>
                </a:solidFill>
                <a:latin typeface="Calibri Light" panose="020F0302020204030204"/>
              </a:rPr>
              <a:t>and</a:t>
            </a:r>
          </a:p>
          <a:p>
            <a:pPr marL="0" indent="0" algn="ctr" eaLnBrk="1" hangingPunct="1">
              <a:buNone/>
              <a:defRPr/>
            </a:pPr>
            <a:r>
              <a:rPr lang="en-GB" altLang="en-US" sz="3200" b="1" dirty="0">
                <a:solidFill>
                  <a:prstClr val="black"/>
                </a:solidFill>
                <a:latin typeface="Calibri Light" panose="020F0302020204030204"/>
              </a:rPr>
              <a:t>Discreet Monitoring, Phase 2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en-US" sz="3600" b="1" dirty="0">
              <a:solidFill>
                <a:prstClr val="black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Jukka Vialen, AIRBUS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215" y="527608"/>
            <a:ext cx="9221019" cy="782383"/>
          </a:xfrm>
        </p:spPr>
        <p:txBody>
          <a:bodyPr/>
          <a:lstStyle/>
          <a:p>
            <a:r>
              <a:rPr lang="en-IN" sz="3200" dirty="0"/>
              <a:t>Background, objectives etc…</a:t>
            </a:r>
            <a:endParaRPr lang="en-IN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416" y="1801457"/>
            <a:ext cx="10515600" cy="4653925"/>
          </a:xfrm>
        </p:spPr>
        <p:txBody>
          <a:bodyPr/>
          <a:lstStyle/>
          <a:p>
            <a:r>
              <a:rPr lang="en-IN" sz="1400" dirty="0"/>
              <a:t>Background</a:t>
            </a:r>
          </a:p>
          <a:p>
            <a:pPr lvl="1"/>
            <a:r>
              <a:rPr lang="en-IN" sz="1100" dirty="0"/>
              <a:t>Recording and Discreet Listening were part of Rel-19 </a:t>
            </a:r>
            <a:r>
              <a:rPr lang="en-IN" sz="1100" dirty="0" err="1"/>
              <a:t>enhMC</a:t>
            </a:r>
            <a:endParaRPr lang="en-IN" sz="1100" dirty="0"/>
          </a:p>
          <a:p>
            <a:pPr lvl="1"/>
            <a:r>
              <a:rPr lang="en-IN" sz="1100" dirty="0"/>
              <a:t>“Phase 1” of Recording was done, but it still lacks several key features. Discreet Listening (DL) was not even started (due lack of contributions).</a:t>
            </a:r>
          </a:p>
          <a:p>
            <a:pPr lvl="1"/>
            <a:r>
              <a:rPr lang="en-IN" sz="1100" dirty="0"/>
              <a:t>Related study report TR 23.784 (Rel-16) is not up-to-date anymore</a:t>
            </a:r>
          </a:p>
          <a:p>
            <a:pPr lvl="1"/>
            <a:r>
              <a:rPr lang="en-IN" sz="1100" dirty="0"/>
              <a:t>New SA1 requirements for off-network recording found, CRs proposed (in 3 meetings) with no agreement</a:t>
            </a:r>
          </a:p>
          <a:p>
            <a:r>
              <a:rPr lang="en-IN" sz="1400" dirty="0"/>
              <a:t>SI+WI</a:t>
            </a:r>
          </a:p>
          <a:p>
            <a:pPr lvl="1"/>
            <a:r>
              <a:rPr lang="en-IN" sz="1100" dirty="0"/>
              <a:t>Two separate SIs (1. </a:t>
            </a:r>
            <a:r>
              <a:rPr lang="en-IN" sz="1100" dirty="0" err="1"/>
              <a:t>Logging&amp;Recording</a:t>
            </a:r>
            <a:r>
              <a:rPr lang="en-IN" sz="1100" dirty="0"/>
              <a:t>, 2. Discreet </a:t>
            </a:r>
            <a:r>
              <a:rPr lang="en-IN" sz="1100" b="1" dirty="0"/>
              <a:t>Monitoring</a:t>
            </a:r>
            <a:r>
              <a:rPr lang="en-IN" sz="1100" dirty="0"/>
              <a:t>), followed by two WIs</a:t>
            </a:r>
          </a:p>
          <a:p>
            <a:r>
              <a:rPr lang="en-IN" sz="1400" dirty="0"/>
              <a:t>Continuation from Rel-19 WI (and Rel-16 TR)</a:t>
            </a:r>
          </a:p>
          <a:p>
            <a:r>
              <a:rPr lang="en-IN" sz="1400" dirty="0"/>
              <a:t>Objectives</a:t>
            </a:r>
          </a:p>
          <a:p>
            <a:pPr lvl="1"/>
            <a:r>
              <a:rPr lang="en-IN" sz="1100" dirty="0"/>
              <a:t>Architecture, configurations and procedures for discreet </a:t>
            </a:r>
            <a:r>
              <a:rPr lang="en-IN" sz="1100" b="1" dirty="0"/>
              <a:t>monitoring </a:t>
            </a:r>
            <a:r>
              <a:rPr lang="en-IN" sz="1100" dirty="0"/>
              <a:t>of MCPTT, </a:t>
            </a:r>
            <a:r>
              <a:rPr lang="en-IN" sz="1100" dirty="0" err="1"/>
              <a:t>MCVideo</a:t>
            </a:r>
            <a:r>
              <a:rPr lang="en-IN" sz="1100" dirty="0"/>
              <a:t> and </a:t>
            </a:r>
            <a:r>
              <a:rPr lang="en-IN" sz="1100" dirty="0" err="1"/>
              <a:t>MCData</a:t>
            </a:r>
            <a:r>
              <a:rPr lang="en-IN" sz="1100" dirty="0"/>
              <a:t> services.</a:t>
            </a:r>
          </a:p>
          <a:p>
            <a:pPr lvl="1"/>
            <a:r>
              <a:rPr lang="en-IN" sz="1100" dirty="0"/>
              <a:t>Architecture, configurations and procedures for Recording (&amp; Replay) of: </a:t>
            </a:r>
            <a:r>
              <a:rPr lang="en-IN" sz="1100" dirty="0" err="1"/>
              <a:t>MCData</a:t>
            </a:r>
            <a:r>
              <a:rPr lang="en-IN" sz="1100" dirty="0"/>
              <a:t> services, </a:t>
            </a:r>
            <a:r>
              <a:rPr lang="en-IN" sz="1100" dirty="0" err="1"/>
              <a:t>MCVideo</a:t>
            </a:r>
            <a:r>
              <a:rPr lang="en-IN" sz="1100" dirty="0"/>
              <a:t> push/pull, non-communication sessions related metadata</a:t>
            </a:r>
          </a:p>
          <a:p>
            <a:pPr lvl="1"/>
            <a:r>
              <a:rPr lang="en-IN" sz="1100" dirty="0"/>
              <a:t>Architecture, configurations and procedures for off-network Recording and synch with the (on-network) Recording server</a:t>
            </a:r>
          </a:p>
          <a:p>
            <a:r>
              <a:rPr lang="en-IN" sz="1400" dirty="0"/>
              <a:t> TUs required</a:t>
            </a:r>
          </a:p>
          <a:p>
            <a:pPr lvl="1"/>
            <a:r>
              <a:rPr lang="en-IN" sz="1100" dirty="0"/>
              <a:t>For the two study/work items in total: 1-2 TUs needed per meeting.  Start 02/2025 (SA6 #65), target for completion: Study Items 10/2025 (SA6 #69), Work Items 02/2026 (SA6#71)</a:t>
            </a:r>
          </a:p>
          <a:p>
            <a:pPr lvl="1"/>
            <a:r>
              <a:rPr lang="en-IN" sz="1100" dirty="0"/>
              <a:t>Total: SIs ~10 (5 meetings) + WIs ~4 (2 meetings)</a:t>
            </a:r>
          </a:p>
          <a:p>
            <a:r>
              <a:rPr lang="en-IN" sz="1400" dirty="0"/>
              <a:t> Dependency on other WGs</a:t>
            </a:r>
          </a:p>
          <a:p>
            <a:pPr lvl="1"/>
            <a:r>
              <a:rPr lang="en-IN" sz="1100" dirty="0"/>
              <a:t>SA3 for security topics. </a:t>
            </a:r>
          </a:p>
          <a:p>
            <a:pPr lvl="1"/>
            <a:r>
              <a:rPr lang="en-IN" sz="1100" dirty="0"/>
              <a:t>SA1 for clarifications on the related user requirements (if needed).</a:t>
            </a:r>
          </a:p>
        </p:txBody>
      </p:sp>
    </p:spTree>
    <p:extLst>
      <p:ext uri="{BB962C8B-B14F-4D97-AF65-F5344CB8AC3E}">
        <p14:creationId xmlns:p14="http://schemas.microsoft.com/office/powerpoint/2010/main" val="15650303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215" y="527608"/>
            <a:ext cx="9221019" cy="782383"/>
          </a:xfrm>
        </p:spPr>
        <p:txBody>
          <a:bodyPr/>
          <a:lstStyle/>
          <a:p>
            <a:r>
              <a:rPr lang="en-IN" sz="3200" dirty="0"/>
              <a:t>Terminology</a:t>
            </a:r>
            <a:endParaRPr lang="en-IN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959" y="1801457"/>
            <a:ext cx="10693253" cy="3464449"/>
          </a:xfrm>
        </p:spPr>
        <p:txBody>
          <a:bodyPr/>
          <a:lstStyle/>
          <a:p>
            <a:r>
              <a:rPr lang="en-IN" sz="1600" dirty="0"/>
              <a:t>Recording = recording of media (voice/video/data) of user communications.</a:t>
            </a:r>
          </a:p>
          <a:p>
            <a:r>
              <a:rPr lang="en-IN" sz="1600" dirty="0"/>
              <a:t>Logging = logging of metadata (signalling). </a:t>
            </a:r>
            <a:r>
              <a:rPr lang="en-US" sz="1600" dirty="0"/>
              <a:t>Logged metadata can either belong to a communication session (that is being </a:t>
            </a:r>
            <a:br>
              <a:rPr lang="en-US" sz="1600" dirty="0"/>
            </a:br>
            <a:r>
              <a:rPr lang="en-US" sz="1600" dirty="0"/>
              <a:t>	   recorded) or it can be non-communication session related metadata. </a:t>
            </a:r>
            <a:r>
              <a:rPr lang="en-IN" sz="1600" dirty="0"/>
              <a:t>If term ‘logging’ is not explicitly mentioned, </a:t>
            </a:r>
            <a:br>
              <a:rPr lang="en-IN" sz="1600" dirty="0"/>
            </a:br>
            <a:r>
              <a:rPr lang="en-IN" sz="1600" dirty="0"/>
              <a:t>	   it is implicitly part of any ‘recording’ activity.</a:t>
            </a:r>
          </a:p>
          <a:p>
            <a:r>
              <a:rPr lang="en-IN" sz="1600" dirty="0"/>
              <a:t>Replay = </a:t>
            </a:r>
            <a:r>
              <a:rPr lang="en-US" sz="1600" dirty="0"/>
              <a:t>fetching the recordings and logs and replaying them to an authorized user. Equivalent to term ‘audit’ </a:t>
            </a:r>
            <a:br>
              <a:rPr lang="en-US" sz="1600" dirty="0"/>
            </a:br>
            <a:r>
              <a:rPr lang="en-US" sz="1600" dirty="0"/>
              <a:t>	 (that is used e.g. in SA1 and SA3 specifications).</a:t>
            </a:r>
          </a:p>
          <a:p>
            <a:r>
              <a:rPr lang="en-IN" sz="1600" dirty="0"/>
              <a:t>Discreet Monitoring </a:t>
            </a:r>
            <a:r>
              <a:rPr lang="en-IN" sz="1600" i="1" dirty="0"/>
              <a:t>(NOTE)</a:t>
            </a:r>
            <a:r>
              <a:rPr lang="en-IN" sz="1600" dirty="0"/>
              <a:t> = </a:t>
            </a:r>
            <a:r>
              <a:rPr lang="en-US" sz="1600" dirty="0"/>
              <a:t>accessing to all user media (Voice, Video, Data) in real-time</a:t>
            </a:r>
          </a:p>
          <a:p>
            <a:r>
              <a:rPr lang="en-IN" sz="1600" dirty="0"/>
              <a:t>Discreet Listening </a:t>
            </a:r>
            <a:r>
              <a:rPr lang="en-IN" sz="1600" i="1" dirty="0"/>
              <a:t>(NOTE)</a:t>
            </a:r>
            <a:r>
              <a:rPr lang="en-IN" sz="1600" dirty="0"/>
              <a:t> = discreet monitoring performed on voice only – </a:t>
            </a:r>
            <a:r>
              <a:rPr lang="en-IN" sz="1600" i="1" dirty="0"/>
              <a:t>“Live Call Monitoring”</a:t>
            </a:r>
          </a:p>
          <a:p>
            <a:pPr marL="0" indent="0">
              <a:buNone/>
            </a:pPr>
            <a:endParaRPr lang="en-IN" sz="1600" dirty="0"/>
          </a:p>
          <a:p>
            <a:pPr lvl="1"/>
            <a:r>
              <a:rPr lang="en-IN" sz="1200" i="1" dirty="0"/>
              <a:t>NOTE</a:t>
            </a:r>
            <a:r>
              <a:rPr lang="en-IN" sz="1200" dirty="0"/>
              <a:t>: these terms are used in TS 33.180. It is proposed to adopt them also into SA6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28665688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903890"/>
          </a:xfrm>
        </p:spPr>
        <p:txBody>
          <a:bodyPr/>
          <a:lstStyle/>
          <a:p>
            <a:r>
              <a:rPr lang="en-IN" sz="3200" dirty="0"/>
              <a:t>Justification to start with SIs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3021" y="1772359"/>
            <a:ext cx="10515600" cy="4608986"/>
          </a:xfrm>
        </p:spPr>
        <p:txBody>
          <a:bodyPr/>
          <a:lstStyle/>
          <a:p>
            <a:r>
              <a:rPr lang="en-IN" sz="2000" dirty="0"/>
              <a:t>Alternatives would be to start WID(s) directly or include these features into the </a:t>
            </a:r>
            <a:r>
              <a:rPr lang="en-IN" sz="2000" dirty="0" err="1"/>
              <a:t>enhMC</a:t>
            </a:r>
            <a:r>
              <a:rPr lang="en-IN" sz="2000" dirty="0"/>
              <a:t> WID</a:t>
            </a:r>
          </a:p>
          <a:p>
            <a:r>
              <a:rPr lang="en-IN" sz="2000" dirty="0"/>
              <a:t>Lessons learned from Rel-19/2024:</a:t>
            </a:r>
          </a:p>
          <a:p>
            <a:pPr lvl="1"/>
            <a:r>
              <a:rPr lang="en-IN" sz="1600" dirty="0"/>
              <a:t>SA6 (MC group) decided to do Rel-19 “</a:t>
            </a:r>
            <a:r>
              <a:rPr lang="en-IN" sz="1600" dirty="0" err="1"/>
              <a:t>Recording&amp;replay</a:t>
            </a:r>
            <a:r>
              <a:rPr lang="en-IN" sz="1600" dirty="0"/>
              <a:t> and Discreet Listening” features without a study phase, counting on the Rel-16 TR as a starting point.</a:t>
            </a:r>
          </a:p>
          <a:p>
            <a:pPr lvl="2"/>
            <a:r>
              <a:rPr lang="en-IN" sz="1050" dirty="0"/>
              <a:t>Issue #1: Rel-19 </a:t>
            </a:r>
            <a:r>
              <a:rPr lang="en-IN" sz="1050" dirty="0" err="1"/>
              <a:t>enhMC</a:t>
            </a:r>
            <a:r>
              <a:rPr lang="en-IN" sz="1050" dirty="0"/>
              <a:t> WID was agreed in SA6#55 (Berlin, May 2023), but first CRs to Recording only in SA6#59 (Athens, Feb 2024)</a:t>
            </a:r>
          </a:p>
          <a:p>
            <a:pPr lvl="3"/>
            <a:r>
              <a:rPr lang="en-IN" sz="850" dirty="0"/>
              <a:t>During SA6#61 (</a:t>
            </a:r>
            <a:r>
              <a:rPr lang="en-IN" sz="850" dirty="0" err="1"/>
              <a:t>Jeju</a:t>
            </a:r>
            <a:r>
              <a:rPr lang="en-IN" sz="850" dirty="0"/>
              <a:t>, May 2024) we did have a long discussion on the need of a SID. One major reason not to start a SID was the timing, only 3 meetings were left for R19 at that moment of time</a:t>
            </a:r>
          </a:p>
          <a:p>
            <a:pPr lvl="2"/>
            <a:r>
              <a:rPr lang="en-IN" sz="1050" dirty="0"/>
              <a:t>Issue #2: The architecture for Recording and replay in the Rel-16 TR was found non-acceptable due to security issues. The agreed architecture in Rel-19 TSs is very different from the solution in (Rel-16) TR 23.784. The “solution evaluation” for the agreed vs alternative architectures was not documented anywhere.</a:t>
            </a:r>
          </a:p>
          <a:p>
            <a:pPr lvl="1"/>
            <a:r>
              <a:rPr lang="en-IN" sz="1600" dirty="0"/>
              <a:t>The end result:</a:t>
            </a:r>
          </a:p>
          <a:p>
            <a:pPr lvl="2"/>
            <a:r>
              <a:rPr lang="en-IN" sz="1050" dirty="0"/>
              <a:t>Big part of the functionality was added only in the last R19 meeting SA6#64 (Orlando 11/2024)</a:t>
            </a:r>
          </a:p>
          <a:p>
            <a:pPr lvl="2"/>
            <a:r>
              <a:rPr lang="en-IN" sz="1050" dirty="0"/>
              <a:t>Lot of decisions during the period (Feb-Nov 2024) were based on </a:t>
            </a:r>
            <a:r>
              <a:rPr lang="en-IN" sz="1050" dirty="0" err="1"/>
              <a:t>adhoc</a:t>
            </a:r>
            <a:r>
              <a:rPr lang="en-IN" sz="1050" dirty="0"/>
              <a:t> DPs or only verbal discussions in the room and not documented anywhere. Too many details were ‘invented’ ad-hoc in the meeting room and added/revised into normative CRs during one meeting.</a:t>
            </a:r>
          </a:p>
          <a:p>
            <a:pPr lvl="2"/>
            <a:r>
              <a:rPr lang="en-IN" sz="1050" dirty="0"/>
              <a:t>Several corrections to (agreed) CRs were needed during this phase</a:t>
            </a:r>
          </a:p>
          <a:p>
            <a:pPr lvl="2"/>
            <a:r>
              <a:rPr lang="en-IN" sz="1050" dirty="0"/>
              <a:t>Only in the last meeting we were able to decide that a big part of the WID targets are lacking solutions and must be postponed </a:t>
            </a:r>
            <a:r>
              <a:rPr lang="en-IN" sz="1050" dirty="0">
                <a:sym typeface="Wingdings" panose="05000000000000000000" pitchFamily="2" charset="2"/>
              </a:rPr>
              <a:t> ‘clean-up’ CRs for Rel-19 needed in the next meeting. </a:t>
            </a:r>
            <a:endParaRPr lang="en-IN" sz="1050" dirty="0"/>
          </a:p>
          <a:p>
            <a:pPr lvl="1"/>
            <a:r>
              <a:rPr lang="en-IN" sz="1600" dirty="0"/>
              <a:t>To avoid similar issues during Rel-20, it is proposed to start Rel-20 with study items.</a:t>
            </a:r>
          </a:p>
          <a:p>
            <a:pPr lvl="1"/>
            <a:r>
              <a:rPr lang="en-IN" sz="1600" dirty="0"/>
              <a:t>Work shall be started by:</a:t>
            </a:r>
          </a:p>
          <a:p>
            <a:pPr lvl="2"/>
            <a:r>
              <a:rPr lang="en-IN" sz="1050" dirty="0"/>
              <a:t>reviewing the scenarios, KIs and solutions in the (Rel-16) TR 23.784. Consider only relevant/valid parts of TR 23.784 to the new TRs. </a:t>
            </a:r>
          </a:p>
          <a:p>
            <a:pPr lvl="2"/>
            <a:r>
              <a:rPr lang="en-IN" sz="1050" dirty="0"/>
              <a:t>reviewing SA1 requirements and asking SA1 if any clarifications/corrections needed.</a:t>
            </a:r>
          </a:p>
        </p:txBody>
      </p:sp>
    </p:spTree>
    <p:extLst>
      <p:ext uri="{BB962C8B-B14F-4D97-AF65-F5344CB8AC3E}">
        <p14:creationId xmlns:p14="http://schemas.microsoft.com/office/powerpoint/2010/main" val="37803833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0515600" cy="903890"/>
          </a:xfrm>
        </p:spPr>
        <p:txBody>
          <a:bodyPr/>
          <a:lstStyle/>
          <a:p>
            <a:r>
              <a:rPr lang="en-IN" sz="3200" dirty="0"/>
              <a:t>One vs two Study &amp; Work Items?</a:t>
            </a:r>
            <a:endParaRPr lang="en-IN" sz="32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3021" y="1772358"/>
            <a:ext cx="10515600" cy="4051267"/>
          </a:xfrm>
        </p:spPr>
        <p:txBody>
          <a:bodyPr/>
          <a:lstStyle/>
          <a:p>
            <a:r>
              <a:rPr lang="en-IN" sz="1800" dirty="0"/>
              <a:t>Two different features</a:t>
            </a:r>
          </a:p>
          <a:p>
            <a:pPr lvl="1"/>
            <a:r>
              <a:rPr lang="en-IN" sz="1400" dirty="0"/>
              <a:t>In Rel-16 they both were included into a single study (TR 23.784)</a:t>
            </a:r>
          </a:p>
          <a:p>
            <a:pPr lvl="1"/>
            <a:r>
              <a:rPr lang="en-IN" sz="1400" dirty="0"/>
              <a:t>There is no (documented) justification why they were combined into one TR</a:t>
            </a:r>
          </a:p>
          <a:p>
            <a:r>
              <a:rPr lang="en-IN" sz="1800" dirty="0"/>
              <a:t>With the current understanding, these two features have very little in common:</a:t>
            </a:r>
          </a:p>
          <a:p>
            <a:pPr lvl="1"/>
            <a:r>
              <a:rPr lang="en-IN" sz="1400" dirty="0"/>
              <a:t>Different functional architecture, different “authorized users”, separate configuration parameters, different procedures</a:t>
            </a:r>
          </a:p>
          <a:p>
            <a:pPr lvl="1"/>
            <a:r>
              <a:rPr lang="en-IN" sz="1400" dirty="0"/>
              <a:t>Some common parts may be found during a study phase, but that does not justify combining them into one TR</a:t>
            </a:r>
          </a:p>
          <a:p>
            <a:r>
              <a:rPr lang="en-IN" sz="1800" dirty="0"/>
              <a:t>I.e. with the current understanding, two separate study and work items are justified</a:t>
            </a:r>
          </a:p>
          <a:p>
            <a:pPr lvl="1"/>
            <a:r>
              <a:rPr lang="en-IN" sz="1400" dirty="0"/>
              <a:t>Easier and more accurate tracking of the progress of each feature</a:t>
            </a:r>
          </a:p>
          <a:p>
            <a:pPr lvl="1"/>
            <a:r>
              <a:rPr lang="en-IN" sz="1400" dirty="0"/>
              <a:t>If one of the SIs would be ready earlier that the other, no delays in proceeding to the normative phase</a:t>
            </a:r>
          </a:p>
          <a:p>
            <a:r>
              <a:rPr lang="en-IN" sz="1800" dirty="0"/>
              <a:t>Both studies shall start with a (re-)review of TR 23.784 and considering only scenarios/KIs/solutions that are still relevant</a:t>
            </a:r>
          </a:p>
          <a:p>
            <a:pPr lvl="1"/>
            <a:r>
              <a:rPr lang="en-IN" sz="1400" dirty="0"/>
              <a:t>No “blind copy-paste”, each scenario, KI and solution to the new TRs must go via </a:t>
            </a:r>
            <a:r>
              <a:rPr lang="en-IN" sz="1400" dirty="0" err="1"/>
              <a:t>pCR</a:t>
            </a:r>
            <a:r>
              <a:rPr lang="en-IN" sz="1400" dirty="0"/>
              <a:t> approval in SA6</a:t>
            </a:r>
          </a:p>
          <a:p>
            <a:pPr lvl="1"/>
            <a:r>
              <a:rPr lang="en-IN" sz="1400" dirty="0"/>
              <a:t>In parallel, (re-)review of SA1 requirements and if any clarifications needed -&gt; LS to SA1</a:t>
            </a:r>
          </a:p>
          <a:p>
            <a:pPr lvl="1"/>
            <a:r>
              <a:rPr lang="en-IN" sz="1400" dirty="0"/>
              <a:t>After these steps, both studies shall continue as ‘normal’ studies i.e. with </a:t>
            </a:r>
            <a:r>
              <a:rPr lang="en-IN" sz="1400" dirty="0" err="1"/>
              <a:t>pCRs</a:t>
            </a:r>
            <a:r>
              <a:rPr lang="en-IN" sz="1400" dirty="0"/>
              <a:t> on new (or updated) KIs/Solutions</a:t>
            </a:r>
          </a:p>
        </p:txBody>
      </p:sp>
    </p:spTree>
    <p:extLst>
      <p:ext uri="{BB962C8B-B14F-4D97-AF65-F5344CB8AC3E}">
        <p14:creationId xmlns:p14="http://schemas.microsoft.com/office/powerpoint/2010/main" val="11064906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3F4A9-8031-4057-91EC-FC27CC76C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398" y="750231"/>
            <a:ext cx="9213621" cy="586081"/>
          </a:xfrm>
        </p:spPr>
        <p:txBody>
          <a:bodyPr/>
          <a:lstStyle/>
          <a:p>
            <a:r>
              <a:rPr lang="fi-FI" sz="3200" dirty="0" err="1"/>
              <a:t>Initial</a:t>
            </a:r>
            <a:r>
              <a:rPr lang="fi-FI" sz="3200" dirty="0"/>
              <a:t> </a:t>
            </a:r>
            <a:r>
              <a:rPr lang="fi-FI" sz="3200" dirty="0" err="1"/>
              <a:t>schedule</a:t>
            </a:r>
            <a:r>
              <a:rPr lang="fi-FI" sz="3200" dirty="0"/>
              <a:t> for MCLOG_Ph2 &amp; MCDISC_Ph2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D0E6B-A6D3-4802-8BD7-53967C120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29" y="1825625"/>
            <a:ext cx="11333086" cy="4548542"/>
          </a:xfrm>
        </p:spPr>
        <p:txBody>
          <a:bodyPr/>
          <a:lstStyle/>
          <a:p>
            <a:r>
              <a:rPr lang="fi-FI" sz="1400" b="1" u="sng" dirty="0" err="1"/>
              <a:t>Feb</a:t>
            </a:r>
            <a:r>
              <a:rPr lang="fi-FI" sz="1400" b="1" u="sng" dirty="0"/>
              <a:t> 17-21 SA6#65</a:t>
            </a:r>
            <a:r>
              <a:rPr lang="fi-FI" sz="1400" dirty="0"/>
              <a:t>, SA3#120, SA1#109	- SID </a:t>
            </a:r>
            <a:r>
              <a:rPr lang="fi-FI" sz="1400" dirty="0" err="1"/>
              <a:t>agreements</a:t>
            </a:r>
            <a:r>
              <a:rPr lang="fi-FI" sz="1400" dirty="0"/>
              <a:t>, TR </a:t>
            </a:r>
            <a:r>
              <a:rPr lang="fi-FI" sz="1400" dirty="0" err="1"/>
              <a:t>templates</a:t>
            </a:r>
            <a:r>
              <a:rPr lang="fi-FI" sz="1400" dirty="0"/>
              <a:t>, </a:t>
            </a:r>
            <a:r>
              <a:rPr lang="fi-FI" sz="1400" dirty="0" err="1"/>
              <a:t>initial</a:t>
            </a:r>
            <a:r>
              <a:rPr lang="fi-FI" sz="1400" dirty="0"/>
              <a:t> TR 23.784 </a:t>
            </a:r>
            <a:r>
              <a:rPr lang="fi-FI" sz="1400" dirty="0" err="1"/>
              <a:t>review</a:t>
            </a:r>
            <a:r>
              <a:rPr lang="fi-FI" sz="1400" dirty="0"/>
              <a:t>, </a:t>
            </a:r>
            <a:r>
              <a:rPr lang="fi-FI" sz="1400" dirty="0" err="1"/>
              <a:t>initial</a:t>
            </a:r>
            <a:r>
              <a:rPr lang="fi-FI" sz="1400" dirty="0"/>
              <a:t> </a:t>
            </a:r>
            <a:r>
              <a:rPr lang="fi-FI" sz="1400" dirty="0" err="1"/>
              <a:t>review</a:t>
            </a:r>
            <a:r>
              <a:rPr lang="fi-FI" sz="1400" dirty="0"/>
              <a:t> of SA1 </a:t>
            </a:r>
            <a:r>
              <a:rPr lang="fi-FI" sz="1400" dirty="0" err="1"/>
              <a:t>requirements</a:t>
            </a:r>
            <a:endParaRPr lang="fi-FI" sz="1400" dirty="0"/>
          </a:p>
          <a:p>
            <a:r>
              <a:rPr lang="fi-FI" sz="1400" dirty="0" err="1"/>
              <a:t>Mar</a:t>
            </a:r>
            <a:r>
              <a:rPr lang="fi-FI" sz="1400" dirty="0"/>
              <a:t> 12-14 SA#107			- SID </a:t>
            </a:r>
            <a:r>
              <a:rPr lang="fi-FI" sz="1400" dirty="0" err="1"/>
              <a:t>approval</a:t>
            </a:r>
            <a:endParaRPr lang="fi-FI" sz="1400" dirty="0"/>
          </a:p>
          <a:p>
            <a:r>
              <a:rPr lang="fi-FI" sz="1400" b="1" u="sng" dirty="0" err="1"/>
              <a:t>April</a:t>
            </a:r>
            <a:r>
              <a:rPr lang="fi-FI" sz="1400" b="1" u="sng" dirty="0"/>
              <a:t> 7-11 SA6#66</a:t>
            </a:r>
            <a:r>
              <a:rPr lang="fi-FI" sz="1400" dirty="0"/>
              <a:t>, SA3#121		- </a:t>
            </a:r>
            <a:r>
              <a:rPr lang="fi-FI" sz="1400" dirty="0" err="1"/>
              <a:t>final</a:t>
            </a:r>
            <a:r>
              <a:rPr lang="fi-FI" sz="1400" dirty="0"/>
              <a:t> </a:t>
            </a:r>
            <a:r>
              <a:rPr lang="fi-FI" sz="1400" dirty="0" err="1"/>
              <a:t>review</a:t>
            </a:r>
            <a:r>
              <a:rPr lang="fi-FI" sz="1400" dirty="0"/>
              <a:t> of TR 23.784 -&gt; </a:t>
            </a:r>
            <a:r>
              <a:rPr lang="fi-FI" sz="1400" dirty="0" err="1"/>
              <a:t>pCRs</a:t>
            </a:r>
            <a:r>
              <a:rPr lang="fi-FI" sz="1400" dirty="0"/>
              <a:t> to </a:t>
            </a:r>
            <a:r>
              <a:rPr lang="fi-FI" sz="1400" dirty="0" err="1"/>
              <a:t>the</a:t>
            </a:r>
            <a:r>
              <a:rPr lang="fi-FI" sz="1400" dirty="0"/>
              <a:t> </a:t>
            </a:r>
            <a:r>
              <a:rPr lang="fi-FI" sz="1400" dirty="0" err="1"/>
              <a:t>new</a:t>
            </a:r>
            <a:r>
              <a:rPr lang="fi-FI" sz="1400" dirty="0"/>
              <a:t> </a:t>
            </a:r>
            <a:r>
              <a:rPr lang="fi-FI" sz="1400" dirty="0" err="1"/>
              <a:t>TRs</a:t>
            </a:r>
            <a:br>
              <a:rPr lang="fi-FI" sz="1400" dirty="0"/>
            </a:br>
            <a:r>
              <a:rPr lang="fi-FI" sz="1400" dirty="0"/>
              <a:t>				- </a:t>
            </a:r>
            <a:r>
              <a:rPr lang="fi-FI" sz="1400" dirty="0" err="1"/>
              <a:t>final</a:t>
            </a:r>
            <a:r>
              <a:rPr lang="fi-FI" sz="1400" dirty="0"/>
              <a:t> </a:t>
            </a:r>
            <a:r>
              <a:rPr lang="fi-FI" sz="1400" dirty="0" err="1"/>
              <a:t>review</a:t>
            </a:r>
            <a:r>
              <a:rPr lang="fi-FI" sz="1400" dirty="0"/>
              <a:t> of SA1 </a:t>
            </a:r>
            <a:r>
              <a:rPr lang="fi-FI" sz="1400" dirty="0" err="1"/>
              <a:t>requirements</a:t>
            </a:r>
            <a:r>
              <a:rPr lang="fi-FI" sz="1400" dirty="0"/>
              <a:t> -&gt; LS to SA1 </a:t>
            </a:r>
            <a:r>
              <a:rPr lang="fi-FI" sz="1400" dirty="0" err="1"/>
              <a:t>if</a:t>
            </a:r>
            <a:r>
              <a:rPr lang="fi-FI" sz="1400" dirty="0"/>
              <a:t> </a:t>
            </a:r>
            <a:r>
              <a:rPr lang="fi-FI" sz="1400" dirty="0" err="1"/>
              <a:t>needed</a:t>
            </a:r>
            <a:br>
              <a:rPr lang="fi-FI" sz="1400" dirty="0"/>
            </a:br>
            <a:r>
              <a:rPr lang="fi-FI" sz="1400" dirty="0"/>
              <a:t>				- </a:t>
            </a:r>
            <a:r>
              <a:rPr lang="fi-FI" sz="1400" dirty="0" err="1"/>
              <a:t>new</a:t>
            </a:r>
            <a:r>
              <a:rPr lang="fi-FI" sz="1400" dirty="0"/>
              <a:t> </a:t>
            </a:r>
            <a:r>
              <a:rPr lang="fi-FI" sz="1400" dirty="0" err="1"/>
              <a:t>KIs</a:t>
            </a:r>
            <a:r>
              <a:rPr lang="fi-FI" sz="1400" dirty="0"/>
              <a:t>, </a:t>
            </a:r>
            <a:r>
              <a:rPr lang="fi-FI" sz="1400" dirty="0" err="1"/>
              <a:t>solutions</a:t>
            </a:r>
            <a:endParaRPr lang="fi-FI" sz="1400" dirty="0"/>
          </a:p>
          <a:p>
            <a:r>
              <a:rPr lang="fi-FI" sz="1400" b="1" u="sng" dirty="0" err="1"/>
              <a:t>May</a:t>
            </a:r>
            <a:r>
              <a:rPr lang="fi-FI" sz="1400" b="1" u="sng" dirty="0"/>
              <a:t> 19-23 SA6#67</a:t>
            </a:r>
            <a:r>
              <a:rPr lang="fi-FI" sz="1400" dirty="0"/>
              <a:t>, SA3#122, SA1#110	- </a:t>
            </a:r>
            <a:r>
              <a:rPr lang="fi-FI" sz="1400" dirty="0" err="1"/>
              <a:t>scenarios</a:t>
            </a:r>
            <a:r>
              <a:rPr lang="fi-FI" sz="1400" dirty="0"/>
              <a:t>, </a:t>
            </a:r>
            <a:r>
              <a:rPr lang="fi-FI" sz="1400" dirty="0" err="1"/>
              <a:t>KIs</a:t>
            </a:r>
            <a:r>
              <a:rPr lang="fi-FI" sz="1400" dirty="0"/>
              <a:t>, </a:t>
            </a:r>
            <a:r>
              <a:rPr lang="fi-FI" sz="1400" dirty="0" err="1"/>
              <a:t>solutions</a:t>
            </a:r>
            <a:r>
              <a:rPr lang="fi-FI" sz="1400" dirty="0"/>
              <a:t>, (</a:t>
            </a:r>
            <a:r>
              <a:rPr lang="fi-FI" sz="1400" dirty="0" err="1"/>
              <a:t>solution</a:t>
            </a:r>
            <a:r>
              <a:rPr lang="fi-FI" sz="1400" dirty="0"/>
              <a:t> </a:t>
            </a:r>
            <a:r>
              <a:rPr lang="fi-FI" sz="1400" dirty="0" err="1"/>
              <a:t>evaluations</a:t>
            </a:r>
            <a:r>
              <a:rPr lang="fi-FI" sz="1400" dirty="0"/>
              <a:t>)</a:t>
            </a:r>
          </a:p>
          <a:p>
            <a:r>
              <a:rPr lang="fi-FI" sz="1400" dirty="0" err="1"/>
              <a:t>June</a:t>
            </a:r>
            <a:r>
              <a:rPr lang="fi-FI" sz="1400" dirty="0"/>
              <a:t> 10-13 SA#108</a:t>
            </a:r>
          </a:p>
          <a:p>
            <a:r>
              <a:rPr lang="fi-FI" sz="1400" b="1" u="sng" dirty="0" err="1"/>
              <a:t>Aug</a:t>
            </a:r>
            <a:r>
              <a:rPr lang="fi-FI" sz="1400" b="1" u="sng" dirty="0"/>
              <a:t> 25-29 SA6#68</a:t>
            </a:r>
            <a:r>
              <a:rPr lang="fi-FI" sz="1400" dirty="0"/>
              <a:t>, SA3#123, SA1#111	- </a:t>
            </a:r>
            <a:r>
              <a:rPr lang="fi-FI" sz="1400" dirty="0" err="1"/>
              <a:t>KIs</a:t>
            </a:r>
            <a:r>
              <a:rPr lang="fi-FI" sz="1400" dirty="0"/>
              <a:t>, </a:t>
            </a:r>
            <a:r>
              <a:rPr lang="fi-FI" sz="1400" dirty="0" err="1"/>
              <a:t>solutions</a:t>
            </a:r>
            <a:r>
              <a:rPr lang="fi-FI" sz="1400" dirty="0"/>
              <a:t>, </a:t>
            </a:r>
            <a:r>
              <a:rPr lang="fi-FI" sz="1400" dirty="0" err="1"/>
              <a:t>solution</a:t>
            </a:r>
            <a:r>
              <a:rPr lang="fi-FI" sz="1400" dirty="0"/>
              <a:t> </a:t>
            </a:r>
            <a:r>
              <a:rPr lang="fi-FI" sz="1400" dirty="0" err="1"/>
              <a:t>evaluations</a:t>
            </a:r>
            <a:endParaRPr lang="fi-FI" sz="1400" dirty="0"/>
          </a:p>
          <a:p>
            <a:r>
              <a:rPr lang="fi-FI" sz="1400" dirty="0" err="1"/>
              <a:t>Sep</a:t>
            </a:r>
            <a:r>
              <a:rPr lang="fi-FI" sz="1400" dirty="0"/>
              <a:t> 16-19 SA#109			- TR(s) for </a:t>
            </a:r>
            <a:r>
              <a:rPr lang="fi-FI" sz="1400" dirty="0" err="1"/>
              <a:t>information</a:t>
            </a:r>
            <a:r>
              <a:rPr lang="fi-FI" sz="1400" dirty="0"/>
              <a:t> (</a:t>
            </a:r>
            <a:r>
              <a:rPr lang="fi-FI" sz="1400" dirty="0" err="1"/>
              <a:t>optional</a:t>
            </a:r>
            <a:r>
              <a:rPr lang="fi-FI" sz="1400" dirty="0"/>
              <a:t>), WI(s) for </a:t>
            </a:r>
            <a:r>
              <a:rPr lang="fi-FI" sz="1400" dirty="0" err="1"/>
              <a:t>approval</a:t>
            </a:r>
            <a:endParaRPr lang="fi-FI" sz="1400" dirty="0"/>
          </a:p>
          <a:p>
            <a:r>
              <a:rPr lang="fi-FI" sz="1400" b="1" u="sng" dirty="0" err="1"/>
              <a:t>Oct</a:t>
            </a:r>
            <a:r>
              <a:rPr lang="fi-FI" sz="1400" b="1" u="sng" dirty="0"/>
              <a:t> 13-17 SA6#69</a:t>
            </a:r>
            <a:r>
              <a:rPr lang="fi-FI" sz="1400" dirty="0"/>
              <a:t>, SA3#124		- </a:t>
            </a:r>
            <a:r>
              <a:rPr lang="fi-FI" sz="1400" dirty="0" err="1"/>
              <a:t>Last</a:t>
            </a:r>
            <a:r>
              <a:rPr lang="fi-FI" sz="1400" dirty="0"/>
              <a:t> </a:t>
            </a:r>
            <a:r>
              <a:rPr lang="fi-FI" sz="1400" dirty="0" err="1"/>
              <a:t>meeting</a:t>
            </a:r>
            <a:r>
              <a:rPr lang="fi-FI" sz="1400" dirty="0"/>
              <a:t> for </a:t>
            </a:r>
            <a:r>
              <a:rPr lang="fi-FI" sz="1400" dirty="0" err="1"/>
              <a:t>solutions</a:t>
            </a:r>
            <a:r>
              <a:rPr lang="fi-FI" sz="1400" dirty="0"/>
              <a:t>/</a:t>
            </a:r>
            <a:r>
              <a:rPr lang="fi-FI" sz="1400" dirty="0" err="1"/>
              <a:t>solution</a:t>
            </a:r>
            <a:r>
              <a:rPr lang="fi-FI" sz="1400" dirty="0"/>
              <a:t> </a:t>
            </a:r>
            <a:r>
              <a:rPr lang="fi-FI" sz="1400" dirty="0" err="1"/>
              <a:t>evaluations</a:t>
            </a:r>
            <a:r>
              <a:rPr lang="fi-FI" sz="1400" dirty="0"/>
              <a:t> (</a:t>
            </a:r>
            <a:r>
              <a:rPr lang="fi-FI" sz="1400" dirty="0" err="1"/>
              <a:t>target</a:t>
            </a:r>
            <a:r>
              <a:rPr lang="fi-FI" sz="1400" dirty="0"/>
              <a:t>: </a:t>
            </a:r>
            <a:r>
              <a:rPr lang="fi-FI" sz="1400" dirty="0" err="1"/>
              <a:t>both</a:t>
            </a:r>
            <a:r>
              <a:rPr lang="fi-FI" sz="1400" dirty="0"/>
              <a:t> </a:t>
            </a:r>
            <a:r>
              <a:rPr lang="fi-FI" sz="1400" dirty="0" err="1"/>
              <a:t>SIs</a:t>
            </a:r>
            <a:r>
              <a:rPr lang="fi-FI" sz="1400" dirty="0"/>
              <a:t> min 90% </a:t>
            </a:r>
            <a:r>
              <a:rPr lang="fi-FI" sz="1400" dirty="0" err="1"/>
              <a:t>complete</a:t>
            </a:r>
            <a:r>
              <a:rPr lang="fi-FI" sz="1400" dirty="0"/>
              <a:t>)</a:t>
            </a:r>
          </a:p>
          <a:p>
            <a:r>
              <a:rPr lang="fi-FI" sz="1400" b="1" u="sng" dirty="0" err="1"/>
              <a:t>Nov</a:t>
            </a:r>
            <a:r>
              <a:rPr lang="fi-FI" sz="1400" b="1" u="sng" dirty="0"/>
              <a:t> 17-21 SA6#70</a:t>
            </a:r>
            <a:r>
              <a:rPr lang="fi-FI" sz="1400" dirty="0"/>
              <a:t>, SA3#125, SA1#112	- </a:t>
            </a:r>
            <a:r>
              <a:rPr lang="fi-FI" sz="1400" dirty="0" err="1"/>
              <a:t>SIs</a:t>
            </a:r>
            <a:r>
              <a:rPr lang="fi-FI" sz="1400" dirty="0"/>
              <a:t> 100% </a:t>
            </a:r>
            <a:r>
              <a:rPr lang="fi-FI" sz="1400" dirty="0" err="1"/>
              <a:t>complete</a:t>
            </a:r>
            <a:r>
              <a:rPr lang="fi-FI" sz="1400" dirty="0"/>
              <a:t>, </a:t>
            </a:r>
            <a:r>
              <a:rPr lang="fi-FI" sz="1400" dirty="0" err="1"/>
              <a:t>First</a:t>
            </a:r>
            <a:r>
              <a:rPr lang="fi-FI" sz="1400" dirty="0"/>
              <a:t> </a:t>
            </a:r>
            <a:r>
              <a:rPr lang="fi-FI" sz="1400" dirty="0" err="1"/>
              <a:t>normative</a:t>
            </a:r>
            <a:r>
              <a:rPr lang="fi-FI" sz="1400" dirty="0"/>
              <a:t> </a:t>
            </a:r>
            <a:r>
              <a:rPr lang="fi-FI" sz="1400" dirty="0" err="1"/>
              <a:t>CRs</a:t>
            </a:r>
            <a:r>
              <a:rPr lang="fi-FI" sz="1400" dirty="0"/>
              <a:t> </a:t>
            </a:r>
            <a:r>
              <a:rPr lang="fi-FI" sz="1400" dirty="0" err="1"/>
              <a:t>based</a:t>
            </a:r>
            <a:r>
              <a:rPr lang="fi-FI" sz="1400" dirty="0"/>
              <a:t> on </a:t>
            </a:r>
            <a:r>
              <a:rPr lang="fi-FI" sz="1400" dirty="0" err="1"/>
              <a:t>the</a:t>
            </a:r>
            <a:r>
              <a:rPr lang="fi-FI" sz="1400" dirty="0"/>
              <a:t> </a:t>
            </a:r>
            <a:r>
              <a:rPr lang="fi-FI" sz="1400" dirty="0" err="1"/>
              <a:t>agreed</a:t>
            </a:r>
            <a:r>
              <a:rPr lang="fi-FI" sz="1400" dirty="0"/>
              <a:t> </a:t>
            </a:r>
            <a:r>
              <a:rPr lang="fi-FI" sz="1400" dirty="0" err="1"/>
              <a:t>solutions</a:t>
            </a:r>
            <a:endParaRPr lang="fi-FI" sz="1400" dirty="0"/>
          </a:p>
          <a:p>
            <a:r>
              <a:rPr lang="fi-FI" sz="1400" dirty="0" err="1"/>
              <a:t>Dec</a:t>
            </a:r>
            <a:r>
              <a:rPr lang="fi-FI" sz="1400" dirty="0"/>
              <a:t> 9-12 SA#110			- </a:t>
            </a:r>
            <a:r>
              <a:rPr lang="fi-FI" sz="1400" dirty="0" err="1"/>
              <a:t>TRs</a:t>
            </a:r>
            <a:r>
              <a:rPr lang="fi-FI" sz="1400" dirty="0"/>
              <a:t> for </a:t>
            </a:r>
            <a:r>
              <a:rPr lang="fi-FI" sz="1400" dirty="0" err="1"/>
              <a:t>approval</a:t>
            </a:r>
            <a:endParaRPr lang="fi-FI" sz="1400" dirty="0"/>
          </a:p>
          <a:p>
            <a:r>
              <a:rPr lang="fi-FI" sz="1400" b="1" u="sng" dirty="0" err="1"/>
              <a:t>Feb</a:t>
            </a:r>
            <a:r>
              <a:rPr lang="fi-FI" sz="1400" b="1" u="sng" dirty="0"/>
              <a:t> 9-13 (2026) SA6#71</a:t>
            </a:r>
            <a:r>
              <a:rPr lang="fi-FI" sz="1400" b="1" dirty="0"/>
              <a:t>	</a:t>
            </a:r>
            <a:r>
              <a:rPr lang="fi-FI" sz="1400" dirty="0"/>
              <a:t>	- </a:t>
            </a:r>
            <a:r>
              <a:rPr lang="fi-FI" sz="1400" dirty="0" err="1"/>
              <a:t>Last</a:t>
            </a:r>
            <a:r>
              <a:rPr lang="fi-FI" sz="1400" dirty="0"/>
              <a:t> </a:t>
            </a:r>
            <a:r>
              <a:rPr lang="fi-FI" sz="1400" dirty="0" err="1"/>
              <a:t>normative</a:t>
            </a:r>
            <a:r>
              <a:rPr lang="fi-FI" sz="1400" dirty="0"/>
              <a:t> </a:t>
            </a:r>
            <a:r>
              <a:rPr lang="fi-FI" sz="1400" dirty="0" err="1"/>
              <a:t>CRs</a:t>
            </a:r>
            <a:r>
              <a:rPr lang="fi-FI" sz="1400" dirty="0"/>
              <a:t> </a:t>
            </a:r>
            <a:r>
              <a:rPr lang="fi-FI" sz="1400" dirty="0" err="1"/>
              <a:t>based</a:t>
            </a:r>
            <a:r>
              <a:rPr lang="fi-FI" sz="1400" dirty="0"/>
              <a:t> on </a:t>
            </a:r>
            <a:r>
              <a:rPr lang="fi-FI" sz="1400" dirty="0" err="1"/>
              <a:t>agreed</a:t>
            </a:r>
            <a:r>
              <a:rPr lang="fi-FI" sz="1400" dirty="0"/>
              <a:t> </a:t>
            </a:r>
            <a:r>
              <a:rPr lang="fi-FI" sz="1400" dirty="0" err="1"/>
              <a:t>solutions</a:t>
            </a:r>
            <a:r>
              <a:rPr lang="fi-FI" sz="1400" dirty="0"/>
              <a:t>, </a:t>
            </a:r>
            <a:r>
              <a:rPr lang="fi-FI" sz="1400" dirty="0" err="1"/>
              <a:t>WIs</a:t>
            </a:r>
            <a:r>
              <a:rPr lang="fi-FI" sz="1400" dirty="0"/>
              <a:t> 100% </a:t>
            </a:r>
            <a:r>
              <a:rPr lang="fi-FI" sz="1400" dirty="0" err="1"/>
              <a:t>complete</a:t>
            </a:r>
            <a:endParaRPr lang="fi-FI" sz="1400" dirty="0"/>
          </a:p>
          <a:p>
            <a:r>
              <a:rPr lang="fi-FI" sz="1400" dirty="0" err="1"/>
              <a:t>Mar</a:t>
            </a:r>
            <a:r>
              <a:rPr lang="fi-FI" sz="1400" dirty="0"/>
              <a:t> 9-13 (2026) SA#111		- </a:t>
            </a:r>
            <a:r>
              <a:rPr lang="fi-FI" sz="1400" dirty="0" err="1"/>
              <a:t>WIs</a:t>
            </a:r>
            <a:r>
              <a:rPr lang="fi-FI" sz="1400" dirty="0"/>
              <a:t> </a:t>
            </a:r>
            <a:r>
              <a:rPr lang="fi-FI" sz="1400" dirty="0" err="1"/>
              <a:t>declared</a:t>
            </a:r>
            <a:r>
              <a:rPr lang="fi-FI" sz="1400" dirty="0"/>
              <a:t> 100% </a:t>
            </a:r>
            <a:r>
              <a:rPr lang="fi-FI" sz="1400" dirty="0" err="1"/>
              <a:t>complete</a:t>
            </a:r>
            <a:endParaRPr lang="fi-FI" sz="1400" dirty="0"/>
          </a:p>
          <a:p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31648916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679a257e-872f-4c98-9e8a-0a9c104f72cd"/>
    <ds:schemaRef ds:uri="http://purl.org/dc/terms/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1310</Words>
  <Application>Microsoft Office PowerPoint</Application>
  <PresentationFormat>Widescreen</PresentationFormat>
  <Paragraphs>77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Microsoft Sans Serif</vt:lpstr>
      <vt:lpstr>Times New Roman</vt:lpstr>
      <vt:lpstr>Office Theme</vt:lpstr>
      <vt:lpstr>1_Office Theme</vt:lpstr>
      <vt:lpstr>PowerPoint Presentation</vt:lpstr>
      <vt:lpstr>Background, objectives etc…</vt:lpstr>
      <vt:lpstr>Terminology</vt:lpstr>
      <vt:lpstr>Justification to start with SIs</vt:lpstr>
      <vt:lpstr>One vs two Study &amp; Work Items?</vt:lpstr>
      <vt:lpstr>Initial schedule for MCLOG_Ph2 &amp; MCDISC_Ph2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Vialen, Jukka</cp:lastModifiedBy>
  <cp:revision>793</cp:revision>
  <dcterms:created xsi:type="dcterms:W3CDTF">2010-02-05T13:52:04Z</dcterms:created>
  <dcterms:modified xsi:type="dcterms:W3CDTF">2025-02-09T20:56:48Z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  <property fmtid="{D5CDD505-2E9C-101B-9397-08002B2CF9AE}" pid="10" name="TitusGUID">
    <vt:lpwstr>bf0bb718-f23d-4620-8209-cccc8523afb0</vt:lpwstr>
  </property>
  <property fmtid="{D5CDD505-2E9C-101B-9397-08002B2CF9AE}" pid="11" name="TaggedBy">
    <vt:lpwstr>VIJU100</vt:lpwstr>
  </property>
  <property fmtid="{D5CDD505-2E9C-101B-9397-08002B2CF9AE}" pid="12" name="L">
    <vt:lpwstr>XXPRI</vt:lpwstr>
  </property>
  <property fmtid="{D5CDD505-2E9C-101B-9397-08002B2CF9AE}" pid="13" name="STAMP">
    <vt:lpwstr>NO</vt:lpwstr>
  </property>
</Properties>
</file>