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sdx" ContentType="application/vnd.ms-visio.drawing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60" r:id="rId2"/>
    <p:sldId id="364" r:id="rId3"/>
    <p:sldId id="389" r:id="rId4"/>
    <p:sldId id="376" r:id="rId5"/>
    <p:sldId id="387" r:id="rId6"/>
    <p:sldId id="390" r:id="rId7"/>
    <p:sldId id="388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000"/>
    <a:srgbClr val="A9D18E"/>
    <a:srgbClr val="3399FF"/>
    <a:srgbClr val="FFFF99"/>
    <a:srgbClr val="FFCCFF"/>
    <a:srgbClr val="009900"/>
    <a:srgbClr val="5B9BD5"/>
    <a:srgbClr val="FFDF64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92" autoAdjust="0"/>
    <p:restoredTop sz="97423" autoAdjust="0"/>
  </p:normalViewPr>
  <p:slideViewPr>
    <p:cSldViewPr snapToGrid="0">
      <p:cViewPr varScale="1">
        <p:scale>
          <a:sx n="153" d="100"/>
          <a:sy n="153" d="100"/>
        </p:scale>
        <p:origin x="1176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04D3B1-07A7-4812-80B9-DD59E94C7F9D}" type="datetimeFigureOut">
              <a:rPr lang="en-US" smtClean="0"/>
              <a:t>10/8/2024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250302-FD59-41EB-98E1-8F01547BD57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05236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>
                <a:solidFill>
                  <a:srgbClr val="000000"/>
                </a:solidFill>
              </a:rPr>
              <a:pPr>
                <a:defRPr/>
              </a:pPr>
              <a:t>1</a:t>
            </a:fld>
            <a:endParaRPr lang="en-GB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06527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979271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488980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2215830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8890" y="456134"/>
            <a:ext cx="10736446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ts val="0"/>
              </a:spcBef>
              <a:buNone/>
              <a:defRPr sz="31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5738" y="1512876"/>
            <a:ext cx="10729365" cy="4690459"/>
          </a:xfrm>
          <a:prstGeom prst="rect">
            <a:avLst/>
          </a:prstGeom>
        </p:spPr>
        <p:txBody>
          <a:bodyPr lIns="0" tIns="0" rIns="0" bIns="0"/>
          <a:lstStyle>
            <a:lvl1pPr marL="17931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 sz="17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328894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605" algn="ctr"/>
              </a:tabLst>
              <a:defRPr sz="1599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marL="109813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605" algn="ctr"/>
              </a:tabLst>
              <a:defRPr sz="1298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4pPr>
            <a:lvl5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8894" marR="0" lvl="1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83799794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106362" y="974711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en-US" sz="800" dirty="0">
                <a:ln w="0"/>
                <a:solidFill>
                  <a:prstClr val="black"/>
                </a:solidFill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8781" y="50534"/>
            <a:ext cx="1246188" cy="724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5420701A-B243-422E-826E-78BD4E22F668}" type="slidenum">
              <a:rPr lang="en-GB" altLang="en-US" sz="1400" smtClean="0">
                <a:solidFill>
                  <a:prstClr val="black"/>
                </a:solidFill>
                <a:latin typeface="Calibri" panose="020F0502020204030204" pitchFamily="34" charset="0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 altLang="en-US" sz="1400" dirty="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3486150" cy="407804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050" b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3GPP TSG-SA WG6 Meeting #63</a:t>
            </a:r>
            <a:br>
              <a:rPr lang="en-US" altLang="zh-CN" sz="1050" b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GB" altLang="zh-CN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Hyderabad, India, 14</a:t>
            </a:r>
            <a:r>
              <a:rPr lang="en-GB" altLang="zh-CN" sz="1000" b="1" kern="1200" baseline="300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</a:t>
            </a:r>
            <a:r>
              <a:rPr lang="en-GB" altLang="zh-CN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– 18</a:t>
            </a:r>
            <a:r>
              <a:rPr lang="en-GB" altLang="zh-CN" sz="1000" b="1" kern="1200" baseline="300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</a:t>
            </a:r>
            <a:r>
              <a:rPr lang="en-GB" altLang="zh-CN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October 2024</a:t>
            </a:r>
            <a:endParaRPr lang="sv-SE" altLang="en-US" sz="1050" b="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 Box 14">
            <a:extLst>
              <a:ext uri="{FF2B5EF4-FFF2-40B4-BE49-F238E27FC236}">
                <a16:creationId xmlns:a16="http://schemas.microsoft.com/office/drawing/2014/main" id="{B3FFBF9F-CABA-4611-91F2-F737E569063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20655" y="232243"/>
            <a:ext cx="997605" cy="25391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0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S6-244281</a:t>
            </a:r>
            <a:endParaRPr lang="sv-SE" altLang="en-US" sz="1050" b="1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69178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emf"/><Relationship Id="rId3" Type="http://schemas.openxmlformats.org/officeDocument/2006/relationships/package" Target="../embeddings/Microsoft_Visio_Drawing41.vsdx"/><Relationship Id="rId7" Type="http://schemas.openxmlformats.org/officeDocument/2006/relationships/package" Target="../embeddings/Microsoft_Visio_Drawing133.vs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emf"/><Relationship Id="rId5" Type="http://schemas.openxmlformats.org/officeDocument/2006/relationships/package" Target="../embeddings/Microsoft_Visio_Drawing52.vsdx"/><Relationship Id="rId4" Type="http://schemas.openxmlformats.org/officeDocument/2006/relationships/image" Target="../media/image3.e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emf"/><Relationship Id="rId3" Type="http://schemas.openxmlformats.org/officeDocument/2006/relationships/package" Target="../embeddings/Microsoft_Visio_Drawing411.vsdx"/><Relationship Id="rId7" Type="http://schemas.openxmlformats.org/officeDocument/2006/relationships/package" Target="../embeddings/Microsoft_Visio_Drawing1333.vs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.emf"/><Relationship Id="rId5" Type="http://schemas.openxmlformats.org/officeDocument/2006/relationships/package" Target="../embeddings/Microsoft_Visio_Drawing522.vsdx"/><Relationship Id="rId4" Type="http://schemas.openxmlformats.org/officeDocument/2006/relationships/image" Target="../media/image3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411.vs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3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2578" y="1769635"/>
            <a:ext cx="9644250" cy="1500187"/>
          </a:xfrm>
        </p:spPr>
        <p:txBody>
          <a:bodyPr/>
          <a:lstStyle/>
          <a:p>
            <a:pPr algn="ctr" eaLnBrk="1" hangingPunct="1"/>
            <a:r>
              <a:rPr lang="en-US" altLang="zh-CN" dirty="0"/>
              <a:t>R19 MC GWUE fixup</a:t>
            </a:r>
            <a:endParaRPr lang="en-GB" altLang="en-US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altLang="zh-CN" dirty="0"/>
              <a:t>Cuili</a:t>
            </a:r>
            <a:r>
              <a:rPr lang="zh-CN" altLang="en-US" dirty="0"/>
              <a:t> </a:t>
            </a:r>
            <a:r>
              <a:rPr lang="en-US" altLang="zh-CN" dirty="0"/>
              <a:t>Ge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r>
              <a:rPr lang="en-GB" altLang="en-US" dirty="0"/>
              <a:t>Huawei, Hisilicon</a:t>
            </a:r>
          </a:p>
        </p:txBody>
      </p:sp>
    </p:spTree>
    <p:extLst>
      <p:ext uri="{BB962C8B-B14F-4D97-AF65-F5344CB8AC3E}">
        <p14:creationId xmlns:p14="http://schemas.microsoft.com/office/powerpoint/2010/main" val="26470338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5921" y="1590733"/>
            <a:ext cx="10515600" cy="4230270"/>
          </a:xfrm>
        </p:spPr>
        <p:txBody>
          <a:bodyPr/>
          <a:lstStyle/>
          <a:p>
            <a:r>
              <a:rPr lang="en-US" altLang="en-US" sz="2400" dirty="0"/>
              <a:t>Issues in R19 </a:t>
            </a:r>
            <a:r>
              <a:rPr lang="en-US" altLang="zh-CN" sz="2400" dirty="0"/>
              <a:t>with </a:t>
            </a:r>
            <a:r>
              <a:rPr lang="en-US" altLang="en-US" sz="2400" dirty="0"/>
              <a:t>current form</a:t>
            </a:r>
          </a:p>
          <a:p>
            <a:r>
              <a:rPr lang="en-US" altLang="en-US" sz="2400" dirty="0"/>
              <a:t>How to resolve ?</a:t>
            </a:r>
          </a:p>
          <a:p>
            <a:endParaRPr lang="en-US" altLang="zh-CN" sz="240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278609E-FDE2-4C64-9FD4-F7A8717DFA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0871" y="225045"/>
            <a:ext cx="10515600" cy="1104917"/>
          </a:xfrm>
        </p:spPr>
        <p:txBody>
          <a:bodyPr/>
          <a:lstStyle/>
          <a:p>
            <a:r>
              <a:rPr lang="en-US" altLang="zh-CN" sz="3600" dirty="0"/>
              <a:t>Content</a:t>
            </a:r>
            <a:endParaRPr lang="en-GB" altLang="en-US" sz="36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DE8C4F55-4F8E-448E-85C6-152871067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4295" y="518772"/>
            <a:ext cx="4056494" cy="634299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altLang="en-US" sz="2800" b="1" dirty="0">
                <a:solidFill>
                  <a:srgbClr val="FF0000"/>
                </a:solidFill>
              </a:rPr>
              <a:t>What is in SA6 scope ?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26EF969-3226-4E2B-A6F2-3B30D9C33C74}"/>
              </a:ext>
            </a:extLst>
          </p:cNvPr>
          <p:cNvSpPr txBox="1">
            <a:spLocks/>
          </p:cNvSpPr>
          <p:nvPr/>
        </p:nvSpPr>
        <p:spPr bwMode="auto">
          <a:xfrm>
            <a:off x="404295" y="1659700"/>
            <a:ext cx="11207332" cy="3751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US" altLang="en-US" sz="2400" b="1" dirty="0">
                <a:solidFill>
                  <a:srgbClr val="FF0000"/>
                </a:solidFill>
              </a:rPr>
              <a:t>Any interface/reference point between the MCX functional entities (and application enabler layer entities in non-MC WIs) are within SA6 scope and defined by SA6!!!</a:t>
            </a:r>
          </a:p>
          <a:p>
            <a:r>
              <a:rPr lang="en-US" altLang="en-US" sz="2800" b="1" dirty="0"/>
              <a:t>Some examples: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en-US" sz="2000" b="1" dirty="0"/>
              <a:t>MCPTT-3 interface, CSC interface between the CSC servers, CSC server –MCX server are the Server-Server interfaces, and the physical link bears the MCPTT-3 traffic is the fixed connection like fiber optics, but the MCPTT -3 interface are still defined by SA6.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en-US" sz="2000" b="1" dirty="0"/>
              <a:t>Even in MC GW UE, the MC/CSC client on the non-3GPP device UE use the Non-3GPP access connecting to the GW UE and then to the server, i.e., the MCPTT-1 interface is over non-3GPP access+3GPP access. But the MCPTT-1 is still in SA6 scope.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en-US" sz="2000" b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en-US" sz="2000" b="1" dirty="0"/>
              <a:t>In other topics, like SEAL, EDGEAPP, CAPIF the server-server interface are also defined by SA6.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en-US" sz="2000" b="1" dirty="0"/>
              <a:t>In PIN, the interface PIN-2, PIN-3, PIN-4 are also over non-3GPP access, but the interface are defined by SA6.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en-US" sz="2000" b="1" dirty="0">
              <a:solidFill>
                <a:srgbClr val="FF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en-US" sz="2000" b="1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3B237CB-088D-4DBF-A667-44D8FF62FCD5}"/>
              </a:ext>
            </a:extLst>
          </p:cNvPr>
          <p:cNvSpPr txBox="1"/>
          <p:nvPr/>
        </p:nvSpPr>
        <p:spPr>
          <a:xfrm>
            <a:off x="404295" y="5594707"/>
            <a:ext cx="116289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</a:rPr>
              <a:t>So, as long as two MC functional entities are the SA6 defined functional entities, the interface between them are in SA6 scope regardless of the physical link between them!!!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2069444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1B6DB9B-0627-4D36-A59E-FA38644181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4295" y="518772"/>
            <a:ext cx="4056494" cy="634299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altLang="en-US" sz="2800" b="1" dirty="0">
                <a:solidFill>
                  <a:srgbClr val="FF0000"/>
                </a:solidFill>
              </a:rPr>
              <a:t>Issues in R19 current form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F6A10CA7-DCFA-4788-998D-795C9E9A11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9032" y="33158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2" name="内容占位符 11">
            <a:extLst>
              <a:ext uri="{FF2B5EF4-FFF2-40B4-BE49-F238E27FC236}">
                <a16:creationId xmlns:a16="http://schemas.microsoft.com/office/drawing/2014/main" id="{8A71D497-E4E4-4BCE-A2D6-26A98816B2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391736" y="1249645"/>
            <a:ext cx="2455503" cy="4351338"/>
          </a:xfrm>
        </p:spPr>
        <p:txBody>
          <a:bodyPr/>
          <a:lstStyle/>
          <a:p>
            <a:r>
              <a:rPr lang="en-US" altLang="zh-CN" dirty="0"/>
              <a:t>Issues  </a:t>
            </a:r>
          </a:p>
          <a:p>
            <a:pPr lvl="1"/>
            <a:r>
              <a:rPr lang="en-US" altLang="zh-CN" sz="1600" dirty="0"/>
              <a:t>A peer application layer functional entity is required in the MC gateway UE to handle the </a:t>
            </a:r>
            <a:r>
              <a:rPr lang="en-US" altLang="zh-CN" sz="1600" dirty="0" err="1"/>
              <a:t>signallings</a:t>
            </a:r>
            <a:r>
              <a:rPr lang="en-US" altLang="zh-CN" sz="1600" dirty="0"/>
              <a:t> from the MC client hosted by the non-3GPP device.</a:t>
            </a:r>
          </a:p>
          <a:p>
            <a:pPr lvl="1"/>
            <a:r>
              <a:rPr lang="en-US" altLang="zh-CN" sz="1600" dirty="0"/>
              <a:t>The identity of the MC service user is not aligned with existing identity management mechanism</a:t>
            </a:r>
          </a:p>
        </p:txBody>
      </p:sp>
      <p:graphicFrame>
        <p:nvGraphicFramePr>
          <p:cNvPr id="5" name="对象 4">
            <a:extLst>
              <a:ext uri="{FF2B5EF4-FFF2-40B4-BE49-F238E27FC236}">
                <a16:creationId xmlns:a16="http://schemas.microsoft.com/office/drawing/2014/main" id="{F8E73656-8473-4E64-9CAB-FA272F80DEB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0177407"/>
              </p:ext>
            </p:extLst>
          </p:nvPr>
        </p:nvGraphicFramePr>
        <p:xfrm>
          <a:off x="230828" y="1993656"/>
          <a:ext cx="4407456" cy="21342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1" r:id="rId3" imgW="8945809" imgH="4358703" progId="Visio.Drawing.15">
                  <p:embed/>
                </p:oleObj>
              </mc:Choice>
              <mc:Fallback>
                <p:oleObj r:id="rId3" imgW="8945809" imgH="4358703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0828" y="1993656"/>
                        <a:ext cx="4407456" cy="213421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4">
            <a:extLst>
              <a:ext uri="{FF2B5EF4-FFF2-40B4-BE49-F238E27FC236}">
                <a16:creationId xmlns:a16="http://schemas.microsoft.com/office/drawing/2014/main" id="{8DA18608-6B45-4269-8028-1808EC4A5274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182832" y="1849644"/>
            <a:ext cx="8787451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" name="对象 6">
            <a:extLst>
              <a:ext uri="{FF2B5EF4-FFF2-40B4-BE49-F238E27FC236}">
                <a16:creationId xmlns:a16="http://schemas.microsoft.com/office/drawing/2014/main" id="{47B2CBD4-1F54-46D0-A3C7-C3D407E5462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2485644"/>
              </p:ext>
            </p:extLst>
          </p:nvPr>
        </p:nvGraphicFramePr>
        <p:xfrm>
          <a:off x="259032" y="3970224"/>
          <a:ext cx="4407456" cy="28147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2" r:id="rId5" imgW="6983889" imgH="5337727" progId="Visio.Drawing.15">
                  <p:embed/>
                </p:oleObj>
              </mc:Choice>
              <mc:Fallback>
                <p:oleObj r:id="rId5" imgW="6983889" imgH="5337727" progId="Visio.Drawing.15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032" y="3970224"/>
                        <a:ext cx="4407456" cy="281478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>
            <a:extLst>
              <a:ext uri="{FF2B5EF4-FFF2-40B4-BE49-F238E27FC236}">
                <a16:creationId xmlns:a16="http://schemas.microsoft.com/office/drawing/2014/main" id="{3AAD4B21-C4D4-43C2-9F5E-20ED115B0AC9}"/>
              </a:ext>
            </a:extLst>
          </p:cNvPr>
          <p:cNvSpPr/>
          <p:nvPr/>
        </p:nvSpPr>
        <p:spPr>
          <a:xfrm>
            <a:off x="1818884" y="2070587"/>
            <a:ext cx="804672" cy="196608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253B830D-A63A-4B73-B07C-059E38CC7C63}"/>
              </a:ext>
            </a:extLst>
          </p:cNvPr>
          <p:cNvSpPr/>
          <p:nvPr/>
        </p:nvSpPr>
        <p:spPr>
          <a:xfrm>
            <a:off x="3776472" y="4638726"/>
            <a:ext cx="335280" cy="98342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B068A4E1-AF5E-4099-845B-14E50598F43F}"/>
              </a:ext>
            </a:extLst>
          </p:cNvPr>
          <p:cNvSpPr/>
          <p:nvPr/>
        </p:nvSpPr>
        <p:spPr>
          <a:xfrm>
            <a:off x="278874" y="2146914"/>
            <a:ext cx="607321" cy="184708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ABBBFC7E-2CEB-4629-A242-714382DC77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31664" y="163372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3" name="对象 12">
            <a:extLst>
              <a:ext uri="{FF2B5EF4-FFF2-40B4-BE49-F238E27FC236}">
                <a16:creationId xmlns:a16="http://schemas.microsoft.com/office/drawing/2014/main" id="{EFA28106-149A-4007-B30E-CF03E99F397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3328639"/>
              </p:ext>
            </p:extLst>
          </p:nvPr>
        </p:nvGraphicFramePr>
        <p:xfrm>
          <a:off x="4973104" y="1925172"/>
          <a:ext cx="4309573" cy="30348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3" r:id="rId7" imgW="6461618" imgH="4061499" progId="Visio.Drawing.15">
                  <p:embed/>
                </p:oleObj>
              </mc:Choice>
              <mc:Fallback>
                <p:oleObj r:id="rId7" imgW="6461618" imgH="4061499" progId="Visio.Drawing.15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73104" y="1925172"/>
                        <a:ext cx="4309573" cy="303480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文本框 13">
            <a:extLst>
              <a:ext uri="{FF2B5EF4-FFF2-40B4-BE49-F238E27FC236}">
                <a16:creationId xmlns:a16="http://schemas.microsoft.com/office/drawing/2014/main" id="{B70ABF08-0999-4B7D-B158-125C185AC20C}"/>
              </a:ext>
            </a:extLst>
          </p:cNvPr>
          <p:cNvSpPr txBox="1"/>
          <p:nvPr/>
        </p:nvSpPr>
        <p:spPr>
          <a:xfrm>
            <a:off x="182832" y="1230002"/>
            <a:ext cx="445545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>
                <a:highlight>
                  <a:srgbClr val="FFFF00"/>
                </a:highlight>
              </a:rPr>
              <a:t>Observation#1 </a:t>
            </a:r>
            <a:r>
              <a:rPr lang="en-US" altLang="zh-CN" sz="1400" dirty="0">
                <a:highlight>
                  <a:srgbClr val="FFFF00"/>
                </a:highlight>
              </a:rPr>
              <a:t>– No </a:t>
            </a:r>
            <a:r>
              <a:rPr lang="en-US" altLang="zh-CN" sz="1400" b="1" dirty="0">
                <a:solidFill>
                  <a:srgbClr val="C00000"/>
                </a:solidFill>
                <a:highlight>
                  <a:srgbClr val="FFFF00"/>
                </a:highlight>
              </a:rPr>
              <a:t>peer</a:t>
            </a:r>
            <a:r>
              <a:rPr lang="en-US" altLang="zh-CN" sz="1400" dirty="0">
                <a:highlight>
                  <a:srgbClr val="FFFF00"/>
                </a:highlight>
              </a:rPr>
              <a:t> application functional entity in MC gateway UE and reference point to the MC service client and CSC client @non-3GPP device</a:t>
            </a:r>
            <a:endParaRPr lang="zh-CN" altLang="en-US" sz="1400" dirty="0">
              <a:highlight>
                <a:srgbClr val="FFFF00"/>
              </a:highlight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0985534E-3D60-4EC2-8184-1AA8E0ECC7A7}"/>
              </a:ext>
            </a:extLst>
          </p:cNvPr>
          <p:cNvSpPr txBox="1"/>
          <p:nvPr/>
        </p:nvSpPr>
        <p:spPr>
          <a:xfrm>
            <a:off x="4979660" y="1218467"/>
            <a:ext cx="436408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>
                <a:highlight>
                  <a:srgbClr val="FFFF00"/>
                </a:highlight>
              </a:rPr>
              <a:t>Observation#2 </a:t>
            </a:r>
            <a:r>
              <a:rPr lang="en-US" altLang="zh-CN" sz="1400" dirty="0">
                <a:highlight>
                  <a:srgbClr val="FFFF00"/>
                </a:highlight>
              </a:rPr>
              <a:t>– There are signaling exchanged between the MC gateway UE and the MC service client and CSC client @non-3GPP device</a:t>
            </a:r>
            <a:endParaRPr lang="zh-CN" altLang="en-US" sz="1400" dirty="0">
              <a:highlight>
                <a:srgbClr val="FFFF00"/>
              </a:highlight>
            </a:endParaRP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5872F22D-AF6F-440D-9879-C4CF4E2AA119}"/>
              </a:ext>
            </a:extLst>
          </p:cNvPr>
          <p:cNvSpPr/>
          <p:nvPr/>
        </p:nvSpPr>
        <p:spPr>
          <a:xfrm>
            <a:off x="5312349" y="2557435"/>
            <a:ext cx="1801906" cy="376517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A0E1C1FF-73D8-4084-8919-E9BB0DD86431}"/>
              </a:ext>
            </a:extLst>
          </p:cNvPr>
          <p:cNvSpPr/>
          <p:nvPr/>
        </p:nvSpPr>
        <p:spPr>
          <a:xfrm>
            <a:off x="5312349" y="3297720"/>
            <a:ext cx="1801906" cy="376517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F514A2B6-034C-4755-A868-265CF73FF6BF}"/>
              </a:ext>
            </a:extLst>
          </p:cNvPr>
          <p:cNvSpPr txBox="1"/>
          <p:nvPr/>
        </p:nvSpPr>
        <p:spPr>
          <a:xfrm>
            <a:off x="5027656" y="5070383"/>
            <a:ext cx="4364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>
                <a:highlight>
                  <a:srgbClr val="FFFF00"/>
                </a:highlight>
              </a:rPr>
              <a:t>Observation#3 </a:t>
            </a:r>
            <a:r>
              <a:rPr lang="en-US" altLang="zh-CN" sz="1400" dirty="0">
                <a:highlight>
                  <a:srgbClr val="FFFF00"/>
                </a:highlight>
              </a:rPr>
              <a:t>– Identity of the MC service user is not correct  </a:t>
            </a:r>
            <a:endParaRPr lang="zh-CN" altLang="en-US" sz="1400" dirty="0">
              <a:highlight>
                <a:srgbClr val="FFFF00"/>
              </a:highlight>
            </a:endParaRPr>
          </a:p>
        </p:txBody>
      </p:sp>
      <p:graphicFrame>
        <p:nvGraphicFramePr>
          <p:cNvPr id="20" name="表格 19">
            <a:extLst>
              <a:ext uri="{FF2B5EF4-FFF2-40B4-BE49-F238E27FC236}">
                <a16:creationId xmlns:a16="http://schemas.microsoft.com/office/drawing/2014/main" id="{FEA9CE82-6AF6-4A30-86B5-E982E588EC6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7295335"/>
              </p:ext>
            </p:extLst>
          </p:nvPr>
        </p:nvGraphicFramePr>
        <p:xfrm>
          <a:off x="5091240" y="5639533"/>
          <a:ext cx="3943032" cy="411480"/>
        </p:xfrm>
        <a:graphic>
          <a:graphicData uri="http://schemas.openxmlformats.org/drawingml/2006/table">
            <a:tbl>
              <a:tblPr/>
              <a:tblGrid>
                <a:gridCol w="1314344">
                  <a:extLst>
                    <a:ext uri="{9D8B030D-6E8A-4147-A177-3AD203B41FA5}">
                      <a16:colId xmlns:a16="http://schemas.microsoft.com/office/drawing/2014/main" val="2087837323"/>
                    </a:ext>
                  </a:extLst>
                </a:gridCol>
                <a:gridCol w="657172">
                  <a:extLst>
                    <a:ext uri="{9D8B030D-6E8A-4147-A177-3AD203B41FA5}">
                      <a16:colId xmlns:a16="http://schemas.microsoft.com/office/drawing/2014/main" val="3244822735"/>
                    </a:ext>
                  </a:extLst>
                </a:gridCol>
                <a:gridCol w="1971516">
                  <a:extLst>
                    <a:ext uri="{9D8B030D-6E8A-4147-A177-3AD203B41FA5}">
                      <a16:colId xmlns:a16="http://schemas.microsoft.com/office/drawing/2014/main" val="238569683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Information element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Status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Description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21753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GW MC service ID</a:t>
                      </a:r>
                      <a:endParaRPr lang="zh-CN" sz="900" dirty="0"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M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The </a:t>
                      </a:r>
                      <a:r>
                        <a:rPr lang="en-GB" sz="9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GW MC service ID </a:t>
                      </a: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of the requesting MC service user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45874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81259325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1B6DB9B-0627-4D36-A59E-FA38644181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4295" y="518772"/>
            <a:ext cx="4056494" cy="634299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altLang="en-US" sz="2800" b="1" dirty="0">
                <a:solidFill>
                  <a:srgbClr val="FF0000"/>
                </a:solidFill>
              </a:rPr>
              <a:t>How to resolve ?</a:t>
            </a:r>
          </a:p>
        </p:txBody>
      </p:sp>
      <p:graphicFrame>
        <p:nvGraphicFramePr>
          <p:cNvPr id="5" name="对象 4">
            <a:extLst>
              <a:ext uri="{FF2B5EF4-FFF2-40B4-BE49-F238E27FC236}">
                <a16:creationId xmlns:a16="http://schemas.microsoft.com/office/drawing/2014/main" id="{F8E73656-8473-4E64-9CAB-FA272F80DEB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8820600"/>
              </p:ext>
            </p:extLst>
          </p:nvPr>
        </p:nvGraphicFramePr>
        <p:xfrm>
          <a:off x="164283" y="1899575"/>
          <a:ext cx="4407456" cy="21342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6" r:id="rId3" imgW="8945809" imgH="4358703" progId="Visio.Drawing.15">
                  <p:embed/>
                </p:oleObj>
              </mc:Choice>
              <mc:Fallback>
                <p:oleObj r:id="rId3" imgW="8945809" imgH="4358703" progId="Visio.Drawing.15">
                  <p:embed/>
                  <p:pic>
                    <p:nvPicPr>
                      <p:cNvPr id="5" name="对象 4">
                        <a:extLst>
                          <a:ext uri="{FF2B5EF4-FFF2-40B4-BE49-F238E27FC236}">
                            <a16:creationId xmlns:a16="http://schemas.microsoft.com/office/drawing/2014/main" id="{F8E73656-8473-4E64-9CAB-FA272F80DEB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4283" y="1899575"/>
                        <a:ext cx="4407456" cy="213421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extLst>
              <a:ext uri="{FF2B5EF4-FFF2-40B4-BE49-F238E27FC236}">
                <a16:creationId xmlns:a16="http://schemas.microsoft.com/office/drawing/2014/main" id="{47B2CBD4-1F54-46D0-A3C7-C3D407E5462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4824852"/>
              </p:ext>
            </p:extLst>
          </p:nvPr>
        </p:nvGraphicFramePr>
        <p:xfrm>
          <a:off x="151987" y="4056334"/>
          <a:ext cx="4407456" cy="28147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7" r:id="rId5" imgW="6983889" imgH="5337727" progId="Visio.Drawing.15">
                  <p:embed/>
                </p:oleObj>
              </mc:Choice>
              <mc:Fallback>
                <p:oleObj r:id="rId5" imgW="6983889" imgH="5337727" progId="Visio.Drawing.15">
                  <p:embed/>
                  <p:pic>
                    <p:nvPicPr>
                      <p:cNvPr id="7" name="对象 6">
                        <a:extLst>
                          <a:ext uri="{FF2B5EF4-FFF2-40B4-BE49-F238E27FC236}">
                            <a16:creationId xmlns:a16="http://schemas.microsoft.com/office/drawing/2014/main" id="{47B2CBD4-1F54-46D0-A3C7-C3D407E5462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1987" y="4056334"/>
                        <a:ext cx="4407456" cy="281478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矩形 9">
            <a:extLst>
              <a:ext uri="{FF2B5EF4-FFF2-40B4-BE49-F238E27FC236}">
                <a16:creationId xmlns:a16="http://schemas.microsoft.com/office/drawing/2014/main" id="{253B830D-A63A-4B73-B07C-059E38CC7C63}"/>
              </a:ext>
            </a:extLst>
          </p:cNvPr>
          <p:cNvSpPr/>
          <p:nvPr/>
        </p:nvSpPr>
        <p:spPr>
          <a:xfrm>
            <a:off x="3737182" y="5268536"/>
            <a:ext cx="225552" cy="26224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B068A4E1-AF5E-4099-845B-14E50598F43F}"/>
              </a:ext>
            </a:extLst>
          </p:cNvPr>
          <p:cNvSpPr/>
          <p:nvPr/>
        </p:nvSpPr>
        <p:spPr>
          <a:xfrm>
            <a:off x="1844383" y="2482023"/>
            <a:ext cx="607321" cy="81958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ABBBFC7E-2CEB-4629-A242-714382DC77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31664" y="163372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3" name="对象 12">
            <a:extLst>
              <a:ext uri="{FF2B5EF4-FFF2-40B4-BE49-F238E27FC236}">
                <a16:creationId xmlns:a16="http://schemas.microsoft.com/office/drawing/2014/main" id="{EFA28106-149A-4007-B30E-CF03E99F397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9938830"/>
              </p:ext>
            </p:extLst>
          </p:nvPr>
        </p:nvGraphicFramePr>
        <p:xfrm>
          <a:off x="5825421" y="2797598"/>
          <a:ext cx="4309573" cy="30348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8" r:id="rId7" imgW="6461618" imgH="4061499" progId="Visio.Drawing.15">
                  <p:embed/>
                </p:oleObj>
              </mc:Choice>
              <mc:Fallback>
                <p:oleObj r:id="rId7" imgW="6461618" imgH="4061499" progId="Visio.Drawing.15">
                  <p:embed/>
                  <p:pic>
                    <p:nvPicPr>
                      <p:cNvPr id="13" name="对象 12">
                        <a:extLst>
                          <a:ext uri="{FF2B5EF4-FFF2-40B4-BE49-F238E27FC236}">
                            <a16:creationId xmlns:a16="http://schemas.microsoft.com/office/drawing/2014/main" id="{EFA28106-149A-4007-B30E-CF03E99F397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25421" y="2797598"/>
                        <a:ext cx="4309573" cy="303480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文本框 13">
            <a:extLst>
              <a:ext uri="{FF2B5EF4-FFF2-40B4-BE49-F238E27FC236}">
                <a16:creationId xmlns:a16="http://schemas.microsoft.com/office/drawing/2014/main" id="{B70ABF08-0999-4B7D-B158-125C185AC20C}"/>
              </a:ext>
            </a:extLst>
          </p:cNvPr>
          <p:cNvSpPr txBox="1"/>
          <p:nvPr/>
        </p:nvSpPr>
        <p:spPr>
          <a:xfrm>
            <a:off x="182832" y="1249645"/>
            <a:ext cx="44074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altLang="zh-CN" sz="1400" dirty="0">
                <a:highlight>
                  <a:srgbClr val="FFFF00"/>
                </a:highlight>
              </a:rPr>
              <a:t>New application functional entity in MC gateway UE </a:t>
            </a:r>
          </a:p>
          <a:p>
            <a:pPr marL="342900" indent="-342900">
              <a:buAutoNum type="arabicPeriod"/>
            </a:pPr>
            <a:r>
              <a:rPr lang="en-US" altLang="zh-CN" sz="1400" dirty="0">
                <a:highlight>
                  <a:srgbClr val="FFFF00"/>
                </a:highlight>
              </a:rPr>
              <a:t>New reference points</a:t>
            </a:r>
            <a:endParaRPr lang="zh-CN" altLang="en-US" sz="1400" dirty="0">
              <a:highlight>
                <a:srgbClr val="FFFF00"/>
              </a:highlight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0985534E-3D60-4EC2-8184-1AA8E0ECC7A7}"/>
              </a:ext>
            </a:extLst>
          </p:cNvPr>
          <p:cNvSpPr txBox="1"/>
          <p:nvPr/>
        </p:nvSpPr>
        <p:spPr>
          <a:xfrm>
            <a:off x="5708466" y="1254669"/>
            <a:ext cx="5624814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highlight>
                  <a:srgbClr val="FFFF00"/>
                </a:highlight>
              </a:rPr>
              <a:t>3. The MC service client has already obtains its identity during the identity authentication interactions with IDM server where the MC gateway UE transparently forwarding those messages b/w MC client and the IDM server.</a:t>
            </a:r>
          </a:p>
          <a:p>
            <a:r>
              <a:rPr lang="en-US" altLang="zh-CN" sz="1400" dirty="0">
                <a:highlight>
                  <a:srgbClr val="FFFF00"/>
                </a:highlight>
              </a:rPr>
              <a:t>so the identity of the MC service user should be the </a:t>
            </a:r>
            <a:r>
              <a:rPr lang="en-US" altLang="zh-CN" sz="1400" b="1" dirty="0">
                <a:solidFill>
                  <a:srgbClr val="FF0000"/>
                </a:solidFill>
                <a:highlight>
                  <a:srgbClr val="FFFF00"/>
                </a:highlight>
              </a:rPr>
              <a:t>MC service ID</a:t>
            </a:r>
            <a:r>
              <a:rPr lang="en-US" altLang="zh-CN" sz="1400" dirty="0">
                <a:highlight>
                  <a:srgbClr val="FFFF00"/>
                </a:highlight>
              </a:rPr>
              <a:t>. </a:t>
            </a:r>
            <a:endParaRPr lang="zh-CN" altLang="en-US" sz="1400" dirty="0">
              <a:highlight>
                <a:srgbClr val="FFFF00"/>
              </a:highlight>
            </a:endParaRPr>
          </a:p>
        </p:txBody>
      </p:sp>
      <p:graphicFrame>
        <p:nvGraphicFramePr>
          <p:cNvPr id="20" name="表格 19">
            <a:extLst>
              <a:ext uri="{FF2B5EF4-FFF2-40B4-BE49-F238E27FC236}">
                <a16:creationId xmlns:a16="http://schemas.microsoft.com/office/drawing/2014/main" id="{FEA9CE82-6AF6-4A30-86B5-E982E588EC6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4657809"/>
              </p:ext>
            </p:extLst>
          </p:nvPr>
        </p:nvGraphicFramePr>
        <p:xfrm>
          <a:off x="6008691" y="5967899"/>
          <a:ext cx="3943032" cy="411480"/>
        </p:xfrm>
        <a:graphic>
          <a:graphicData uri="http://schemas.openxmlformats.org/drawingml/2006/table">
            <a:tbl>
              <a:tblPr/>
              <a:tblGrid>
                <a:gridCol w="1314344">
                  <a:extLst>
                    <a:ext uri="{9D8B030D-6E8A-4147-A177-3AD203B41FA5}">
                      <a16:colId xmlns:a16="http://schemas.microsoft.com/office/drawing/2014/main" val="2087837323"/>
                    </a:ext>
                  </a:extLst>
                </a:gridCol>
                <a:gridCol w="657172">
                  <a:extLst>
                    <a:ext uri="{9D8B030D-6E8A-4147-A177-3AD203B41FA5}">
                      <a16:colId xmlns:a16="http://schemas.microsoft.com/office/drawing/2014/main" val="3244822735"/>
                    </a:ext>
                  </a:extLst>
                </a:gridCol>
                <a:gridCol w="1971516">
                  <a:extLst>
                    <a:ext uri="{9D8B030D-6E8A-4147-A177-3AD203B41FA5}">
                      <a16:colId xmlns:a16="http://schemas.microsoft.com/office/drawing/2014/main" val="238569683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Information element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Status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Description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21753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strike="sngStrike" baseline="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GW</a:t>
                      </a:r>
                      <a:r>
                        <a:rPr lang="en-GB" sz="9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900" b="1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MC service ID</a:t>
                      </a:r>
                      <a:endParaRPr lang="zh-CN" sz="900" b="1" dirty="0"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M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The </a:t>
                      </a:r>
                      <a:r>
                        <a:rPr lang="en-GB" sz="900" strike="sngStrike" kern="1200" baseline="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GW </a:t>
                      </a:r>
                      <a:r>
                        <a:rPr lang="en-GB" sz="900" b="1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MC service ID </a:t>
                      </a: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of the requesting MC service user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4587438"/>
                  </a:ext>
                </a:extLst>
              </a:tr>
            </a:tbl>
          </a:graphicData>
        </a:graphic>
      </p:graphicFrame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B52C0707-1F92-4E88-B77D-DF55C12A31BE}"/>
              </a:ext>
            </a:extLst>
          </p:cNvPr>
          <p:cNvCxnSpPr/>
          <p:nvPr/>
        </p:nvCxnSpPr>
        <p:spPr>
          <a:xfrm>
            <a:off x="786488" y="2581991"/>
            <a:ext cx="1085088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64DC0852-503B-4588-9607-563A69D4E614}"/>
              </a:ext>
            </a:extLst>
          </p:cNvPr>
          <p:cNvCxnSpPr>
            <a:cxnSpLocks/>
          </p:cNvCxnSpPr>
          <p:nvPr/>
        </p:nvCxnSpPr>
        <p:spPr>
          <a:xfrm>
            <a:off x="798680" y="3197687"/>
            <a:ext cx="1045703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>
            <a:extLst>
              <a:ext uri="{FF2B5EF4-FFF2-40B4-BE49-F238E27FC236}">
                <a16:creationId xmlns:a16="http://schemas.microsoft.com/office/drawing/2014/main" id="{A92E2B77-95E1-439C-B19A-1AD96D1B22C6}"/>
              </a:ext>
            </a:extLst>
          </p:cNvPr>
          <p:cNvSpPr/>
          <p:nvPr/>
        </p:nvSpPr>
        <p:spPr>
          <a:xfrm>
            <a:off x="858720" y="2397674"/>
            <a:ext cx="82586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altLang="zh-CN" sz="1000" dirty="0">
                <a:solidFill>
                  <a:srgbClr val="FF0000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GW-local-1</a:t>
            </a:r>
            <a:endParaRPr lang="zh-CN" altLang="zh-CN" sz="1000" dirty="0">
              <a:solidFill>
                <a:srgbClr val="FF0000"/>
              </a:solidFill>
              <a:latin typeface="Arial" panose="020B0604020202020204" pitchFamily="34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A59668E9-2A6D-402B-8DB9-B210B5F9EC09}"/>
              </a:ext>
            </a:extLst>
          </p:cNvPr>
          <p:cNvSpPr/>
          <p:nvPr/>
        </p:nvSpPr>
        <p:spPr>
          <a:xfrm>
            <a:off x="858720" y="2951466"/>
            <a:ext cx="82586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altLang="zh-CN" sz="1000" dirty="0">
                <a:solidFill>
                  <a:srgbClr val="FF0000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GW-local-2</a:t>
            </a:r>
            <a:endParaRPr lang="zh-CN" altLang="zh-CN" sz="1000" dirty="0">
              <a:solidFill>
                <a:srgbClr val="FF0000"/>
              </a:solidFill>
              <a:latin typeface="Arial" panose="020B0604020202020204" pitchFamily="34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EA28E248-800E-465D-B792-4459BD834B79}"/>
              </a:ext>
            </a:extLst>
          </p:cNvPr>
          <p:cNvSpPr/>
          <p:nvPr/>
        </p:nvSpPr>
        <p:spPr>
          <a:xfrm>
            <a:off x="1836439" y="2655348"/>
            <a:ext cx="607321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altLang="zh-CN" sz="1000" dirty="0">
                <a:solidFill>
                  <a:srgbClr val="FF0000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MC  client proxy</a:t>
            </a:r>
            <a:endParaRPr lang="zh-CN" altLang="zh-CN" sz="1000" dirty="0">
              <a:solidFill>
                <a:srgbClr val="FF0000"/>
              </a:solidFill>
              <a:latin typeface="Arial" panose="020B0604020202020204" pitchFamily="34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B12668F4-0EC4-4139-B4EF-6B297E792A49}"/>
              </a:ext>
            </a:extLst>
          </p:cNvPr>
          <p:cNvCxnSpPr>
            <a:cxnSpLocks/>
          </p:cNvCxnSpPr>
          <p:nvPr/>
        </p:nvCxnSpPr>
        <p:spPr>
          <a:xfrm>
            <a:off x="3955406" y="5463726"/>
            <a:ext cx="232880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对话气泡: 圆角矩形 27">
            <a:extLst>
              <a:ext uri="{FF2B5EF4-FFF2-40B4-BE49-F238E27FC236}">
                <a16:creationId xmlns:a16="http://schemas.microsoft.com/office/drawing/2014/main" id="{BECE877C-78EA-4661-A13C-005B12F82483}"/>
              </a:ext>
            </a:extLst>
          </p:cNvPr>
          <p:cNvSpPr/>
          <p:nvPr/>
        </p:nvSpPr>
        <p:spPr>
          <a:xfrm>
            <a:off x="1627736" y="3455567"/>
            <a:ext cx="1528487" cy="502548"/>
          </a:xfrm>
          <a:prstGeom prst="wedgeRoundRectCallout">
            <a:avLst>
              <a:gd name="adj1" fmla="val -59183"/>
              <a:gd name="adj2" fmla="val -94890"/>
              <a:gd name="adj3" fmla="val 1666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0DBACA10-4B7A-497E-8A4A-B4B966877B67}"/>
              </a:ext>
            </a:extLst>
          </p:cNvPr>
          <p:cNvSpPr/>
          <p:nvPr/>
        </p:nvSpPr>
        <p:spPr>
          <a:xfrm>
            <a:off x="1516795" y="3516917"/>
            <a:ext cx="167783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ctr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000" dirty="0">
                <a:solidFill>
                  <a:srgbClr val="FF0000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Location management messages</a:t>
            </a:r>
            <a:endParaRPr lang="zh-CN" altLang="zh-CN" sz="1000" dirty="0">
              <a:solidFill>
                <a:srgbClr val="FF0000"/>
              </a:solidFill>
              <a:latin typeface="Arial" panose="020B0604020202020204" pitchFamily="34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0" name="对话气泡: 圆角矩形 29">
            <a:extLst>
              <a:ext uri="{FF2B5EF4-FFF2-40B4-BE49-F238E27FC236}">
                <a16:creationId xmlns:a16="http://schemas.microsoft.com/office/drawing/2014/main" id="{C1CE8574-6320-488F-BDE2-A06D07150388}"/>
              </a:ext>
            </a:extLst>
          </p:cNvPr>
          <p:cNvSpPr/>
          <p:nvPr/>
        </p:nvSpPr>
        <p:spPr>
          <a:xfrm>
            <a:off x="2271841" y="1819861"/>
            <a:ext cx="1135823" cy="502548"/>
          </a:xfrm>
          <a:prstGeom prst="wedgeRoundRectCallout">
            <a:avLst>
              <a:gd name="adj1" fmla="val -103172"/>
              <a:gd name="adj2" fmla="val 89489"/>
              <a:gd name="adj3" fmla="val 1666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2067924A-725C-48D0-AE50-D5FF45EE3B0C}"/>
              </a:ext>
            </a:extLst>
          </p:cNvPr>
          <p:cNvSpPr/>
          <p:nvPr/>
        </p:nvSpPr>
        <p:spPr>
          <a:xfrm>
            <a:off x="1952145" y="1858039"/>
            <a:ext cx="167783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ctr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000" dirty="0">
                <a:solidFill>
                  <a:srgbClr val="FF0000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MBMS related messages</a:t>
            </a:r>
            <a:endParaRPr lang="zh-CN" altLang="zh-CN" sz="1000" dirty="0">
              <a:solidFill>
                <a:srgbClr val="FF0000"/>
              </a:solidFill>
              <a:latin typeface="Arial" panose="020B0604020202020204" pitchFamily="34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2" name="对话气泡: 圆角矩形 31">
            <a:extLst>
              <a:ext uri="{FF2B5EF4-FFF2-40B4-BE49-F238E27FC236}">
                <a16:creationId xmlns:a16="http://schemas.microsoft.com/office/drawing/2014/main" id="{538901FF-026A-470F-A59A-6E10DECCBDBC}"/>
              </a:ext>
            </a:extLst>
          </p:cNvPr>
          <p:cNvSpPr/>
          <p:nvPr/>
        </p:nvSpPr>
        <p:spPr>
          <a:xfrm>
            <a:off x="2601053" y="2655348"/>
            <a:ext cx="1135824" cy="502548"/>
          </a:xfrm>
          <a:prstGeom prst="wedgeRoundRectCallout">
            <a:avLst>
              <a:gd name="adj1" fmla="val -62940"/>
              <a:gd name="adj2" fmla="val -12405"/>
              <a:gd name="adj3" fmla="val 1666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4B076422-FC68-40FE-9258-7105B98499C6}"/>
              </a:ext>
            </a:extLst>
          </p:cNvPr>
          <p:cNvSpPr/>
          <p:nvPr/>
        </p:nvSpPr>
        <p:spPr>
          <a:xfrm>
            <a:off x="2397898" y="2655348"/>
            <a:ext cx="1430389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ctr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000" dirty="0">
                <a:solidFill>
                  <a:srgbClr val="FF0000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Handle the </a:t>
            </a:r>
            <a:r>
              <a:rPr lang="en-US" altLang="zh-CN" sz="1000" dirty="0" err="1">
                <a:solidFill>
                  <a:srgbClr val="FF0000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signallings</a:t>
            </a:r>
            <a:r>
              <a:rPr lang="en-US" altLang="zh-CN" sz="1000" dirty="0">
                <a:solidFill>
                  <a:srgbClr val="FF0000"/>
                </a:solidFill>
                <a:latin typeface="Arial" panose="020B0604020202020204" pitchFamily="34" charset="0"/>
                <a:ea typeface="等线" panose="02010600030101010101" pitchFamily="2" charset="-122"/>
                <a:cs typeface="Times New Roman" panose="02020603050405020304" pitchFamily="18" charset="0"/>
              </a:rPr>
              <a:t> from MC client</a:t>
            </a:r>
            <a:endParaRPr lang="en-US" altLang="zh-CN" sz="1000" dirty="0">
              <a:solidFill>
                <a:srgbClr val="FF0000"/>
              </a:solidFill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6" name="对话气泡: 圆角矩形 35">
            <a:extLst>
              <a:ext uri="{FF2B5EF4-FFF2-40B4-BE49-F238E27FC236}">
                <a16:creationId xmlns:a16="http://schemas.microsoft.com/office/drawing/2014/main" id="{D52D015C-F557-4584-B700-D3ED43A88F3A}"/>
              </a:ext>
            </a:extLst>
          </p:cNvPr>
          <p:cNvSpPr/>
          <p:nvPr/>
        </p:nvSpPr>
        <p:spPr>
          <a:xfrm>
            <a:off x="6320485" y="3460300"/>
            <a:ext cx="1624193" cy="502548"/>
          </a:xfrm>
          <a:prstGeom prst="wedgeRoundRectCallout">
            <a:avLst>
              <a:gd name="adj1" fmla="val -17115"/>
              <a:gd name="adj2" fmla="val 438838"/>
              <a:gd name="adj3" fmla="val 16667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3331609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DE8C4F55-4F8E-448E-85C6-152871067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4295" y="518772"/>
            <a:ext cx="4056494" cy="634299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altLang="en-US" sz="2800" b="1" dirty="0">
                <a:solidFill>
                  <a:srgbClr val="FF0000"/>
                </a:solidFill>
              </a:rPr>
              <a:t>Security aspects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26EF969-3226-4E2B-A6F2-3B30D9C33C74}"/>
              </a:ext>
            </a:extLst>
          </p:cNvPr>
          <p:cNvSpPr txBox="1">
            <a:spLocks/>
          </p:cNvSpPr>
          <p:nvPr/>
        </p:nvSpPr>
        <p:spPr bwMode="auto">
          <a:xfrm>
            <a:off x="5061753" y="1899575"/>
            <a:ext cx="6486373" cy="2134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marL="457200" indent="-457200">
              <a:buAutoNum type="arabicPeriod"/>
            </a:pPr>
            <a:r>
              <a:rPr lang="en-US" altLang="en-US" sz="2000" b="1" dirty="0"/>
              <a:t>The network layer (i.e., non-3GPP access) part should be established but not in SA6 scope.</a:t>
            </a:r>
          </a:p>
          <a:p>
            <a:pPr marL="457200" indent="-457200">
              <a:buAutoNum type="arabicPeriod"/>
            </a:pPr>
            <a:r>
              <a:rPr lang="en-US" altLang="en-US" sz="2000" b="1" dirty="0"/>
              <a:t>After the network layer is secured connected, the application layer connection between the MC service client the MC client proxy is established with security mechanism.</a:t>
            </a:r>
          </a:p>
          <a:p>
            <a:pPr marL="457200" indent="-457200">
              <a:buAutoNum type="arabicPeriod"/>
            </a:pPr>
            <a:r>
              <a:rPr lang="en-US" altLang="en-US" sz="2000" b="1" dirty="0"/>
              <a:t>The application layer connection security mechanism should be defined by SA3.</a:t>
            </a:r>
          </a:p>
        </p:txBody>
      </p:sp>
      <p:graphicFrame>
        <p:nvGraphicFramePr>
          <p:cNvPr id="10" name="对象 9">
            <a:extLst>
              <a:ext uri="{FF2B5EF4-FFF2-40B4-BE49-F238E27FC236}">
                <a16:creationId xmlns:a16="http://schemas.microsoft.com/office/drawing/2014/main" id="{D14EEC8A-7FB9-4C6F-9439-A21AC26EAC5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8342624"/>
              </p:ext>
            </p:extLst>
          </p:nvPr>
        </p:nvGraphicFramePr>
        <p:xfrm>
          <a:off x="164283" y="1899575"/>
          <a:ext cx="4407456" cy="21342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r:id="rId3" imgW="8945809" imgH="4358703" progId="Visio.Drawing.15">
                  <p:embed/>
                </p:oleObj>
              </mc:Choice>
              <mc:Fallback>
                <p:oleObj r:id="rId3" imgW="8945809" imgH="4358703" progId="Visio.Drawing.15">
                  <p:embed/>
                  <p:pic>
                    <p:nvPicPr>
                      <p:cNvPr id="5" name="对象 4">
                        <a:extLst>
                          <a:ext uri="{FF2B5EF4-FFF2-40B4-BE49-F238E27FC236}">
                            <a16:creationId xmlns:a16="http://schemas.microsoft.com/office/drawing/2014/main" id="{F8E73656-8473-4E64-9CAB-FA272F80DEB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4283" y="1899575"/>
                        <a:ext cx="4407456" cy="213421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矩形 10">
            <a:extLst>
              <a:ext uri="{FF2B5EF4-FFF2-40B4-BE49-F238E27FC236}">
                <a16:creationId xmlns:a16="http://schemas.microsoft.com/office/drawing/2014/main" id="{2815E9A9-7E36-4CA7-8477-E1B1F97979D8}"/>
              </a:ext>
            </a:extLst>
          </p:cNvPr>
          <p:cNvSpPr/>
          <p:nvPr/>
        </p:nvSpPr>
        <p:spPr>
          <a:xfrm>
            <a:off x="1844383" y="2482023"/>
            <a:ext cx="607321" cy="81958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CBBA819D-18A8-4446-A5A4-19019AEE3EAA}"/>
              </a:ext>
            </a:extLst>
          </p:cNvPr>
          <p:cNvCxnSpPr/>
          <p:nvPr/>
        </p:nvCxnSpPr>
        <p:spPr>
          <a:xfrm>
            <a:off x="786488" y="2581991"/>
            <a:ext cx="1085088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1D65F7DB-F9A4-44F8-A964-9FD1EDA31B06}"/>
              </a:ext>
            </a:extLst>
          </p:cNvPr>
          <p:cNvCxnSpPr>
            <a:cxnSpLocks/>
          </p:cNvCxnSpPr>
          <p:nvPr/>
        </p:nvCxnSpPr>
        <p:spPr>
          <a:xfrm>
            <a:off x="798680" y="3197687"/>
            <a:ext cx="1045703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>
            <a:extLst>
              <a:ext uri="{FF2B5EF4-FFF2-40B4-BE49-F238E27FC236}">
                <a16:creationId xmlns:a16="http://schemas.microsoft.com/office/drawing/2014/main" id="{8FBFB180-1114-4EF1-900F-5C8C473087CD}"/>
              </a:ext>
            </a:extLst>
          </p:cNvPr>
          <p:cNvSpPr/>
          <p:nvPr/>
        </p:nvSpPr>
        <p:spPr>
          <a:xfrm>
            <a:off x="858720" y="2397674"/>
            <a:ext cx="82586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altLang="zh-CN" sz="1000" dirty="0">
                <a:solidFill>
                  <a:srgbClr val="FF0000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GW-local-1</a:t>
            </a:r>
            <a:endParaRPr lang="zh-CN" altLang="zh-CN" sz="1000" dirty="0">
              <a:solidFill>
                <a:srgbClr val="FF0000"/>
              </a:solidFill>
              <a:latin typeface="Arial" panose="020B0604020202020204" pitchFamily="34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808A0193-6A3D-4131-8D31-87A30D3F33CE}"/>
              </a:ext>
            </a:extLst>
          </p:cNvPr>
          <p:cNvSpPr/>
          <p:nvPr/>
        </p:nvSpPr>
        <p:spPr>
          <a:xfrm>
            <a:off x="858720" y="2951466"/>
            <a:ext cx="82586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altLang="zh-CN" sz="1000" dirty="0">
                <a:solidFill>
                  <a:srgbClr val="FF0000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GW-local-2</a:t>
            </a:r>
            <a:endParaRPr lang="zh-CN" altLang="zh-CN" sz="1000" dirty="0">
              <a:solidFill>
                <a:srgbClr val="FF0000"/>
              </a:solidFill>
              <a:latin typeface="Arial" panose="020B0604020202020204" pitchFamily="34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C880B4B5-0223-4953-AB7E-762468D9A63A}"/>
              </a:ext>
            </a:extLst>
          </p:cNvPr>
          <p:cNvSpPr/>
          <p:nvPr/>
        </p:nvSpPr>
        <p:spPr>
          <a:xfrm>
            <a:off x="1836439" y="2655348"/>
            <a:ext cx="607321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altLang="zh-CN" sz="1000" dirty="0">
                <a:solidFill>
                  <a:srgbClr val="FF0000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MC  client proxy</a:t>
            </a:r>
            <a:endParaRPr lang="zh-CN" altLang="zh-CN" sz="1000" dirty="0">
              <a:solidFill>
                <a:srgbClr val="FF0000"/>
              </a:solidFill>
              <a:latin typeface="Arial" panose="020B0604020202020204" pitchFamily="34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0343535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11E1E01E-A877-4DE2-9D12-1F65C882C7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4295" y="518772"/>
            <a:ext cx="4056494" cy="634299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altLang="en-US" sz="2800" b="1" dirty="0">
                <a:solidFill>
                  <a:srgbClr val="FF0000"/>
                </a:solidFill>
              </a:rPr>
              <a:t>Proposals 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A1CF15D-B3E2-4201-8253-F050D1E411CC}"/>
              </a:ext>
            </a:extLst>
          </p:cNvPr>
          <p:cNvSpPr txBox="1"/>
          <p:nvPr/>
        </p:nvSpPr>
        <p:spPr>
          <a:xfrm>
            <a:off x="508508" y="1537743"/>
            <a:ext cx="84601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The corresponding CR should be agreed.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0549764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13985</TotalTime>
  <Words>549</Words>
  <Application>Microsoft Office PowerPoint</Application>
  <PresentationFormat>宽屏</PresentationFormat>
  <Paragraphs>55</Paragraphs>
  <Slides>7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.AppleSystemUIFont</vt:lpstr>
      <vt:lpstr>等线</vt:lpstr>
      <vt:lpstr>宋体</vt:lpstr>
      <vt:lpstr>Microsoft YaHei</vt:lpstr>
      <vt:lpstr>Arial</vt:lpstr>
      <vt:lpstr>Calibri</vt:lpstr>
      <vt:lpstr>Calibri Light</vt:lpstr>
      <vt:lpstr>Times New Roman</vt:lpstr>
      <vt:lpstr>1_Office Theme</vt:lpstr>
      <vt:lpstr>Visio.Drawing.15</vt:lpstr>
      <vt:lpstr>R19 MC GWUE fixup</vt:lpstr>
      <vt:lpstr>Content</vt:lpstr>
      <vt:lpstr>What is in SA6 scope ?</vt:lpstr>
      <vt:lpstr>Issues in R19 current form</vt:lpstr>
      <vt:lpstr>How to resolve ?</vt:lpstr>
      <vt:lpstr>Security aspects</vt:lpstr>
      <vt:lpstr>Proposals </vt:lpstr>
    </vt:vector>
  </TitlesOfParts>
  <Company>Huawei Technologies Co.,Ltd.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Huawei</dc:creator>
  <cp:lastModifiedBy>Huawei</cp:lastModifiedBy>
  <cp:revision>300</cp:revision>
  <dcterms:created xsi:type="dcterms:W3CDTF">2023-04-05T03:54:49Z</dcterms:created>
  <dcterms:modified xsi:type="dcterms:W3CDTF">2024-10-08T14:40:25Z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(3)yI0/nmGhWCHi/8GtSh+Ts+sNPVRUkJXJNvh85/Lo6qW8FirH16C5vAF8V8jf2TTSn8b8Z/VU
JPKSE5t289+evlQzSMqSva26IsML885+eWUULhl5ctlDT6AOfO4bDyap8gy8vs4AkZ+pVkk6
x92j+++1O5Wnk96b8Bq+doKqkM/NR5DvDK8SIl13r9HdHbF1f4DHH9Q2bDg0XpZLf/xZXq4X
tVz6A3cTigtSLMFcNH</vt:lpwstr>
  </property>
  <property fmtid="{D5CDD505-2E9C-101B-9397-08002B2CF9AE}" pid="3" name="_2015_ms_pID_7253431">
    <vt:lpwstr>8hVwoSDTRUuKC/rdVCyaDH2MkhvzRay24rg88wI6ngteEqtDnMqXl6
YqIG3prMoqQUmKraKVM9d/yYjlYwUWkdLh4lWFvNvMf6TNzGcqrzTGN8FSliYiS7AQ8CnzuV
7Uo/vuEbtYyME5+uJ8S5LjQHr+45UZpDwtT+eqPKksRe79hNaLOfNIzkQMrkrkKqCWDKp00U
LZkaw1fptmUiGwIgo3PmRQ9J5N5A1MUhYGVo</vt:lpwstr>
  </property>
  <property fmtid="{D5CDD505-2E9C-101B-9397-08002B2CF9AE}" pid="4" name="_2015_ms_pID_7253432">
    <vt:lpwstr>nw==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1695648608</vt:lpwstr>
  </property>
</Properties>
</file>