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0"/>
  </p:notesMasterIdLst>
  <p:handoutMasterIdLst>
    <p:handoutMasterId r:id="rId21"/>
  </p:handoutMasterIdLst>
  <p:sldIdLst>
    <p:sldId id="341" r:id="rId5"/>
    <p:sldId id="366" r:id="rId6"/>
    <p:sldId id="367" r:id="rId7"/>
    <p:sldId id="369" r:id="rId8"/>
    <p:sldId id="370" r:id="rId9"/>
    <p:sldId id="371" r:id="rId10"/>
    <p:sldId id="372" r:id="rId11"/>
    <p:sldId id="373" r:id="rId12"/>
    <p:sldId id="374" r:id="rId13"/>
    <p:sldId id="377" r:id="rId14"/>
    <p:sldId id="376" r:id="rId15"/>
    <p:sldId id="368" r:id="rId16"/>
    <p:sldId id="378" r:id="rId17"/>
    <p:sldId id="379" r:id="rId18"/>
    <p:sldId id="380" r:id="rId1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84" d="100"/>
          <a:sy n="84" d="100"/>
        </p:scale>
        <p:origin x="279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4166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332257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2588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3232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07859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9219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3452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1602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6056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2166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61544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#61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Jeju Island, South Korea, 20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24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May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S6-242xxx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Rel-19 Status and Plan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Rel-19 Rapporteurs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F09CD-AACC-2D0D-A494-EBF1564DE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976874"/>
            <a:ext cx="10954305" cy="56795"/>
          </a:xfrm>
        </p:spPr>
        <p:txBody>
          <a:bodyPr/>
          <a:lstStyle/>
          <a:p>
            <a:r>
              <a:rPr lang="en-GB" altLang="en-US" sz="4400" dirty="0" err="1"/>
              <a:t>MCShAC</a:t>
            </a:r>
            <a:r>
              <a:rPr lang="en-GB" altLang="en-US" sz="4400" dirty="0"/>
              <a:t> </a:t>
            </a:r>
            <a:r>
              <a:rPr lang="en-IN" sz="4400" dirty="0">
                <a:solidFill>
                  <a:prstClr val="black"/>
                </a:solidFill>
              </a:rPr>
              <a:t>(WID) Status until SA6#61</a:t>
            </a:r>
            <a:br>
              <a:rPr lang="en-IN" sz="4400" dirty="0">
                <a:solidFill>
                  <a:prstClr val="black"/>
                </a:solidFill>
              </a:rPr>
            </a:br>
            <a:r>
              <a:rPr lang="en-IN" sz="4400" dirty="0">
                <a:solidFill>
                  <a:prstClr val="black"/>
                </a:solidFill>
              </a:rPr>
              <a:t>(Rapporteur: Andreas Flander)</a:t>
            </a:r>
            <a:endParaRPr lang="en-US" dirty="0"/>
          </a:p>
        </p:txBody>
      </p: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68EB828D-5B0A-00FF-223E-655DDC0AF493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130629" y="1511169"/>
          <a:ext cx="11783204" cy="4986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6803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20961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65749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21707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750274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4067710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262383"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Work Planned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%</a:t>
                      </a:r>
                      <a:r>
                        <a:rPr lang="en-IN" sz="1200" baseline="0" dirty="0"/>
                        <a:t> Completion</a:t>
                      </a:r>
                      <a:endParaRPr lang="en-IN" sz="12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200" dirty="0"/>
                        <a:t>Work Completed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361095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/>
                        <a:t>SA6#55 (May-23)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rgbClr val="FF0000"/>
                          </a:solidFill>
                        </a:rPr>
                        <a:t>WID </a:t>
                      </a:r>
                      <a:r>
                        <a:rPr lang="en-IN" sz="11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/>
                        <a:t>WID Approval completed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464229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SA6#56 (Aug-09)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Begin normative 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10%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New chapter for </a:t>
                      </a:r>
                      <a:r>
                        <a:rPr lang="en-IN" sz="1200" dirty="0" err="1"/>
                        <a:t>MCShAC</a:t>
                      </a:r>
                      <a:r>
                        <a:rPr lang="en-IN" sz="1200" dirty="0"/>
                        <a:t> introduced to TS 23.280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279285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SA6#57 (Oct-13)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Architecture and Functional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/>
                        <a:t>Functional entities of ACM and ACM user profile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Architecture and Solutions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40%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Common ACM procedure, Updating group members of interconnected MC service group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438472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Architecture and Solutions 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90%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/>
                        <a:t>5 CRs about solutions of </a:t>
                      </a:r>
                      <a:r>
                        <a:rPr lang="en-IN" sz="1200" dirty="0" err="1"/>
                        <a:t>MCShAC</a:t>
                      </a:r>
                      <a:r>
                        <a:rPr lang="en-IN" sz="1200" dirty="0"/>
                        <a:t> (4) and correction (1) – all objectives of WID </a:t>
                      </a:r>
                      <a:r>
                        <a:rPr lang="en-IN" sz="1200" dirty="0" err="1"/>
                        <a:t>MCShAC</a:t>
                      </a:r>
                      <a:r>
                        <a:rPr lang="en-IN" sz="1200" dirty="0"/>
                        <a:t> have been met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309765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Architecture and Solutions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No contributions (as of SA6#59 status for </a:t>
                      </a:r>
                      <a:r>
                        <a:rPr lang="en-IN" sz="1200" dirty="0" err="1"/>
                        <a:t>MCShAC</a:t>
                      </a:r>
                      <a:r>
                        <a:rPr lang="en-IN" sz="1200" dirty="0"/>
                        <a:t>)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317452"/>
                  </a:ext>
                </a:extLst>
              </a:tr>
              <a:tr h="612226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Architecture and Solutions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baseline="0" dirty="0"/>
                        <a:t>No contributions (as of SA6#59 status for </a:t>
                      </a:r>
                      <a:r>
                        <a:rPr lang="en-IN" sz="1200" baseline="0" dirty="0" err="1"/>
                        <a:t>MCShAC</a:t>
                      </a:r>
                      <a:r>
                        <a:rPr lang="en-IN" sz="1200" baseline="0" dirty="0"/>
                        <a:t>)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408151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SA6#62-Adhoc-e (Jul-24) (TBC)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None as of this meeting is about Rel-19 studies only</a:t>
                      </a:r>
                    </a:p>
                  </a:txBody>
                  <a:tcPr/>
                </a:tc>
                <a:tc rowSpan="5" gridSpan="2">
                  <a:txBody>
                    <a:bodyPr/>
                    <a:lstStyle/>
                    <a:p>
                      <a:pPr algn="l"/>
                      <a:r>
                        <a:rPr lang="en-IN" sz="1200" b="1" dirty="0">
                          <a:solidFill>
                            <a:schemeClr val="bg1"/>
                          </a:solidFill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200" baseline="0" dirty="0"/>
                        <a:t>10% left over for corrections, miscellaneous and closing:</a:t>
                      </a:r>
                    </a:p>
                    <a:p>
                      <a:pPr marL="7429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200" baseline="0" dirty="0"/>
                        <a:t>E.g. specifying ACM client profile authorization </a:t>
                      </a:r>
                      <a:r>
                        <a:rPr lang="en-IN" sz="1200" baseline="0" dirty="0" err="1"/>
                        <a:t>enties</a:t>
                      </a:r>
                      <a:r>
                        <a:rPr lang="en-IN" sz="1200" baseline="0" dirty="0"/>
                        <a:t> in clause A.9 of TS 23.280</a:t>
                      </a:r>
                    </a:p>
                    <a:p>
                      <a:pPr marL="7429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200" baseline="0" dirty="0"/>
                        <a:t>Miscellaneous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Corrections, miscellaneous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  <a:endParaRPr lang="en-IN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Corrections, miscellaneous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Closing.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2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/>
                        <a:t>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/>
                        <a:t>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95911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670181"/>
            <a:ext cx="11223171" cy="679737"/>
          </a:xfrm>
        </p:spPr>
        <p:txBody>
          <a:bodyPr/>
          <a:lstStyle/>
          <a:p>
            <a:r>
              <a:rPr lang="en-US" altLang="zh-CN" sz="3600" dirty="0">
                <a:solidFill>
                  <a:prstClr val="black"/>
                </a:solidFill>
              </a:rPr>
              <a:t>FRMCS_Ph5</a:t>
            </a:r>
            <a:r>
              <a:rPr lang="en-IN" sz="3600" dirty="0">
                <a:solidFill>
                  <a:prstClr val="black"/>
                </a:solidFill>
              </a:rPr>
              <a:t>(SID/WID)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SA6#61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sz="3600" dirty="0">
                <a:solidFill>
                  <a:prstClr val="black"/>
                </a:solidFill>
              </a:rPr>
              <a:t>Martin Oettl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130629" y="1776640"/>
          <a:ext cx="11952513" cy="532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761054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4126158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%</a:t>
                      </a:r>
                      <a:r>
                        <a:rPr lang="en-IN" sz="1400" baseline="0" dirty="0"/>
                        <a:t> Completion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/>
                        <a:t>Work Completed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204390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SA6#56 (</a:t>
                      </a:r>
                      <a:r>
                        <a:rPr lang="en-US" altLang="zh-CN" sz="1200" dirty="0"/>
                        <a:t>Aug</a:t>
                      </a:r>
                      <a:r>
                        <a:rPr lang="en-IN" altLang="zh-CN" sz="12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</a:rPr>
                        <a:t>WID</a:t>
                      </a:r>
                      <a:r>
                        <a:rPr lang="en-IN" altLang="zh-CN" sz="12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altLang="zh-CN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WID approved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362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200" dirty="0"/>
                        <a:t>SA6#57 (Oct-09)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Enhancements on ad hoc group communications, other minor changes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158296">
                <a:tc>
                  <a:txBody>
                    <a:bodyPr/>
                    <a:lstStyle/>
                    <a:p>
                      <a:r>
                        <a:rPr lang="en-IN" sz="1200" dirty="0"/>
                        <a:t>SA6#58 (Nov-13)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Enhancements on ad hoc group communications, other minor changes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191369">
                <a:tc>
                  <a:txBody>
                    <a:bodyPr/>
                    <a:lstStyle/>
                    <a:p>
                      <a:r>
                        <a:rPr lang="en-IN" sz="12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Enhancements on ad hoc group communications</a:t>
                      </a:r>
                    </a:p>
                    <a:p>
                      <a:r>
                        <a:rPr lang="en-US" altLang="zh-CN" sz="1200" dirty="0"/>
                        <a:t>Migration for Railways, other minor changes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161017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45%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Migration for Railways, multi-talker control, other minor changes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272596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55%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Client initiated connection establishment, corrections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 rowSpan="5" gridSpan="2">
                  <a:txBody>
                    <a:bodyPr/>
                    <a:lstStyle/>
                    <a:p>
                      <a:pPr algn="l"/>
                      <a:r>
                        <a:rPr lang="en-IN" sz="1400" b="1" dirty="0">
                          <a:solidFill>
                            <a:schemeClr val="bg1"/>
                          </a:solidFill>
                        </a:rPr>
                        <a:t>Remaining work for SID/WID: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Continue work on solutions as described in the objectives of the WID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IN" sz="14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8TUs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72519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48000" y="324485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IN" dirty="0"/>
          </a:p>
          <a:p>
            <a:pPr algn="ctr"/>
            <a:endParaRPr lang="zh-CN" altLang="en-US"/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30810" y="1776730"/>
          <a:ext cx="11952605" cy="4533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46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45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230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80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Meeting</a:t>
                      </a:r>
                      <a:endParaRPr lang="en-IN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 Planned</a:t>
                      </a:r>
                      <a:endParaRPr lang="en-IN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Work Planned</a:t>
                      </a:r>
                      <a:endParaRPr lang="en-IN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IN" sz="1400" dirty="0">
                          <a:sym typeface="+mn-ea"/>
                        </a:rPr>
                        <a:t>Completion rate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 smtClean="0"/>
                        <a:t>Work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</a:t>
                      </a:r>
                      <a:r>
                        <a:rPr lang="en-US" altLang="en-IN" sz="1400" dirty="0" smtClean="0"/>
                        <a:t>5</a:t>
                      </a:r>
                      <a:r>
                        <a:rPr lang="en-IN" sz="1400" dirty="0" smtClean="0"/>
                        <a:t> (</a:t>
                      </a:r>
                      <a:r>
                        <a:rPr lang="en-US" altLang="en-IN" sz="1400" dirty="0" smtClean="0"/>
                        <a:t>May</a:t>
                      </a:r>
                      <a:r>
                        <a:rPr lang="en-IN" sz="1400" dirty="0" smtClean="0"/>
                        <a:t>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>
                          <a:solidFill>
                            <a:srgbClr val="FF0000"/>
                          </a:solidFill>
                        </a:rPr>
                        <a:t>WID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IN" sz="1400" dirty="0" smtClean="0"/>
                        <a:t>WID</a:t>
                      </a:r>
                      <a:r>
                        <a:rPr lang="en-IN" sz="1400" dirty="0" smtClean="0"/>
                        <a:t> Approval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</a:t>
                      </a:r>
                      <a:r>
                        <a:rPr lang="en-US" altLang="en-IN" sz="1400" dirty="0" smtClean="0"/>
                        <a:t>6</a:t>
                      </a:r>
                      <a:r>
                        <a:rPr lang="en-IN" sz="1400" dirty="0" smtClean="0"/>
                        <a:t> (</a:t>
                      </a:r>
                      <a:r>
                        <a:rPr lang="en-US" altLang="en-IN" sz="1400" dirty="0" smtClean="0"/>
                        <a:t>Aug</a:t>
                      </a:r>
                      <a:r>
                        <a:rPr lang="en-IN" sz="1400" dirty="0" smtClean="0"/>
                        <a:t>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0</a:t>
                      </a:r>
                      <a:r>
                        <a:rPr lang="en-IN" sz="1400" dirty="0" smtClean="0"/>
                        <a:t>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IN" sz="1400" dirty="0" smtClean="0"/>
                        <a:t>No contribution</a:t>
                      </a:r>
                      <a:endParaRPr lang="en-US" alt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WID: 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SA6#57 (Oct-23)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IN" sz="1400" dirty="0" smtClean="0"/>
                        <a:t>solutions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WID: 10%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1 Cat B CR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SA6#58 (Nov-23)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ym typeface="+mn-ea"/>
                        </a:rPr>
                        <a:t>0</a:t>
                      </a:r>
                      <a:r>
                        <a:rPr lang="en-IN" sz="1400" dirty="0" smtClean="0">
                          <a:sym typeface="+mn-ea"/>
                        </a:rPr>
                        <a:t>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/>
                        <a:t>No contribution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WID: 10%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SA6#59 (Feb-24)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ym typeface="+mn-ea"/>
                        </a:rPr>
                        <a:t>solutions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WID: 35%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2 Cat C and 3C at F CRs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SA6#60 (Apr-24)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ym typeface="+mn-ea"/>
                        </a:rPr>
                        <a:t>solutions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WID: 45%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2 Cat B, 1 Cat C and 2 Cat F CRs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SA6#61 (May-24)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ym typeface="+mn-ea"/>
                        </a:rPr>
                        <a:t>1</a:t>
                      </a:r>
                      <a:r>
                        <a:rPr lang="en-IN" sz="1400" dirty="0" smtClean="0">
                          <a:sym typeface="+mn-ea"/>
                        </a:rPr>
                        <a:t>.0 TU</a:t>
                      </a:r>
                      <a:endParaRPr lang="en-IN" sz="1400" dirty="0" smtClean="0"/>
                    </a:p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>
                          <a:sym typeface="+mn-ea"/>
                        </a:rPr>
                        <a:t>solutions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>
                          <a:sym typeface="+mn-ea"/>
                        </a:rPr>
                        <a:t>WID: 45%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1 Cat F CR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835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SA6#62 (Aug-24)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ym typeface="+mn-ea"/>
                        </a:rPr>
                        <a:t>1</a:t>
                      </a:r>
                      <a:r>
                        <a:rPr lang="en-IN" sz="1400" dirty="0" smtClean="0">
                          <a:sym typeface="+mn-ea"/>
                        </a:rPr>
                        <a:t>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>
                          <a:sym typeface="+mn-ea"/>
                        </a:rPr>
                        <a:t>solutions, </a:t>
                      </a:r>
                      <a:r>
                        <a:rPr lang="en-IN" sz="14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sym typeface="+mn-ea"/>
                        </a:rPr>
                        <a:t>Complete unfinished work, </a:t>
                      </a:r>
                      <a:r>
                        <a:rPr lang="en-IN" sz="14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sym typeface="+mn-ea"/>
                        </a:rPr>
                        <a:t>Send for Approval</a:t>
                      </a:r>
                      <a:r>
                        <a:rPr lang="en-IN" sz="14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sym typeface="+mn-ea"/>
                        </a:rPr>
                        <a:t>.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r>
                        <a:rPr lang="en-IN" sz="1400" b="1" dirty="0" smtClean="0"/>
                        <a:t>Total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0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5 </a:t>
                      </a:r>
                      <a:r>
                        <a:rPr lang="en-IN" sz="1400" b="1" dirty="0" smtClean="0"/>
                        <a:t>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0629" y="664502"/>
            <a:ext cx="11223171" cy="685416"/>
          </a:xfrm>
        </p:spPr>
        <p:txBody>
          <a:bodyPr/>
          <a:lstStyle/>
          <a:p>
            <a:r>
              <a:rPr lang="en-US" altLang="en-IN" sz="3600" dirty="0" smtClean="0">
                <a:solidFill>
                  <a:prstClr val="black"/>
                </a:solidFill>
                <a:sym typeface="+mn-ea"/>
              </a:rPr>
              <a:t>5GMARCH_Ph3</a:t>
            </a:r>
            <a:r>
              <a:rPr lang="en-IN" sz="360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IN" sz="3600" dirty="0" smtClean="0">
                <a:solidFill>
                  <a:prstClr val="black"/>
                </a:solidFill>
                <a:sym typeface="+mn-ea"/>
              </a:rPr>
              <a:t>(WID)</a:t>
            </a:r>
            <a:r>
              <a:rPr lang="en-IN" sz="3600" dirty="0" smtClean="0">
                <a:solidFill>
                  <a:prstClr val="black"/>
                </a:solidFill>
              </a:rPr>
              <a:t> Status </a:t>
            </a:r>
            <a:r>
              <a:rPr lang="en-IN" sz="3600" dirty="0" err="1" smtClean="0">
                <a:solidFill>
                  <a:prstClr val="black"/>
                </a:solidFill>
              </a:rPr>
              <a:t>untill</a:t>
            </a:r>
            <a:r>
              <a:rPr lang="en-IN" sz="3600" dirty="0" smtClean="0">
                <a:solidFill>
                  <a:prstClr val="black"/>
                </a:solidFill>
              </a:rPr>
              <a:t> SA6#61</a:t>
            </a:r>
            <a:br>
              <a:rPr lang="en-IN" sz="3600" dirty="0" smtClean="0">
                <a:solidFill>
                  <a:prstClr val="black"/>
                </a:solidFill>
              </a:rPr>
            </a:br>
            <a:r>
              <a:rPr lang="en-IN" sz="3600" dirty="0" smtClean="0">
                <a:solidFill>
                  <a:prstClr val="black"/>
                </a:solidFill>
              </a:rPr>
              <a:t>(Rapporteur: </a:t>
            </a:r>
            <a:r>
              <a:rPr lang="en-US" altLang="en-GB" sz="3600" dirty="0" smtClean="0"/>
              <a:t>Yue Liu</a:t>
            </a:r>
            <a:r>
              <a:rPr lang="en-IN" sz="3600" dirty="0" smtClean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200782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675861"/>
            <a:ext cx="11223171" cy="674057"/>
          </a:xfrm>
        </p:spPr>
        <p:txBody>
          <a:bodyPr/>
          <a:lstStyle/>
          <a:p>
            <a:r>
              <a:rPr lang="en-US" altLang="en-US" sz="3600" dirty="0" smtClean="0"/>
              <a:t>EDGEAPP</a:t>
            </a:r>
            <a:r>
              <a:rPr lang="en-IN" sz="3600" dirty="0" smtClean="0">
                <a:solidFill>
                  <a:prstClr val="black"/>
                </a:solidFill>
              </a:rPr>
              <a:t>_Ph3 (WID) Status </a:t>
            </a:r>
            <a:r>
              <a:rPr lang="en-IN" sz="3600" dirty="0" err="1" smtClean="0">
                <a:solidFill>
                  <a:prstClr val="black"/>
                </a:solidFill>
              </a:rPr>
              <a:t>untill</a:t>
            </a:r>
            <a:r>
              <a:rPr lang="en-IN" sz="3600" dirty="0" smtClean="0">
                <a:solidFill>
                  <a:prstClr val="black"/>
                </a:solidFill>
              </a:rPr>
              <a:t> SA6#61</a:t>
            </a:r>
            <a:br>
              <a:rPr lang="en-IN" sz="3600" dirty="0" smtClean="0">
                <a:solidFill>
                  <a:prstClr val="black"/>
                </a:solidFill>
              </a:rPr>
            </a:br>
            <a:r>
              <a:rPr lang="en-IN" sz="3600" dirty="0" smtClean="0">
                <a:solidFill>
                  <a:prstClr val="black"/>
                </a:solidFill>
              </a:rPr>
              <a:t>(Rapporteur: </a:t>
            </a:r>
            <a:r>
              <a:rPr lang="en-GB" altLang="en-US" sz="3600" dirty="0" err="1" smtClean="0"/>
              <a:t>Hyesung</a:t>
            </a:r>
            <a:r>
              <a:rPr lang="en-IN" sz="3600" dirty="0" smtClean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130629" y="1776640"/>
          <a:ext cx="11952513" cy="4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761054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4126158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Meeting</a:t>
                      </a:r>
                      <a:endParaRPr lang="en-IN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 Planned</a:t>
                      </a:r>
                      <a:endParaRPr lang="en-IN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Work Planned</a:t>
                      </a:r>
                      <a:endParaRPr lang="en-IN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%</a:t>
                      </a:r>
                      <a:r>
                        <a:rPr lang="en-IN" sz="1400" baseline="0" dirty="0" smtClean="0"/>
                        <a:t> Completion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 smtClean="0"/>
                        <a:t>Work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SA6#57 (Oct-23)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2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Normative work for new or enhanced feature</a:t>
                      </a:r>
                      <a:endParaRPr lang="en-IN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r>
                        <a:rPr lang="en-IN" sz="1400" dirty="0" smtClean="0"/>
                        <a:t>Common EAS discovery/selection</a:t>
                      </a:r>
                      <a:r>
                        <a:rPr lang="en-IN" sz="1400" baseline="0" dirty="0" smtClean="0"/>
                        <a:t> from federated partners</a:t>
                      </a:r>
                      <a:endParaRPr lang="en-IN" sz="1400" dirty="0" smtClean="0"/>
                    </a:p>
                    <a:p>
                      <a:r>
                        <a:rPr lang="en-IN" sz="1400" dirty="0" smtClean="0"/>
                        <a:t>Service continuity for common EAS </a:t>
                      </a:r>
                    </a:p>
                    <a:p>
                      <a:r>
                        <a:rPr lang="en-IN" sz="1400" dirty="0" smtClean="0"/>
                        <a:t>Service continuity in ENS via leading ECSP</a:t>
                      </a:r>
                    </a:p>
                    <a:p>
                      <a:r>
                        <a:rPr lang="en-US" sz="1400" dirty="0" smtClean="0"/>
                        <a:t>Service continuity for ENS scenarios</a:t>
                      </a:r>
                      <a:endParaRPr lang="en-IN" sz="1400" dirty="0" smtClean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158296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SA6#58 (Nov-23)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1.5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Normative work for new or enhanced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17190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SA6#59 (Feb-24)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altLang="ko-KR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1.5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Normative work for new or enhanced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161017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SA6#60 (Apr-24)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altLang="ko-KR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2.5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Normative work for new or enhanced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ko-KR" sz="1400" dirty="0" smtClean="0"/>
                        <a:t>55%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dirty="0" smtClean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272596">
                <a:tc>
                  <a:txBody>
                    <a:bodyPr/>
                    <a:lstStyle/>
                    <a:p>
                      <a:r>
                        <a:rPr lang="en-IN" sz="1400" smtClean="0"/>
                        <a:t>SA6#61 (May-24)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smtClean="0"/>
                        <a:t>1.5?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Normative work for new or enhanced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80%?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ko-KR" sz="1400" dirty="0" smtClean="0"/>
                        <a:t>General enhancement of common EAS selection / Common EAS bundle discovery and selection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smtClean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?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Only LS related issue?</a:t>
                      </a:r>
                    </a:p>
                  </a:txBody>
                  <a:tcPr/>
                </a:tc>
                <a:tc rowSpan="5" gridSpan="2">
                  <a:txBody>
                    <a:bodyPr/>
                    <a:lstStyle/>
                    <a:p>
                      <a:pPr algn="l"/>
                      <a:r>
                        <a:rPr lang="en-IN" sz="1400" b="1" dirty="0" smtClean="0">
                          <a:solidFill>
                            <a:schemeClr val="bg1"/>
                          </a:solidFill>
                        </a:rPr>
                        <a:t>Remaining work for SID/WID: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smtClean="0"/>
                        <a:t>Service </a:t>
                      </a:r>
                      <a:r>
                        <a:rPr lang="en-US" altLang="ko-KR" sz="1400" dirty="0" smtClean="0"/>
                        <a:t>continuity of common EAS bundle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dirty="0" smtClean="0"/>
                        <a:t>EEL operation to support Dynamic EAS instantiation by ECSP management system in ENS scenarios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Resolve Editor’s Note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Address details</a:t>
                      </a:r>
                      <a:r>
                        <a:rPr lang="en-US" sz="1400" baseline="0" dirty="0" smtClean="0"/>
                        <a:t> and inconsistencies for all the objectives in the WID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SA6#62 (Aug-24)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?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Addressing </a:t>
                      </a: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the remaining issues/</a:t>
                      </a:r>
                      <a:r>
                        <a:rPr kumimoji="0" lang="en-US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inconsistency</a:t>
                      </a:r>
                      <a:endParaRPr kumimoji="0" lang="en-IN" altLang="ko-KR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SA6#63 (Oct-24)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?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Addressing </a:t>
                      </a: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the remaining issues/</a:t>
                      </a:r>
                      <a:r>
                        <a:rPr kumimoji="0" lang="en-US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inconsistency</a:t>
                      </a:r>
                      <a:endParaRPr kumimoji="0" lang="en-IN" altLang="ko-KR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SA6#64 (Nov24)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?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Focus on the remaining </a:t>
                      </a: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issues/</a:t>
                      </a:r>
                      <a:r>
                        <a:rPr kumimoji="0" lang="en-IN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inconsistency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b="1" dirty="0" smtClean="0"/>
                        <a:t>Total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0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9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40423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738335"/>
            <a:ext cx="11223171" cy="611583"/>
          </a:xfrm>
        </p:spPr>
        <p:txBody>
          <a:bodyPr/>
          <a:lstStyle/>
          <a:p>
            <a:r>
              <a:rPr lang="en-US" altLang="zh-CN" sz="3600" dirty="0">
                <a:solidFill>
                  <a:prstClr val="black"/>
                </a:solidFill>
              </a:rPr>
              <a:t>SEALDD_Ph2</a:t>
            </a:r>
            <a:r>
              <a:rPr lang="en-IN" sz="3600" dirty="0">
                <a:solidFill>
                  <a:prstClr val="black"/>
                </a:solidFill>
              </a:rPr>
              <a:t>(SID/WID)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SA6#61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sz="3600" dirty="0" err="1">
                <a:solidFill>
                  <a:prstClr val="black"/>
                </a:solidFill>
              </a:rPr>
              <a:t>Cuili</a:t>
            </a:r>
            <a:r>
              <a:rPr lang="en-GB" sz="3600" dirty="0">
                <a:solidFill>
                  <a:prstClr val="black"/>
                </a:solidFill>
              </a:rPr>
              <a:t> Ge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130629" y="1776640"/>
          <a:ext cx="11952513" cy="498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761054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4126158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%</a:t>
                      </a:r>
                      <a:r>
                        <a:rPr lang="en-IN" sz="1400" baseline="0" dirty="0"/>
                        <a:t> Completion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/>
                        <a:t>Work Completed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204390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SA6#56 (</a:t>
                      </a:r>
                      <a:r>
                        <a:rPr lang="en-US" altLang="zh-CN" sz="1200" dirty="0"/>
                        <a:t>Aug</a:t>
                      </a:r>
                      <a:r>
                        <a:rPr lang="en-IN" altLang="zh-CN" sz="12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</a:rPr>
                        <a:t>WID</a:t>
                      </a:r>
                      <a:r>
                        <a:rPr lang="en-IN" altLang="zh-CN" sz="12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altLang="zh-CN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SID Approval completed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362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200" dirty="0"/>
                        <a:t>SA6#57 (Oct-09)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SEALDD enhancement based on network L4S capabilities, BAT; SEALDD  Policy enhancement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158296">
                <a:tc>
                  <a:txBody>
                    <a:bodyPr/>
                    <a:lstStyle/>
                    <a:p>
                      <a:r>
                        <a:rPr lang="en-IN" sz="1200" dirty="0"/>
                        <a:t>SA6#58 (Nov-13)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SEALDD enhancement based on network L4S capabilities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191369">
                <a:tc>
                  <a:txBody>
                    <a:bodyPr/>
                    <a:lstStyle/>
                    <a:p>
                      <a:r>
                        <a:rPr lang="en-IN" sz="12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SEALDD enhancements to support Background data transfer and the seamless SEALDD relocation enhancement with downlink data breakpoint information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161017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55%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Connection and flow clarification, corrections.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272596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Client initiated connection establishment, corrections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 rowSpan="5" gridSpan="2">
                  <a:txBody>
                    <a:bodyPr/>
                    <a:lstStyle/>
                    <a:p>
                      <a:pPr algn="l"/>
                      <a:r>
                        <a:rPr lang="en-IN" sz="1400" b="1" dirty="0">
                          <a:solidFill>
                            <a:schemeClr val="bg1"/>
                          </a:solidFill>
                        </a:rPr>
                        <a:t>Remaining work for SID/WID: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Further enhancement to the new features/procedures introduced in R19;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IN" sz="14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8TUs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792029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607707"/>
            <a:ext cx="11223171" cy="742211"/>
          </a:xfrm>
        </p:spPr>
        <p:txBody>
          <a:bodyPr/>
          <a:lstStyle/>
          <a:p>
            <a:r>
              <a:rPr lang="en-US" altLang="ja-JP" sz="3600" dirty="0">
                <a:solidFill>
                  <a:prstClr val="black"/>
                </a:solidFill>
              </a:rPr>
              <a:t>CAPIF_EXT</a:t>
            </a:r>
            <a:r>
              <a:rPr lang="en-IN" sz="3600" dirty="0">
                <a:solidFill>
                  <a:prstClr val="black"/>
                </a:solidFill>
              </a:rPr>
              <a:t>(WID)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SA6#61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US" altLang="ja-JP" sz="3600" dirty="0"/>
              <a:t>Junpei Uoshima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130629" y="1776640"/>
          <a:ext cx="11952513" cy="455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761054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4126158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%</a:t>
                      </a:r>
                      <a:r>
                        <a:rPr lang="en-IN" sz="1400" baseline="0" dirty="0"/>
                        <a:t> Completion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/>
                        <a:t>Work Completed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400" dirty="0"/>
                        <a:t>SA6#5</a:t>
                      </a:r>
                      <a:r>
                        <a:rPr lang="en-US" altLang="ja-JP" sz="1400" dirty="0"/>
                        <a:t>6</a:t>
                      </a:r>
                      <a:r>
                        <a:rPr lang="ja-JP" altLang="en-US" sz="1400" dirty="0"/>
                        <a:t> </a:t>
                      </a:r>
                      <a:r>
                        <a:rPr lang="en-IN" sz="1400" dirty="0"/>
                        <a:t>(</a:t>
                      </a:r>
                      <a:r>
                        <a:rPr lang="en-US" altLang="ja-JP" sz="1400" dirty="0"/>
                        <a:t>Aug</a:t>
                      </a:r>
                      <a:r>
                        <a:rPr lang="en-IN" sz="1400" dirty="0"/>
                        <a:t>-30)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WID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WID Approval completed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158296">
                <a:tc>
                  <a:txBody>
                    <a:bodyPr/>
                    <a:lstStyle/>
                    <a:p>
                      <a:r>
                        <a:rPr lang="en-IN" sz="1400" dirty="0"/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0.5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Skeleton,</a:t>
                      </a:r>
                      <a:r>
                        <a:rPr lang="en-IN" sz="1400" baseline="0" dirty="0"/>
                        <a:t> Scope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ja-JP" sz="1400" dirty="0"/>
                        <a:t>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ja-JP" sz="1400" dirty="0"/>
                        <a:t>Skeleton,</a:t>
                      </a:r>
                      <a:r>
                        <a:rPr lang="en-IN" altLang="ja-JP" sz="1400" baseline="0" dirty="0"/>
                        <a:t> Scope</a:t>
                      </a:r>
                      <a:endParaRPr lang="en-IN" altLang="ja-JP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171903">
                <a:tc>
                  <a:txBody>
                    <a:bodyPr/>
                    <a:lstStyle/>
                    <a:p>
                      <a:r>
                        <a:rPr lang="en-IN" sz="1400"/>
                        <a:t>SA6#58 (Nov-23)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0.5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References, Definitions, Overview of CAPIF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20</a:t>
                      </a:r>
                      <a:r>
                        <a:rPr lang="en-IN" altLang="ja-JP" sz="1400" dirty="0"/>
                        <a:t>%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altLang="ja-JP" sz="1400" dirty="0"/>
                        <a:t>References, Definitions, Overview of CAPIF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161017">
                <a:tc>
                  <a:txBody>
                    <a:bodyPr/>
                    <a:lstStyle/>
                    <a:p>
                      <a:r>
                        <a:rPr lang="en-IN" sz="14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0.5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Role of Stakeholders for API Exposure, Exemplary Use Cases and Adoption, Summary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55%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Role of Stakeholders for API Exposure, 4 Exemplary Use Cases and Adoption, Summary</a:t>
                      </a:r>
                      <a:endParaRPr lang="en-IN" altLang="ja-JP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272596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0.5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Exemplary Use Cases and Adoption</a:t>
                      </a:r>
                      <a:endParaRPr lang="en-IN" altLang="ja-JP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65%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2 Exemplary Use Cases and Adoption</a:t>
                      </a:r>
                      <a:endParaRPr lang="en-IN" altLang="ja-JP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>
                          <a:solidFill>
                            <a:srgbClr val="FF0000"/>
                          </a:solidFill>
                        </a:rPr>
                        <a:t>0.2TU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Exemplary Use Cases and Adoption</a:t>
                      </a:r>
                      <a:endParaRPr lang="en-IN" altLang="ja-JP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80</a:t>
                      </a:r>
                      <a:r>
                        <a:rPr lang="en-IN" altLang="ja-JP" sz="1400" dirty="0"/>
                        <a:t>%</a:t>
                      </a:r>
                      <a:r>
                        <a:rPr lang="en-IN" altLang="ja-JP" sz="1400" dirty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ja-JP" sz="1400" dirty="0">
                          <a:solidFill>
                            <a:srgbClr val="FF0000"/>
                          </a:solidFill>
                        </a:rPr>
                        <a:t>Ongoing discussion</a:t>
                      </a:r>
                      <a:r>
                        <a:rPr lang="en-IN" altLang="ja-JP" sz="1400" dirty="0"/>
                        <a:t>:</a:t>
                      </a:r>
                      <a:r>
                        <a:rPr lang="en-IN" altLang="ja-JP" sz="1400" baseline="0" dirty="0"/>
                        <a:t> 4 </a:t>
                      </a:r>
                      <a:r>
                        <a:rPr lang="en-US" altLang="ja-JP" sz="1400" dirty="0"/>
                        <a:t>Exemplary Use Cases and Adoption</a:t>
                      </a:r>
                      <a:endParaRPr lang="en-IN" altLang="ja-JP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>
                          <a:solidFill>
                            <a:srgbClr val="FF0000"/>
                          </a:solidFill>
                        </a:rPr>
                        <a:t>0.3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Exemplary Use Cases and Adoption</a:t>
                      </a:r>
                      <a:endParaRPr lang="en-IN" altLang="ja-JP" sz="1400" dirty="0"/>
                    </a:p>
                  </a:txBody>
                  <a:tcPr/>
                </a:tc>
                <a:tc rowSpan="4" gridSpan="2">
                  <a:txBody>
                    <a:bodyPr/>
                    <a:lstStyle/>
                    <a:p>
                      <a:pPr algn="l"/>
                      <a:r>
                        <a:rPr lang="en-IN" altLang="ja-JP" sz="1400" b="1" dirty="0">
                          <a:solidFill>
                            <a:schemeClr val="bg1"/>
                          </a:solidFill>
                        </a:rPr>
                        <a:t>Remaining work for SID/WID: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400" dirty="0"/>
                        <a:t>Exemplary Use Cases and Adoption</a:t>
                      </a:r>
                      <a:endParaRPr lang="en-IN" altLang="ja-JP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0.5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3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18121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1297"/>
            <a:ext cx="10515600" cy="519008"/>
          </a:xfrm>
        </p:spPr>
        <p:txBody>
          <a:bodyPr/>
          <a:lstStyle/>
          <a:p>
            <a:r>
              <a:rPr lang="en-GB" altLang="en-US" sz="4000" dirty="0" smtClean="0"/>
              <a:t>FS_</a:t>
            </a:r>
            <a:r>
              <a:rPr lang="en-IN" altLang="en-US" sz="4000" dirty="0" err="1" smtClean="0">
                <a:solidFill>
                  <a:prstClr val="black"/>
                </a:solidFill>
              </a:rPr>
              <a:t>eLSAPP</a:t>
            </a:r>
            <a:r>
              <a:rPr lang="en-IN" altLang="zh-CN" sz="4000" dirty="0" smtClean="0">
                <a:solidFill>
                  <a:prstClr val="black"/>
                </a:solidFill>
              </a:rPr>
              <a:t> </a:t>
            </a:r>
            <a:r>
              <a:rPr lang="en-IN" altLang="zh-CN" sz="4000" dirty="0">
                <a:solidFill>
                  <a:prstClr val="black"/>
                </a:solidFill>
              </a:rPr>
              <a:t>(SID/WID) Status until SA6#61</a:t>
            </a:r>
            <a:br>
              <a:rPr lang="en-IN" altLang="zh-CN" sz="4000" dirty="0">
                <a:solidFill>
                  <a:prstClr val="black"/>
                </a:solidFill>
              </a:rPr>
            </a:br>
            <a:r>
              <a:rPr lang="en-IN" altLang="zh-CN" sz="4000" dirty="0">
                <a:solidFill>
                  <a:prstClr val="black"/>
                </a:solidFill>
              </a:rPr>
              <a:t>(Rapporteur</a:t>
            </a:r>
            <a:r>
              <a:rPr lang="en-IN" altLang="zh-CN" sz="4000" dirty="0" smtClean="0">
                <a:solidFill>
                  <a:prstClr val="black"/>
                </a:solidFill>
              </a:rPr>
              <a:t>: Liping Wu)</a:t>
            </a:r>
            <a:endParaRPr lang="en-GB" altLang="en-US" sz="40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265100" y="1781299"/>
          <a:ext cx="11170838" cy="47304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094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778296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31710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612142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1135635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3431961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264924"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Meeting</a:t>
                      </a:r>
                      <a:endParaRPr lang="en-IN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TUs Planned</a:t>
                      </a:r>
                      <a:endParaRPr lang="en-IN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Work Planned</a:t>
                      </a:r>
                      <a:endParaRPr lang="en-IN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%</a:t>
                      </a:r>
                      <a:r>
                        <a:rPr lang="en-IN" altLang="zh-CN" sz="1200" baseline="0" dirty="0" smtClean="0"/>
                        <a:t> Completion</a:t>
                      </a:r>
                      <a:endParaRPr lang="en-IN" altLang="zh-CN" sz="1200" dirty="0" smtClean="0"/>
                    </a:p>
                    <a:p>
                      <a:pPr algn="ctr"/>
                      <a:endParaRPr lang="en-IN" sz="12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200" dirty="0" smtClean="0"/>
                        <a:t>Work Completed</a:t>
                      </a:r>
                      <a:endParaRPr lang="en-IN" sz="12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264924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264924"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SA6#55 (M</a:t>
                      </a:r>
                      <a:r>
                        <a:rPr lang="en-US" altLang="zh-CN" sz="1200" dirty="0" smtClean="0"/>
                        <a:t>ay</a:t>
                      </a:r>
                      <a:r>
                        <a:rPr lang="en-IN" sz="1200" dirty="0" smtClean="0"/>
                        <a:t>-23)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200" baseline="0" dirty="0" smtClean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SID Approval completed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264924"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SA6#56 (A</a:t>
                      </a:r>
                      <a:r>
                        <a:rPr lang="en-US" altLang="zh-CN" sz="1200" dirty="0" err="1" smtClean="0"/>
                        <a:t>ug</a:t>
                      </a:r>
                      <a:r>
                        <a:rPr lang="en-IN" sz="1200" dirty="0" smtClean="0"/>
                        <a:t>-23)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0</a:t>
                      </a:r>
                      <a:r>
                        <a:rPr lang="en-US" sz="1200" dirty="0" smtClean="0"/>
                        <a:t>.5</a:t>
                      </a:r>
                      <a:r>
                        <a:rPr lang="en-IN" sz="1200" dirty="0" smtClean="0"/>
                        <a:t>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Skeleton,</a:t>
                      </a:r>
                      <a:r>
                        <a:rPr lang="en-IN" sz="1200" baseline="0" dirty="0" smtClean="0"/>
                        <a:t> Scope, </a:t>
                      </a:r>
                      <a:r>
                        <a:rPr lang="en-IN" sz="1200" dirty="0" smtClean="0"/>
                        <a:t>Key Issues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zh-CN" sz="1200" dirty="0" smtClean="0"/>
                        <a:t>15</a:t>
                      </a:r>
                      <a:r>
                        <a:rPr lang="en-US" altLang="zh-CN" sz="1200" dirty="0" smtClean="0"/>
                        <a:t>%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Finish Skeleton, Scope</a:t>
                      </a:r>
                      <a:r>
                        <a:rPr lang="en-IN" sz="1200" baseline="0" dirty="0" smtClean="0"/>
                        <a:t> and 2 key issues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313943"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SA6#57</a:t>
                      </a:r>
                      <a:r>
                        <a:rPr lang="en-IN" sz="1200" baseline="0" dirty="0" smtClean="0"/>
                        <a:t> </a:t>
                      </a:r>
                      <a:r>
                        <a:rPr lang="en-IN" sz="1200" dirty="0" smtClean="0"/>
                        <a:t>(O</a:t>
                      </a:r>
                      <a:r>
                        <a:rPr lang="en-US" altLang="zh-CN" sz="1200" dirty="0" err="1" smtClean="0"/>
                        <a:t>ct</a:t>
                      </a:r>
                      <a:r>
                        <a:rPr lang="en-IN" sz="1200" dirty="0" smtClean="0"/>
                        <a:t>-23)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Key Issues,</a:t>
                      </a:r>
                      <a:r>
                        <a:rPr lang="en-IN" sz="1200" baseline="0" dirty="0" smtClean="0"/>
                        <a:t> Architecture Requirements, Solutions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zh-CN" sz="1200" dirty="0" smtClean="0"/>
                        <a:t>20</a:t>
                      </a:r>
                      <a:r>
                        <a:rPr lang="en-US" altLang="zh-CN" sz="1200" dirty="0" smtClean="0"/>
                        <a:t>%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altLang="zh-CN" sz="1200" dirty="0" smtClean="0"/>
                        <a:t>Finish</a:t>
                      </a:r>
                      <a:r>
                        <a:rPr lang="en-IN" altLang="zh-CN" sz="1200" baseline="0" dirty="0" smtClean="0"/>
                        <a:t> Architecture Requirements, 2 KI, 3 Solutions</a:t>
                      </a:r>
                      <a:endParaRPr lang="en-IN" altLang="zh-C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3139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SA6#58</a:t>
                      </a:r>
                      <a:r>
                        <a:rPr lang="en-IN" altLang="zh-CN" sz="1200" baseline="0" dirty="0" smtClean="0"/>
                        <a:t> </a:t>
                      </a:r>
                      <a:r>
                        <a:rPr lang="en-IN" altLang="zh-CN" sz="1200" dirty="0" smtClean="0"/>
                        <a:t>(N</a:t>
                      </a:r>
                      <a:r>
                        <a:rPr lang="en-US" altLang="zh-CN" sz="1200" dirty="0" err="1" smtClean="0"/>
                        <a:t>ov</a:t>
                      </a:r>
                      <a:r>
                        <a:rPr lang="en-IN" altLang="zh-CN" sz="1200" dirty="0" smtClean="0"/>
                        <a:t>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1.0</a:t>
                      </a:r>
                      <a:r>
                        <a:rPr lang="en-IN" altLang="zh-CN" sz="1200" baseline="0" dirty="0" smtClean="0"/>
                        <a:t> </a:t>
                      </a:r>
                      <a:r>
                        <a:rPr lang="en-IN" altLang="zh-CN" sz="1200" dirty="0" smtClean="0"/>
                        <a:t>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Key Issues</a:t>
                      </a:r>
                      <a:r>
                        <a:rPr lang="en-IN" altLang="zh-CN" sz="1200" baseline="0" dirty="0" smtClean="0"/>
                        <a:t>, Solutions</a:t>
                      </a:r>
                      <a:endParaRPr lang="en-IN" altLang="zh-CN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30</a:t>
                      </a:r>
                      <a:r>
                        <a:rPr lang="en-US" altLang="zh-CN" sz="1200" dirty="0" smtClean="0"/>
                        <a:t>%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Finish</a:t>
                      </a:r>
                      <a:r>
                        <a:rPr lang="en-IN" altLang="zh-CN" sz="1200" baseline="0" dirty="0" smtClean="0"/>
                        <a:t> 1 Solutions, update 3 solutions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9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SA6#59</a:t>
                      </a:r>
                      <a:r>
                        <a:rPr lang="en-IN" altLang="zh-CN" sz="1200" baseline="0" dirty="0" smtClean="0"/>
                        <a:t> </a:t>
                      </a:r>
                      <a:r>
                        <a:rPr lang="en-IN" altLang="zh-CN" sz="1200" dirty="0" smtClean="0"/>
                        <a:t>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Key Issues</a:t>
                      </a:r>
                      <a:r>
                        <a:rPr lang="en-IN" altLang="zh-CN" sz="1200" baseline="0" dirty="0" smtClean="0"/>
                        <a:t>, Solutions</a:t>
                      </a:r>
                      <a:endParaRPr lang="en-IN" altLang="zh-CN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40</a:t>
                      </a:r>
                      <a:r>
                        <a:rPr lang="en-US" altLang="zh-CN" sz="1200" dirty="0" smtClean="0"/>
                        <a:t>%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F</a:t>
                      </a:r>
                      <a:r>
                        <a:rPr lang="en-US" altLang="zh-CN" sz="1200" dirty="0" err="1" smtClean="0"/>
                        <a:t>inish</a:t>
                      </a:r>
                      <a:r>
                        <a:rPr lang="en-US" altLang="zh-CN" sz="1200" dirty="0" smtClean="0"/>
                        <a:t> </a:t>
                      </a:r>
                      <a:r>
                        <a:rPr lang="en-IN" altLang="zh-CN" sz="1200" baseline="0" dirty="0" smtClean="0"/>
                        <a:t>2 Solutions, update 2 solution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8156"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SA6#60 (Apr-24)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/>
                        <a:t>Key Issues</a:t>
                      </a:r>
                      <a:r>
                        <a:rPr lang="en-IN" altLang="zh-CN" sz="1200" baseline="0" dirty="0" smtClean="0"/>
                        <a:t>(</a:t>
                      </a:r>
                      <a:r>
                        <a:rPr lang="en-IN" altLang="zh-CN" sz="1200" baseline="0" dirty="0" smtClean="0">
                          <a:solidFill>
                            <a:srgbClr val="FF0000"/>
                          </a:solidFill>
                        </a:rPr>
                        <a:t>Freeze)</a:t>
                      </a:r>
                      <a:r>
                        <a:rPr lang="en-IN" sz="1200" dirty="0" smtClean="0"/>
                        <a:t>,</a:t>
                      </a:r>
                      <a:r>
                        <a:rPr lang="en-IN" sz="1200" baseline="0" dirty="0" smtClean="0"/>
                        <a:t> Solutions,</a:t>
                      </a:r>
                      <a:r>
                        <a:rPr lang="en-IN" altLang="zh-CN" sz="1200" baseline="0" dirty="0" smtClean="0"/>
                        <a:t> Start Solution Conclusions. </a:t>
                      </a:r>
                      <a:endParaRPr lang="en-IN" sz="1200" baseline="0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altLang="zh-CN" sz="1200" baseline="0" dirty="0" smtClean="0">
                          <a:solidFill>
                            <a:srgbClr val="FF0000"/>
                          </a:solidFill>
                        </a:rPr>
                        <a:t> information, </a:t>
                      </a:r>
                      <a:r>
                        <a:rPr lang="en-IN" altLang="zh-CN" sz="1200" dirty="0" smtClean="0">
                          <a:solidFill>
                            <a:srgbClr val="FF0000"/>
                          </a:solidFill>
                        </a:rPr>
                        <a:t>WID proposal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60</a:t>
                      </a:r>
                      <a:r>
                        <a:rPr lang="en-US" altLang="zh-CN" sz="1200" dirty="0" smtClean="0"/>
                        <a:t>%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F</a:t>
                      </a:r>
                      <a:r>
                        <a:rPr lang="en-US" altLang="zh-CN" sz="1200" dirty="0" err="1" smtClean="0"/>
                        <a:t>inish</a:t>
                      </a:r>
                      <a:r>
                        <a:rPr lang="en-US" altLang="zh-CN" sz="1200" dirty="0" smtClean="0"/>
                        <a:t> </a:t>
                      </a:r>
                      <a:r>
                        <a:rPr lang="en-IN" altLang="zh-CN" sz="1200" dirty="0" smtClean="0"/>
                        <a:t>KI updates, 1</a:t>
                      </a:r>
                      <a:r>
                        <a:rPr lang="en-IN" altLang="zh-CN" sz="1200" baseline="0" dirty="0" smtClean="0"/>
                        <a:t> </a:t>
                      </a:r>
                      <a:r>
                        <a:rPr lang="en-US" altLang="zh-CN" sz="1200" baseline="0" dirty="0" smtClean="0"/>
                        <a:t>new KI, 3</a:t>
                      </a:r>
                      <a:r>
                        <a:rPr lang="en-IN" altLang="zh-CN" sz="1200" dirty="0" smtClean="0"/>
                        <a:t> solutions updates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443214"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SA6#61 (May-24)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/>
                        <a:t>0.5</a:t>
                      </a:r>
                      <a:r>
                        <a:rPr lang="en-IN" sz="1200" baseline="0" dirty="0" smtClean="0"/>
                        <a:t> </a:t>
                      </a:r>
                      <a:r>
                        <a:rPr lang="en-IN" sz="1200" dirty="0" smtClean="0"/>
                        <a:t>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aseline="0" dirty="0" smtClean="0"/>
                        <a:t>Solutions</a:t>
                      </a:r>
                      <a:r>
                        <a:rPr lang="en-IN" altLang="zh-CN" sz="1200" baseline="0" dirty="0" smtClean="0"/>
                        <a:t>(</a:t>
                      </a:r>
                      <a:r>
                        <a:rPr lang="en-IN" altLang="zh-CN" sz="1200" baseline="0" dirty="0" smtClean="0">
                          <a:solidFill>
                            <a:srgbClr val="FF0000"/>
                          </a:solidFill>
                        </a:rPr>
                        <a:t>Freeze)</a:t>
                      </a:r>
                      <a:r>
                        <a:rPr lang="en-IN" sz="1200" baseline="0" dirty="0" smtClean="0"/>
                        <a:t>, Finish </a:t>
                      </a:r>
                      <a:r>
                        <a:rPr lang="en-IN" altLang="zh-CN" sz="1200" baseline="0" dirty="0" smtClean="0"/>
                        <a:t>Solution Conclusions. </a:t>
                      </a:r>
                      <a:endParaRPr lang="en-IN" sz="1200" baseline="0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altLang="zh-CN" sz="1200" baseline="0" dirty="0" smtClean="0">
                          <a:solidFill>
                            <a:srgbClr val="FF0000"/>
                          </a:solidFill>
                        </a:rPr>
                        <a:t> Approval</a:t>
                      </a:r>
                      <a:r>
                        <a:rPr lang="en-IN" sz="1200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en-IN" sz="1200" dirty="0" smtClean="0">
                          <a:solidFill>
                            <a:srgbClr val="FF0000"/>
                          </a:solidFill>
                        </a:rPr>
                        <a:t>WID Approval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90</a:t>
                      </a:r>
                      <a:r>
                        <a:rPr lang="en-US" altLang="zh-CN" sz="1200" dirty="0" smtClean="0"/>
                        <a:t>%</a:t>
                      </a:r>
                      <a:r>
                        <a:rPr lang="zh-CN" altLang="en-US" sz="1200" dirty="0" smtClean="0"/>
                        <a:t>？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F</a:t>
                      </a:r>
                      <a:r>
                        <a:rPr lang="en-US" altLang="zh-CN" sz="1200" dirty="0" err="1" smtClean="0"/>
                        <a:t>inish</a:t>
                      </a:r>
                      <a:r>
                        <a:rPr lang="en-US" altLang="zh-CN" sz="1200" baseline="0" dirty="0" smtClean="0"/>
                        <a:t> </a:t>
                      </a:r>
                      <a:r>
                        <a:rPr lang="en-IN" altLang="zh-CN" sz="1200" dirty="0" smtClean="0"/>
                        <a:t>Arch requirements</a:t>
                      </a:r>
                      <a:r>
                        <a:rPr lang="en-IN" altLang="zh-CN" sz="1200" baseline="0" dirty="0" smtClean="0"/>
                        <a:t>, Overall E</a:t>
                      </a:r>
                      <a:r>
                        <a:rPr lang="en-US" altLang="zh-CN" sz="1200" baseline="0" dirty="0" smtClean="0"/>
                        <a:t>valuation</a:t>
                      </a:r>
                      <a:r>
                        <a:rPr lang="en-IN" altLang="zh-CN" sz="1200" baseline="0" dirty="0" smtClean="0"/>
                        <a:t> and Conclusions, 3 new solutions</a:t>
                      </a:r>
                      <a:endParaRPr lang="en-IN" altLang="zh-CN" sz="1200" dirty="0" smtClean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441540">
                <a:tc>
                  <a:txBody>
                    <a:bodyPr/>
                    <a:lstStyle/>
                    <a:p>
                      <a:r>
                        <a:rPr lang="en-IN" sz="1200" dirty="0" smtClean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  <a:endParaRPr lang="en-IN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0.5 TUs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Begin Normative work</a:t>
                      </a:r>
                      <a:endParaRPr lang="en-IN" sz="1200" dirty="0"/>
                    </a:p>
                  </a:txBody>
                  <a:tcPr/>
                </a:tc>
                <a:tc rowSpan="5" gridSpan="2">
                  <a:txBody>
                    <a:bodyPr/>
                    <a:lstStyle/>
                    <a:p>
                      <a:pPr algn="l"/>
                      <a:r>
                        <a:rPr lang="en-IN" altLang="zh-CN" sz="1200" b="1" dirty="0" smtClean="0">
                          <a:solidFill>
                            <a:schemeClr val="bg1"/>
                          </a:solidFill>
                        </a:rPr>
                        <a:t>Remaining work for SID/WID: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altLang="zh-CN" sz="1200" dirty="0" smtClean="0"/>
                        <a:t>Remaining ENs / Overall Evaluation and Conclusions for</a:t>
                      </a:r>
                      <a:r>
                        <a:rPr lang="en-IN" altLang="zh-CN" sz="1200" baseline="0" dirty="0" smtClean="0"/>
                        <a:t> </a:t>
                      </a:r>
                      <a:r>
                        <a:rPr lang="en-IN" altLang="zh-CN" sz="1200" dirty="0" smtClean="0"/>
                        <a:t>new solutions</a:t>
                      </a:r>
                      <a:endParaRPr lang="en-IN" altLang="zh-CN" sz="1200" baseline="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altLang="zh-CN" sz="1200" baseline="0" dirty="0" smtClean="0"/>
                        <a:t>Normative work</a:t>
                      </a:r>
                      <a:endParaRPr lang="en-IN" altLang="zh-CN" sz="1200" dirty="0" smtClean="0"/>
                    </a:p>
                    <a:p>
                      <a:pPr algn="l"/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13943"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SA6#62 (Aug-24)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TUs</a:t>
                      </a: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</a:t>
                      </a: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264924"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SA6#63 (Oct-24)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TUs</a:t>
                      </a: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264924"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SA6#64 (Nov24)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/>
                        <a:t>0.5</a:t>
                      </a:r>
                      <a:r>
                        <a:rPr lang="en-IN" sz="1200" baseline="0" dirty="0" smtClean="0"/>
                        <a:t> </a:t>
                      </a:r>
                      <a:r>
                        <a:rPr lang="en-IN" sz="1200" dirty="0" smtClean="0"/>
                        <a:t>TUs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264924">
                <a:tc>
                  <a:txBody>
                    <a:bodyPr/>
                    <a:lstStyle/>
                    <a:p>
                      <a:r>
                        <a:rPr lang="en-IN" sz="1200" b="1" dirty="0" smtClean="0"/>
                        <a:t>Total</a:t>
                      </a:r>
                      <a:endParaRPr lang="en-IN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 smtClean="0"/>
                        <a:t>5 TUs</a:t>
                      </a:r>
                      <a:endParaRPr lang="en-IN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 smtClean="0"/>
                        <a:t>3 TUs</a:t>
                      </a:r>
                      <a:endParaRPr lang="en-IN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2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2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7353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30629" y="619066"/>
            <a:ext cx="11223171" cy="730852"/>
          </a:xfrm>
        </p:spPr>
        <p:txBody>
          <a:bodyPr/>
          <a:lstStyle/>
          <a:p>
            <a:r>
              <a:rPr lang="en-US" altLang="en-IN" sz="3600" dirty="0" smtClean="0">
                <a:solidFill>
                  <a:prstClr val="black"/>
                </a:solidFill>
                <a:sym typeface="+mn-ea"/>
              </a:rPr>
              <a:t>eMMTelAPP</a:t>
            </a:r>
            <a:r>
              <a:rPr lang="en-IN" sz="3600" dirty="0" smtClean="0">
                <a:solidFill>
                  <a:prstClr val="black"/>
                </a:solidFill>
                <a:sym typeface="+mn-ea"/>
              </a:rPr>
              <a:t> (SID/WID)</a:t>
            </a:r>
            <a:r>
              <a:rPr lang="en-IN" sz="3600" dirty="0" smtClean="0">
                <a:solidFill>
                  <a:prstClr val="black"/>
                </a:solidFill>
              </a:rPr>
              <a:t> Status </a:t>
            </a:r>
            <a:r>
              <a:rPr lang="en-IN" sz="3600" dirty="0" err="1" smtClean="0">
                <a:solidFill>
                  <a:prstClr val="black"/>
                </a:solidFill>
              </a:rPr>
              <a:t>untill</a:t>
            </a:r>
            <a:r>
              <a:rPr lang="en-IN" sz="3600" dirty="0" smtClean="0">
                <a:solidFill>
                  <a:prstClr val="black"/>
                </a:solidFill>
              </a:rPr>
              <a:t> SA6#61</a:t>
            </a:r>
            <a:br>
              <a:rPr lang="en-IN" sz="3600" dirty="0" smtClean="0">
                <a:solidFill>
                  <a:prstClr val="black"/>
                </a:solidFill>
              </a:rPr>
            </a:br>
            <a:r>
              <a:rPr lang="en-IN" sz="3600" dirty="0" smtClean="0">
                <a:solidFill>
                  <a:prstClr val="black"/>
                </a:solidFill>
              </a:rPr>
              <a:t>(Rapporteur: </a:t>
            </a:r>
            <a:r>
              <a:rPr lang="en-US" altLang="en-GB" sz="3600" dirty="0" smtClean="0"/>
              <a:t>Yue Liu</a:t>
            </a:r>
            <a:r>
              <a:rPr lang="en-IN" sz="3600" dirty="0" smtClean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Content Placeholder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2240" y="1628140"/>
          <a:ext cx="11388725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6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96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39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34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80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Meeting</a:t>
                      </a:r>
                      <a:endParaRPr lang="en-IN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 Planned</a:t>
                      </a:r>
                      <a:endParaRPr lang="en-IN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Work Planned</a:t>
                      </a:r>
                      <a:endParaRPr lang="en-IN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IN" sz="1400" dirty="0"/>
                        <a:t>Completion rate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 smtClean="0"/>
                        <a:t>Work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SID 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Approval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IN" altLang="en-US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SID Approval completed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Skeleton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introduction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scope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 and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Key Issues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SID</a:t>
                      </a:r>
                      <a:r>
                        <a:rPr lang="en-US" alt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: 1</a:t>
                      </a:r>
                      <a:r>
                        <a:rPr lang="en-US" alt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0%</a:t>
                      </a:r>
                      <a:endParaRPr lang="en-US" altLang="en-IN" sz="14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Skeleton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introduction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scope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and 2 Key issues agreed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Key Issues,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Architecture Requirements,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Architecture , Business Models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Solutions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SID:20%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Key Issues, Architecture Requirements, Architecture , Business Models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SA6#60 (Apr-24)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/>
                        <a:t>Key Issues</a:t>
                      </a:r>
                      <a:r>
                        <a:rPr lang="en-IN" sz="1400" dirty="0" smtClean="0">
                          <a:sym typeface="+mn-ea"/>
                        </a:rPr>
                        <a:t> (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Freeze</a:t>
                      </a:r>
                      <a:r>
                        <a:rPr lang="en-IN" sz="1400" dirty="0" smtClean="0">
                          <a:sym typeface="+mn-ea"/>
                        </a:rPr>
                        <a:t>),</a:t>
                      </a:r>
                      <a:r>
                        <a:rPr lang="en-US" altLang="en-IN" sz="1400" dirty="0" smtClean="0"/>
                        <a:t> </a:t>
                      </a:r>
                      <a:r>
                        <a:rPr lang="en-IN" sz="1400" dirty="0" smtClean="0">
                          <a:sym typeface="+mn-ea"/>
                        </a:rPr>
                        <a:t>Architecture</a:t>
                      </a:r>
                      <a:r>
                        <a:rPr lang="en-IN" sz="1400" dirty="0" smtClean="0"/>
                        <a:t>,</a:t>
                      </a:r>
                      <a:r>
                        <a:rPr lang="en-IN" sz="1400" baseline="0" dirty="0" smtClean="0"/>
                        <a:t> Architecture Requirements, Solutions</a:t>
                      </a:r>
                      <a:r>
                        <a:rPr lang="en-US" altLang="en-IN" sz="1400" baseline="0" dirty="0" smtClean="0"/>
                        <a:t>, </a:t>
                      </a:r>
                      <a:r>
                        <a:rPr lang="en-IN" sz="1400" dirty="0" smtClean="0">
                          <a:sym typeface="+mn-ea"/>
                        </a:rPr>
                        <a:t>Solution</a:t>
                      </a:r>
                      <a:r>
                        <a:rPr lang="en-US" altLang="en-IN" sz="1400" dirty="0" smtClean="0">
                          <a:sym typeface="+mn-ea"/>
                        </a:rPr>
                        <a:t> evaluation</a:t>
                      </a:r>
                      <a:endParaRPr lang="en-US" altLang="en-IN" sz="1400" baseline="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SID: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45%</a:t>
                      </a:r>
                      <a:endParaRPr lang="en-US" altLang="en-IN" sz="1400" b="0" dirty="0" smtClean="0">
                        <a:solidFill>
                          <a:srgbClr val="FF0000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altLang="en-IN" sz="1400" b="0" dirty="0" smtClean="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2 </a:t>
                      </a:r>
                      <a:r>
                        <a:rPr lang="en-IN" sz="1400" dirty="0" smtClean="0">
                          <a:sym typeface="+mn-ea"/>
                        </a:rPr>
                        <a:t>Architecture Requirements</a:t>
                      </a:r>
                      <a:r>
                        <a:rPr lang="en-US" altLang="en-IN" sz="1400" dirty="0" smtClean="0">
                          <a:sym typeface="+mn-ea"/>
                        </a:rPr>
                        <a:t>, </a:t>
                      </a:r>
                      <a:r>
                        <a:rPr lang="en-US" altLang="en-IN" sz="1400" dirty="0"/>
                        <a:t>5 </a:t>
                      </a:r>
                      <a:r>
                        <a:rPr lang="en-IN" sz="1400" dirty="0" smtClean="0">
                          <a:sym typeface="+mn-ea"/>
                        </a:rPr>
                        <a:t>new</a:t>
                      </a:r>
                      <a:r>
                        <a:rPr lang="en-US" altLang="en-IN" sz="1400" dirty="0" smtClean="0">
                          <a:sym typeface="+mn-ea"/>
                        </a:rPr>
                        <a:t> </a:t>
                      </a:r>
                      <a:r>
                        <a:rPr lang="en-US" altLang="en-IN" sz="1400" dirty="0"/>
                        <a:t>KIs, 8 </a:t>
                      </a:r>
                      <a:r>
                        <a:rPr lang="en-IN" sz="1400" dirty="0" smtClean="0">
                          <a:sym typeface="+mn-ea"/>
                        </a:rPr>
                        <a:t>new</a:t>
                      </a:r>
                      <a:r>
                        <a:rPr lang="en-US" altLang="en-IN" sz="1400" dirty="0" smtClean="0">
                          <a:sym typeface="+mn-ea"/>
                        </a:rPr>
                        <a:t> </a:t>
                      </a:r>
                      <a:r>
                        <a:rPr lang="en-US" altLang="en-IN" sz="1400" dirty="0"/>
                        <a:t>Solutions,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SA6#61 (May-24)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baseline="0" dirty="0" smtClean="0"/>
                        <a:t>Solutions, Solution </a:t>
                      </a:r>
                      <a:r>
                        <a:rPr lang="en-US" altLang="en-IN" sz="1400" dirty="0" smtClean="0">
                          <a:sym typeface="+mn-ea"/>
                        </a:rPr>
                        <a:t>evaluation </a:t>
                      </a:r>
                      <a:r>
                        <a:rPr lang="en-US" altLang="en-IN" sz="1400" baseline="0" dirty="0" smtClean="0"/>
                        <a:t>and </a:t>
                      </a:r>
                      <a:r>
                        <a:rPr lang="en-IN" sz="1400" baseline="0" dirty="0" smtClean="0"/>
                        <a:t>Conclusions.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Send for Information</a:t>
                      </a:r>
                      <a:r>
                        <a:rPr lang="en-IN" sz="1400" baseline="0" dirty="0" smtClean="0"/>
                        <a:t>.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WID </a:t>
                      </a:r>
                      <a:r>
                        <a:rPr lang="en-US" altLang="en-IN" sz="1400" dirty="0" smtClean="0">
                          <a:solidFill>
                            <a:srgbClr val="FF0000"/>
                          </a:solidFill>
                        </a:rPr>
                        <a:t>proposa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SID: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70%?</a:t>
                      </a:r>
                      <a:endParaRPr lang="en-US" altLang="en-IN" sz="1400" b="0" dirty="0" smtClean="0"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I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Ongoing discussion</a:t>
                      </a:r>
                      <a:r>
                        <a:rPr lang="en-IN" sz="1400" dirty="0" smtClean="0">
                          <a:sym typeface="+mn-ea"/>
                        </a:rPr>
                        <a:t>: </a:t>
                      </a:r>
                      <a:r>
                        <a:rPr lang="en-US" altLang="en-IN" sz="1400" dirty="0" smtClean="0">
                          <a:sym typeface="+mn-ea"/>
                        </a:rPr>
                        <a:t>7 </a:t>
                      </a:r>
                      <a:r>
                        <a:rPr lang="en-IN" sz="1400" dirty="0" smtClean="0">
                          <a:sym typeface="+mn-ea"/>
                        </a:rPr>
                        <a:t>solution updates, </a:t>
                      </a:r>
                      <a:r>
                        <a:rPr lang="en-US" altLang="en-IN" sz="1400" dirty="0" smtClean="0">
                          <a:sym typeface="+mn-ea"/>
                        </a:rPr>
                        <a:t>7</a:t>
                      </a:r>
                      <a:r>
                        <a:rPr lang="en-IN" sz="1400" dirty="0" smtClean="0">
                          <a:sym typeface="+mn-ea"/>
                        </a:rPr>
                        <a:t> new solutions, </a:t>
                      </a:r>
                      <a:r>
                        <a:rPr lang="en-US" altLang="en-IN" sz="1400" dirty="0" smtClean="0">
                          <a:sym typeface="+mn-ea"/>
                        </a:rPr>
                        <a:t>2 conclusion, </a:t>
                      </a:r>
                      <a:r>
                        <a:rPr lang="en-IN" sz="1400" dirty="0" smtClean="0">
                          <a:sym typeface="+mn-ea"/>
                        </a:rPr>
                        <a:t>Coversheet, WID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SA6#62-Adhoc-e (Jul-24)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(TBC)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  <a:p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0.5</a:t>
                      </a:r>
                      <a:r>
                        <a:rPr lang="en-IN" sz="1400" dirty="0" smtClean="0"/>
                        <a:t>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/>
                        <a:t>Finish Solution Conclusions,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 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IN" sz="1400" dirty="0" smtClean="0"/>
                        <a:t>Begin Normative work (</a:t>
                      </a: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Architecture and Solutions, Business Relationships</a:t>
                      </a:r>
                      <a:r>
                        <a:rPr lang="en-IN" sz="1400" dirty="0" smtClean="0"/>
                        <a:t>)</a:t>
                      </a:r>
                      <a:endParaRPr lang="en-IN" sz="1400" dirty="0"/>
                    </a:p>
                  </a:txBody>
                  <a:tcPr/>
                </a:tc>
                <a:tc rowSpan="5" gridSpan="2">
                  <a:txBody>
                    <a:bodyPr/>
                    <a:lstStyle/>
                    <a:p>
                      <a:pPr algn="l"/>
                      <a:r>
                        <a:rPr lang="en-IN" sz="1400" b="1" dirty="0" smtClean="0">
                          <a:solidFill>
                            <a:schemeClr val="bg1"/>
                          </a:solidFill>
                          <a:sym typeface="+mn-ea"/>
                        </a:rPr>
                        <a:t>Remaining work for SID/WID:</a:t>
                      </a:r>
                      <a:endParaRPr lang="en-IN" sz="1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Architecture requirements</a:t>
                      </a:r>
                      <a:endParaRPr lang="en-IN" sz="140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Architecture</a:t>
                      </a:r>
                      <a:endParaRPr lang="en-IN" sz="140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Solution evaluations</a:t>
                      </a:r>
                      <a:endParaRPr lang="en-IN" sz="1400" baseline="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Overall evaluation and Conclusion</a:t>
                      </a:r>
                      <a:endParaRPr lang="en-IN" sz="1400" baseline="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Normative work</a:t>
                      </a:r>
                      <a:endParaRPr lang="en-IN" sz="1400" dirty="0"/>
                    </a:p>
                    <a:p>
                      <a:pPr algn="ctr">
                        <a:buNone/>
                      </a:pPr>
                      <a:endParaRPr lang="en-I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SA6#62 (Aug-24)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.0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SA6#63 (Oct-24)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</a:t>
                      </a: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SA6#64 (Nov24)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1</a:t>
                      </a: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.</a:t>
                      </a:r>
                      <a:r>
                        <a:rPr lang="en-US" alt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0</a:t>
                      </a:r>
                      <a:r>
                        <a:rPr lang="en-IN" sz="1400" dirty="0" smtClean="0"/>
                        <a:t>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b="1" dirty="0" smtClean="0"/>
                        <a:t>Total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4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4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5" name="Content Placeholder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0010" y="1510030"/>
          <a:ext cx="11952605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6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8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24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6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767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80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Meeting</a:t>
                      </a:r>
                      <a:endParaRPr lang="en-IN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 Planned</a:t>
                      </a:r>
                      <a:endParaRPr lang="en-IN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Work Planned</a:t>
                      </a:r>
                      <a:endParaRPr lang="en-IN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IN" sz="1400" dirty="0">
                          <a:sym typeface="+mn-ea"/>
                        </a:rPr>
                        <a:t>Completion rate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 smtClean="0"/>
                        <a:t>Work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</a:t>
                      </a:r>
                      <a:r>
                        <a:rPr lang="en-US" altLang="en-IN" sz="1400" dirty="0" smtClean="0"/>
                        <a:t>5</a:t>
                      </a:r>
                      <a:r>
                        <a:rPr lang="en-IN" sz="1400" dirty="0" smtClean="0"/>
                        <a:t> (</a:t>
                      </a:r>
                      <a:r>
                        <a:rPr lang="en-US" altLang="en-IN" sz="1400" dirty="0" smtClean="0"/>
                        <a:t>May</a:t>
                      </a:r>
                      <a:r>
                        <a:rPr lang="en-IN" sz="1400" dirty="0" smtClean="0"/>
                        <a:t>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SID Approval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</a:t>
                      </a:r>
                      <a:r>
                        <a:rPr lang="en-US" altLang="en-IN" sz="1400" dirty="0" smtClean="0"/>
                        <a:t>6</a:t>
                      </a:r>
                      <a:r>
                        <a:rPr lang="en-IN" sz="1400" dirty="0" smtClean="0"/>
                        <a:t> (</a:t>
                      </a:r>
                      <a:r>
                        <a:rPr lang="en-US" altLang="en-IN" sz="1400" dirty="0" smtClean="0"/>
                        <a:t>Aug</a:t>
                      </a:r>
                      <a:r>
                        <a:rPr lang="en-IN" sz="1400" dirty="0" smtClean="0"/>
                        <a:t>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1.0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Skeleton,</a:t>
                      </a:r>
                      <a:r>
                        <a:rPr lang="en-IN" sz="1400" baseline="0" dirty="0" smtClean="0"/>
                        <a:t> Scope, </a:t>
                      </a:r>
                      <a:r>
                        <a:rPr lang="en-IN" sz="1400" dirty="0" smtClean="0"/>
                        <a:t>Key Issues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SID: 15%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Skeleton, scope</a:t>
                      </a:r>
                      <a:r>
                        <a:rPr lang="en-US" altLang="en-IN" sz="1400" dirty="0"/>
                        <a:t>, Analysis of gaps, Architectural Assumptions and Principles,</a:t>
                      </a:r>
                      <a:r>
                        <a:rPr lang="en-IN" sz="1400" dirty="0"/>
                        <a:t> and 2 Key issues agreed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SA6#57 (Oct-23)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Key Issues,</a:t>
                      </a:r>
                      <a:r>
                        <a:rPr lang="en-IN" sz="1400" baseline="0" dirty="0" smtClean="0"/>
                        <a:t> Architecture Requirements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SID: 25%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2 new KIs agreed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SA6#58 (Nov-23)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ym typeface="+mn-ea"/>
                        </a:rPr>
                        <a:t>1</a:t>
                      </a:r>
                      <a:r>
                        <a:rPr lang="en-IN" sz="1400" dirty="0" smtClean="0">
                          <a:sym typeface="+mn-ea"/>
                        </a:rPr>
                        <a:t>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/>
                        <a:t>Key Issues,</a:t>
                      </a:r>
                      <a:r>
                        <a:rPr lang="en-IN" sz="1400" baseline="0" dirty="0" smtClean="0"/>
                        <a:t> Architecture Requirements, Solutions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SID: 25%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No important progress, only some update of existing text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463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SA6#59 (Feb-24)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ym typeface="+mn-ea"/>
                        </a:rPr>
                        <a:t>Key Issues, Architecture Requirements, Solutions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SID: 35%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A</a:t>
                      </a:r>
                      <a:r>
                        <a:rPr lang="en-IN" sz="1400" dirty="0"/>
                        <a:t>rchitecture</a:t>
                      </a:r>
                      <a:r>
                        <a:rPr lang="en-US" altLang="en-IN" sz="1400" dirty="0"/>
                        <a:t> and 3 other solutions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SA6#60 (Apr-24)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ym typeface="+mn-ea"/>
                        </a:rPr>
                        <a:t>Key Issues (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Freeze</a:t>
                      </a:r>
                      <a:r>
                        <a:rPr lang="en-IN" sz="1400" dirty="0" smtClean="0">
                          <a:sym typeface="+mn-ea"/>
                        </a:rPr>
                        <a:t>), Solutions, Start Solution Conclusions.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Send for Information</a:t>
                      </a:r>
                      <a:r>
                        <a:rPr lang="en-IN" sz="1400" dirty="0" smtClean="0">
                          <a:sym typeface="+mn-ea"/>
                        </a:rPr>
                        <a:t>.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WID Approval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SID: 45%</a:t>
                      </a:r>
                      <a:endParaRPr lang="zh-CN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en-IN" sz="1400" dirty="0">
                          <a:sym typeface="+mn-ea"/>
                        </a:rPr>
                        <a:t>5 new Key Issues, 2 new solutions and 2 updated solutions</a:t>
                      </a:r>
                      <a:endParaRPr lang="en-US" alt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SA6#61 (May-24)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ym typeface="+mn-ea"/>
                        </a:rPr>
                        <a:t>1</a:t>
                      </a:r>
                      <a:r>
                        <a:rPr lang="en-IN" sz="1400" dirty="0" smtClean="0">
                          <a:sym typeface="+mn-ea"/>
                        </a:rPr>
                        <a:t>.0 TU</a:t>
                      </a:r>
                      <a:endParaRPr lang="en-IN" sz="1400" dirty="0" smtClean="0"/>
                    </a:p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ym typeface="+mn-ea"/>
                        </a:rPr>
                        <a:t>Finish Solution Conclusions,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Send for 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WID Approval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SID: 70%?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3 new solutions, </a:t>
                      </a:r>
                      <a:r>
                        <a:rPr lang="en-US" altLang="en-IN" sz="1400" dirty="0" smtClean="0">
                          <a:sym typeface="+mn-ea"/>
                        </a:rPr>
                        <a:t>4 conclusions, </a:t>
                      </a:r>
                      <a:r>
                        <a:rPr lang="en-IN" sz="1400" dirty="0" smtClean="0">
                          <a:sym typeface="+mn-ea"/>
                        </a:rPr>
                        <a:t>Coversheet, WID</a:t>
                      </a:r>
                      <a:r>
                        <a:rPr lang="en-US" altLang="en-IN" sz="1400" dirty="0" smtClean="0">
                          <a:sym typeface="+mn-ea"/>
                        </a:rPr>
                        <a:t> </a:t>
                      </a:r>
                      <a:r>
                        <a:rPr lang="en-US" altLang="zh-CN" sz="1400" dirty="0" smtClean="0">
                          <a:sym typeface="+mn-ea"/>
                        </a:rPr>
                        <a:t>proposal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Begin Normative work (architecture impacts)</a:t>
                      </a:r>
                      <a:endParaRPr lang="en-IN" sz="1400" dirty="0"/>
                    </a:p>
                  </a:txBody>
                  <a:tcPr/>
                </a:tc>
                <a:tc rowSpan="4" gridSpan="2">
                  <a:txBody>
                    <a:bodyPr/>
                    <a:lstStyle/>
                    <a:p>
                      <a:pPr algn="l"/>
                      <a:r>
                        <a:rPr lang="en-IN" sz="1400" b="1" dirty="0" smtClean="0">
                          <a:solidFill>
                            <a:schemeClr val="bg1"/>
                          </a:solidFill>
                          <a:sym typeface="+mn-ea"/>
                        </a:rPr>
                        <a:t>Remaining work for SID/WID:</a:t>
                      </a:r>
                      <a:endParaRPr lang="en-IN" sz="1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Architecture requirements</a:t>
                      </a:r>
                      <a:endParaRPr lang="en-IN" sz="140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Architecture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en-IN" sz="1400" dirty="0" smtClean="0"/>
                        <a:t>Solution for 2 Key Issuess</a:t>
                      </a:r>
                      <a:endParaRPr lang="en-IN" sz="140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Solution evaluations</a:t>
                      </a:r>
                      <a:endParaRPr lang="en-IN" sz="1400" baseline="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Overall evaluation and Conclusion</a:t>
                      </a:r>
                      <a:endParaRPr lang="en-IN" sz="1400" baseline="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Normative work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SA6#62 (Aug-24)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1.0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sym typeface="+mn-ea"/>
                        </a:rPr>
                        <a:t>Architecture and Solutions</a:t>
                      </a: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, Deployment models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dirty="0">
                          <a:sym typeface="+mn-ea"/>
                        </a:rPr>
                        <a:t>SA6#63 (Oct-24)</a:t>
                      </a: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 sz="1400" dirty="0"/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, Deployment models</a:t>
                      </a:r>
                      <a:endParaRPr kumimoji="0" lang="en-IN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dirty="0">
                          <a:sym typeface="+mn-ea"/>
                        </a:rPr>
                        <a:t>SA6#64 (Nov24)</a:t>
                      </a: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 sz="1400" dirty="0"/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b="1" dirty="0" smtClean="0"/>
                        <a:t>Total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6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4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88404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F09CD-AACC-2D0D-A494-EBF1564DE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976875"/>
            <a:ext cx="10954305" cy="90872"/>
          </a:xfrm>
        </p:spPr>
        <p:txBody>
          <a:bodyPr/>
          <a:lstStyle/>
          <a:p>
            <a:r>
              <a:rPr lang="en-GB" altLang="en-US" sz="4400" dirty="0"/>
              <a:t>FS_</a:t>
            </a:r>
            <a:r>
              <a:rPr lang="en-IN" sz="4400" dirty="0">
                <a:solidFill>
                  <a:prstClr val="black"/>
                </a:solidFill>
              </a:rPr>
              <a:t>AIMLAPP (SID/WID) Status until SA6#61</a:t>
            </a:r>
            <a:br>
              <a:rPr lang="en-IN" sz="4400" dirty="0">
                <a:solidFill>
                  <a:prstClr val="black"/>
                </a:solidFill>
              </a:rPr>
            </a:br>
            <a:r>
              <a:rPr lang="en-IN" sz="4400" dirty="0">
                <a:solidFill>
                  <a:prstClr val="black"/>
                </a:solidFill>
              </a:rPr>
              <a:t>(Rapporteur: </a:t>
            </a:r>
            <a:r>
              <a:rPr lang="en-GB" altLang="en-US" sz="4400" dirty="0"/>
              <a:t>Manos</a:t>
            </a:r>
            <a:r>
              <a:rPr lang="en-IN" sz="4400" dirty="0">
                <a:solidFill>
                  <a:prstClr val="black"/>
                </a:solidFill>
              </a:rPr>
              <a:t>)</a:t>
            </a:r>
            <a:endParaRPr lang="en-US" dirty="0"/>
          </a:p>
        </p:txBody>
      </p: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68EB828D-5B0A-00FF-223E-655DDC0AF493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130629" y="1776640"/>
          <a:ext cx="11783204" cy="4699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6803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20961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77302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10154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750274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4067710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262383"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Work Planned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%</a:t>
                      </a:r>
                      <a:r>
                        <a:rPr lang="en-IN" sz="1200" baseline="0" dirty="0"/>
                        <a:t> Completion</a:t>
                      </a:r>
                      <a:endParaRPr lang="en-IN" sz="12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200" dirty="0"/>
                        <a:t>Work Completed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361095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/>
                        <a:t>SA6#56 (Aug-23)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1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/>
                        <a:t>SID Approval completed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464229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SA6#57 (Oct-09)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2.0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Skeleton,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</a:rPr>
                        <a:t> Scope,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Key Issues, Solutions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15%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Skeleton, Scope, 3 Key Issues Approved, 3 Solutions Approved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437305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SA6#58 (Nov-13)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Key Issues,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</a:rPr>
                        <a:t> Architecture Requirements, Solutions, Background Analysis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35%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Generic Requirements, Definitions, Background Analysis, 4 Key Issues Approved, 7 Solutions Approved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Key Issues (</a:t>
                      </a:r>
                      <a:r>
                        <a:rPr lang="en-IN" sz="1100" dirty="0">
                          <a:solidFill>
                            <a:srgbClr val="FF0000"/>
                          </a:solidFill>
                        </a:rPr>
                        <a:t>Freeze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</a:rPr>
                        <a:t>, Solutions and solution updates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55%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KI updates, 9 solutions, background analysis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438472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Stable Architecture, Solutions (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Freeze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), Solution 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Updates and Evaluations, Deployment/ Business Models 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80%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/>
                        <a:t>KI updates, 11 new solutions and sol updates, deployment scenarios, Architecture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612226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</a:rPr>
                        <a:t>Overall Evaluation and Conclusions. </a:t>
                      </a:r>
                      <a:r>
                        <a:rPr lang="en-IN" sz="1100" baseline="0" dirty="0">
                          <a:solidFill>
                            <a:srgbClr val="FF0000"/>
                          </a:solidFill>
                        </a:rPr>
                        <a:t>SID send for Approval. </a:t>
                      </a:r>
                      <a:r>
                        <a:rPr lang="en-IN" sz="1100" dirty="0">
                          <a:solidFill>
                            <a:srgbClr val="FF0000"/>
                          </a:solidFill>
                        </a:rPr>
                        <a:t>WID Approval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95%</a:t>
                      </a:r>
                      <a:r>
                        <a:rPr lang="en-IN" sz="1200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>
                          <a:solidFill>
                            <a:srgbClr val="FF0000"/>
                          </a:solidFill>
                        </a:rPr>
                        <a:t>Ongoing discussion</a:t>
                      </a:r>
                      <a:r>
                        <a:rPr lang="en-IN" sz="1200" dirty="0"/>
                        <a:t>:</a:t>
                      </a:r>
                      <a:r>
                        <a:rPr lang="en-IN" sz="1200" baseline="0" dirty="0"/>
                        <a:t> </a:t>
                      </a:r>
                      <a:r>
                        <a:rPr lang="en-IN" sz="1200" dirty="0"/>
                        <a:t>Business model, Arch requirements, Arch enhancements</a:t>
                      </a:r>
                      <a:r>
                        <a:rPr lang="en-IN" sz="1200" baseline="0" dirty="0"/>
                        <a:t>, Overall Eval and Conclusions, 3 new solutions, Coversheet, WID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408151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SA6#62-Adhoc-e (Jul-24) (TBC)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Architecture, Deployments  and Features (procedures and flows)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 rowSpan="5" gridSpan="2">
                  <a:txBody>
                    <a:bodyPr/>
                    <a:lstStyle/>
                    <a:p>
                      <a:pPr algn="l"/>
                      <a:r>
                        <a:rPr lang="en-IN" sz="1200" b="1" dirty="0">
                          <a:solidFill>
                            <a:schemeClr val="bg1"/>
                          </a:solidFill>
                        </a:rPr>
                        <a:t>Remaining work for SID/WID: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200" dirty="0"/>
                        <a:t>Remaining ENs / Overall Evaluation and Conclusions of new solution</a:t>
                      </a:r>
                      <a:endParaRPr lang="en-IN" sz="1200" baseline="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200" baseline="0" dirty="0"/>
                        <a:t>Normative work</a:t>
                      </a:r>
                      <a:endParaRPr lang="en-IN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Features (procedures and flows) and APIs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  <a:endParaRPr lang="en-IN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Features (procedures and flows) and APIs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Send for Approval.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2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/>
                        <a:t> 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/>
                        <a:t>4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97146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704258"/>
            <a:ext cx="11223171" cy="645660"/>
          </a:xfrm>
        </p:spPr>
        <p:txBody>
          <a:bodyPr/>
          <a:lstStyle/>
          <a:p>
            <a:r>
              <a:rPr lang="en-GB" altLang="en-US" sz="3600" dirty="0" smtClean="0"/>
              <a:t>FS_</a:t>
            </a:r>
            <a:r>
              <a:rPr lang="en-IN" altLang="en-US" sz="3600" dirty="0" err="1" smtClean="0">
                <a:solidFill>
                  <a:prstClr val="black"/>
                </a:solidFill>
              </a:rPr>
              <a:t>Metaverse</a:t>
            </a:r>
            <a:r>
              <a:rPr lang="en-IN" sz="3600" dirty="0" err="1" smtClean="0">
                <a:solidFill>
                  <a:prstClr val="black"/>
                </a:solidFill>
              </a:rPr>
              <a:t>_App</a:t>
            </a:r>
            <a:r>
              <a:rPr lang="en-IN" sz="3600" dirty="0" smtClean="0">
                <a:solidFill>
                  <a:prstClr val="black"/>
                </a:solidFill>
              </a:rPr>
              <a:t> (SID/WID) Status </a:t>
            </a:r>
            <a:r>
              <a:rPr lang="en-IN" sz="3600" dirty="0" err="1" smtClean="0">
                <a:solidFill>
                  <a:prstClr val="black"/>
                </a:solidFill>
              </a:rPr>
              <a:t>untill</a:t>
            </a:r>
            <a:r>
              <a:rPr lang="en-IN" sz="3600" dirty="0" smtClean="0">
                <a:solidFill>
                  <a:prstClr val="black"/>
                </a:solidFill>
              </a:rPr>
              <a:t> SA6#61</a:t>
            </a:r>
            <a:br>
              <a:rPr lang="en-IN" sz="3600" dirty="0" smtClean="0">
                <a:solidFill>
                  <a:prstClr val="black"/>
                </a:solidFill>
              </a:rPr>
            </a:br>
            <a:r>
              <a:rPr lang="en-IN" sz="3600" dirty="0" smtClean="0">
                <a:solidFill>
                  <a:prstClr val="black"/>
                </a:solidFill>
              </a:rPr>
              <a:t>(Rapporteur: </a:t>
            </a:r>
            <a:r>
              <a:rPr lang="en-GB" altLang="en-US" sz="3600" dirty="0" smtClean="0"/>
              <a:t>Sapan</a:t>
            </a:r>
            <a:r>
              <a:rPr lang="en-IN" sz="3600" dirty="0" smtClean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0" y="1508760"/>
          <a:ext cx="11952513" cy="549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714750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1114247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3923116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Meeting</a:t>
                      </a:r>
                      <a:endParaRPr lang="en-IN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 Planned</a:t>
                      </a:r>
                      <a:endParaRPr lang="en-IN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Work Planned</a:t>
                      </a:r>
                      <a:endParaRPr lang="en-IN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% Completion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 smtClean="0"/>
                        <a:t>Work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176212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SA6#57 (Oct-23)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SID </a:t>
                      </a:r>
                      <a:r>
                        <a:rPr lang="en-IN" sz="1400" baseline="0" dirty="0" smtClean="0">
                          <a:solidFill>
                            <a:schemeClr val="tx1"/>
                          </a:solidFill>
                        </a:rPr>
                        <a:t>Approval</a:t>
                      </a:r>
                      <a:endParaRPr lang="en-IN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SID Approval completed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158296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SA6#58 (Nov-23)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2.0 TUs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Skeleton,</a:t>
                      </a:r>
                      <a:r>
                        <a:rPr lang="en-IN" sz="1400" baseline="0" dirty="0" smtClean="0">
                          <a:solidFill>
                            <a:schemeClr val="tx1"/>
                          </a:solidFill>
                        </a:rPr>
                        <a:t> Scope, </a:t>
                      </a:r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Key Issues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Skeleton, scope and 2 Key issues agreed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171903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SA6#59 (Feb-24)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2.0 TUs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Key Issues,</a:t>
                      </a:r>
                      <a:r>
                        <a:rPr lang="en-IN" sz="1400" baseline="0" dirty="0" smtClean="0">
                          <a:solidFill>
                            <a:schemeClr val="tx1"/>
                          </a:solidFill>
                        </a:rPr>
                        <a:t> Architecture Requirements, Solutions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1 Architecture option, 3</a:t>
                      </a:r>
                      <a:r>
                        <a:rPr lang="en-IN" sz="1400" baseline="0" dirty="0" smtClean="0">
                          <a:solidFill>
                            <a:schemeClr val="tx1"/>
                          </a:solidFill>
                        </a:rPr>
                        <a:t> new KIs, 2 </a:t>
                      </a:r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Solutions 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161017">
                <a:tc>
                  <a:txBody>
                    <a:bodyPr/>
                    <a:lstStyle/>
                    <a:p>
                      <a:r>
                        <a:rPr lang="en-I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SA6#60 (Apr-24)</a:t>
                      </a:r>
                      <a:endParaRPr lang="en-I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2.0 TUs</a:t>
                      </a:r>
                      <a:endParaRPr lang="en-I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I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Key Issues, Architecture Requirements, Solutions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50%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Definitions, 2 new</a:t>
                      </a:r>
                      <a:r>
                        <a:rPr lang="en-IN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KIs, 5 Sol Update, 6 new solutions, 2 KI updates, 1 architecture option</a:t>
                      </a:r>
                      <a:endParaRPr lang="en-I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272596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SA6#61 (May-24)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Key Issues</a:t>
                      </a:r>
                      <a:r>
                        <a:rPr lang="en-IN" sz="1400" baseline="0" dirty="0" smtClean="0">
                          <a:solidFill>
                            <a:schemeClr val="tx1"/>
                          </a:solidFill>
                        </a:rPr>
                        <a:t> (Freeze), Solutions, Start Solution Conclusions.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Send for Information</a:t>
                      </a:r>
                      <a:r>
                        <a:rPr lang="en-IN" sz="14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IN" sz="1400" dirty="0" smtClean="0">
                          <a:solidFill>
                            <a:schemeClr val="tx1"/>
                          </a:solidFill>
                        </a:rPr>
                        <a:t>WID Approval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70%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Ongoing discussion</a:t>
                      </a:r>
                      <a:r>
                        <a:rPr lang="en-IN" sz="1400" dirty="0" smtClean="0"/>
                        <a:t>:</a:t>
                      </a:r>
                      <a:r>
                        <a:rPr lang="en-IN" sz="1400" baseline="0" dirty="0" smtClean="0"/>
                        <a:t> Architecture req., Definition, 7 new solutions, 6 Sol Update, 3 Sol evaluation, 1 Overall evaluation and conclusion, </a:t>
                      </a:r>
                      <a:r>
                        <a:rPr lang="en-IN" sz="1400" dirty="0" smtClean="0"/>
                        <a:t>1 KI update, 1 new KI,</a:t>
                      </a:r>
                      <a:r>
                        <a:rPr lang="en-IN" sz="1400" baseline="0" dirty="0" smtClean="0"/>
                        <a:t> 2 solution updates, Coversheet, WID</a:t>
                      </a:r>
                      <a:endParaRPr lang="en-IN" sz="1400" dirty="0" smtClean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SA6#62-Adhoc-e (Jul-24) (10 – 18 July 2024 - TBD)</a:t>
                      </a:r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1.0 TUs</a:t>
                      </a:r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Finish Solution Conclusions, Send TR for</a:t>
                      </a:r>
                      <a:r>
                        <a:rPr lang="en-IN" sz="14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Approval</a:t>
                      </a:r>
                      <a:endParaRPr lang="en-IN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Begin Normative work (architecture impacts)</a:t>
                      </a:r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rowSpan="4" gridSpan="2">
                  <a:txBody>
                    <a:bodyPr/>
                    <a:lstStyle/>
                    <a:p>
                      <a:pPr algn="l"/>
                      <a:r>
                        <a:rPr lang="en-IN" sz="1400" b="1" dirty="0" smtClean="0">
                          <a:solidFill>
                            <a:schemeClr val="bg1"/>
                          </a:solidFill>
                        </a:rPr>
                        <a:t>Remaining work for SID: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/>
                        <a:t>Continue Architecture requirements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/>
                        <a:t>Deployment models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/>
                        <a:t>Business</a:t>
                      </a:r>
                      <a:r>
                        <a:rPr lang="en-IN" sz="1400" baseline="0" dirty="0" smtClean="0"/>
                        <a:t> relationships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 smtClean="0"/>
                        <a:t>Continue Solution evaluations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 smtClean="0"/>
                        <a:t>Continue Overall evaluation and Conclusion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SA6#62 (Aug-24)</a:t>
                      </a:r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2.0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Solutions, Business Relationships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SA6#63 (Oct-24)</a:t>
                      </a:r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3.0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, Deployment models</a:t>
                      </a:r>
                      <a:endParaRPr kumimoji="0" lang="en-IN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SA6#64 (Nov24)</a:t>
                      </a:r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3.0 TUs</a:t>
                      </a:r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WID complete / Send for Approval.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b="1" dirty="0" smtClean="0"/>
                        <a:t>Total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10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9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51699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30629" y="692899"/>
            <a:ext cx="11223171" cy="657019"/>
          </a:xfrm>
        </p:spPr>
        <p:txBody>
          <a:bodyPr/>
          <a:lstStyle/>
          <a:p>
            <a:r>
              <a:rPr lang="en-GB" altLang="en-US" sz="3600" dirty="0" smtClean="0">
                <a:sym typeface="+mn-ea"/>
              </a:rPr>
              <a:t>FS_</a:t>
            </a:r>
            <a:r>
              <a:rPr lang="en-US" altLang="zh-CN" sz="3600" kern="0" noProof="0" dirty="0" smtClean="0">
                <a:ln>
                  <a:noFill/>
                </a:ln>
                <a:uLnTx/>
                <a:uFillTx/>
                <a:sym typeface="+mn-ea"/>
              </a:rPr>
              <a:t>XRApp</a:t>
            </a:r>
            <a:r>
              <a:rPr lang="en-IN" sz="3600" dirty="0" smtClean="0">
                <a:solidFill>
                  <a:prstClr val="black"/>
                </a:solidFill>
              </a:rPr>
              <a:t> (SID/WID) Status </a:t>
            </a:r>
            <a:r>
              <a:rPr lang="en-IN" sz="3600" dirty="0" err="1" smtClean="0">
                <a:solidFill>
                  <a:prstClr val="black"/>
                </a:solidFill>
              </a:rPr>
              <a:t>untill</a:t>
            </a:r>
            <a:r>
              <a:rPr lang="en-IN" sz="3600" dirty="0" smtClean="0">
                <a:solidFill>
                  <a:prstClr val="black"/>
                </a:solidFill>
              </a:rPr>
              <a:t> SA6#61</a:t>
            </a:r>
            <a:br>
              <a:rPr lang="en-IN" sz="3600" dirty="0" smtClean="0">
                <a:solidFill>
                  <a:prstClr val="black"/>
                </a:solidFill>
              </a:rPr>
            </a:br>
            <a:r>
              <a:rPr lang="en-IN" sz="3600" dirty="0" smtClean="0">
                <a:solidFill>
                  <a:prstClr val="black"/>
                </a:solidFill>
              </a:rPr>
              <a:t>(Rapporteur: </a:t>
            </a:r>
            <a:r>
              <a:rPr lang="en-US" altLang="en-GB" sz="3600" dirty="0" smtClean="0"/>
              <a:t>Shaowen Zheng</a:t>
            </a:r>
            <a:r>
              <a:rPr lang="en-IN" sz="3600" dirty="0" smtClean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Content Placeholder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2240" y="1628140"/>
          <a:ext cx="11388725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6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96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39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34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80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Meeting</a:t>
                      </a:r>
                      <a:endParaRPr lang="en-IN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 Planned</a:t>
                      </a:r>
                      <a:endParaRPr lang="en-IN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Work Planned</a:t>
                      </a:r>
                      <a:endParaRPr lang="en-IN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IN" sz="1400" dirty="0"/>
                        <a:t>Completion rate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 smtClean="0"/>
                        <a:t>Work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SID 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Approval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IN" altLang="en-US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SID Approval completed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Skeleton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introduction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scope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 and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Key Issues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SID</a:t>
                      </a:r>
                      <a:r>
                        <a:rPr lang="en-US" alt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: 1</a:t>
                      </a:r>
                      <a:r>
                        <a:rPr lang="en-US" alt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0%</a:t>
                      </a:r>
                      <a:endParaRPr lang="en-US" altLang="en-IN" sz="14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Skeleton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introduction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scope</a:t>
                      </a:r>
                      <a:r>
                        <a:rPr lang="en-US" alt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and 2 Key issues agreed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Key Issues,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Architecture Requirements, </a:t>
                      </a: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Architecture , Business Models</a:t>
                      </a:r>
                      <a:r>
                        <a:rPr lang="en-IN" sz="14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Solutions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IN"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SID:20%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Key Issues, Architecture Requirements, Architecture , Business Models</a:t>
                      </a:r>
                      <a:endParaRPr lang="en-IN" sz="14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SA6#60 (Apr-24)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/>
                        <a:t>Key Issues</a:t>
                      </a:r>
                      <a:r>
                        <a:rPr lang="en-IN" sz="1400" dirty="0" smtClean="0">
                          <a:sym typeface="+mn-ea"/>
                        </a:rPr>
                        <a:t> (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Freeze</a:t>
                      </a:r>
                      <a:r>
                        <a:rPr lang="en-IN" sz="1400" dirty="0" smtClean="0">
                          <a:sym typeface="+mn-ea"/>
                        </a:rPr>
                        <a:t>),</a:t>
                      </a:r>
                      <a:r>
                        <a:rPr lang="en-US" altLang="en-IN" sz="1400" dirty="0" smtClean="0"/>
                        <a:t> </a:t>
                      </a:r>
                      <a:r>
                        <a:rPr lang="en-IN" sz="1400" dirty="0" smtClean="0">
                          <a:sym typeface="+mn-ea"/>
                        </a:rPr>
                        <a:t>Architecture</a:t>
                      </a:r>
                      <a:r>
                        <a:rPr lang="en-IN" sz="1400" dirty="0" smtClean="0"/>
                        <a:t>,</a:t>
                      </a:r>
                      <a:r>
                        <a:rPr lang="en-IN" sz="1400" baseline="0" dirty="0" smtClean="0"/>
                        <a:t> Architecture Requirements, Solutions</a:t>
                      </a:r>
                      <a:r>
                        <a:rPr lang="en-US" altLang="en-IN" sz="1400" baseline="0" dirty="0" smtClean="0"/>
                        <a:t>, </a:t>
                      </a:r>
                      <a:r>
                        <a:rPr lang="en-IN" sz="1400" dirty="0" smtClean="0">
                          <a:sym typeface="+mn-ea"/>
                        </a:rPr>
                        <a:t>Solution</a:t>
                      </a:r>
                      <a:r>
                        <a:rPr lang="en-US" altLang="en-IN" sz="1400" dirty="0" smtClean="0">
                          <a:sym typeface="+mn-ea"/>
                        </a:rPr>
                        <a:t> evaluation</a:t>
                      </a:r>
                      <a:endParaRPr lang="en-US" altLang="en-IN" sz="1400" baseline="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SID: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45%</a:t>
                      </a:r>
                      <a:endParaRPr lang="en-US" altLang="en-IN" sz="1400" b="0" dirty="0" smtClean="0">
                        <a:solidFill>
                          <a:srgbClr val="FF0000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altLang="en-IN" sz="1400" b="0" dirty="0" smtClean="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2 </a:t>
                      </a:r>
                      <a:r>
                        <a:rPr lang="en-IN" sz="1400" dirty="0" smtClean="0">
                          <a:sym typeface="+mn-ea"/>
                        </a:rPr>
                        <a:t>Architecture Requirements</a:t>
                      </a:r>
                      <a:r>
                        <a:rPr lang="en-US" altLang="en-IN" sz="1400" dirty="0" smtClean="0">
                          <a:sym typeface="+mn-ea"/>
                        </a:rPr>
                        <a:t>, </a:t>
                      </a:r>
                      <a:r>
                        <a:rPr lang="en-US" altLang="en-IN" sz="1400" dirty="0"/>
                        <a:t>5 </a:t>
                      </a:r>
                      <a:r>
                        <a:rPr lang="en-IN" sz="1400" dirty="0" smtClean="0">
                          <a:sym typeface="+mn-ea"/>
                        </a:rPr>
                        <a:t>new</a:t>
                      </a:r>
                      <a:r>
                        <a:rPr lang="en-US" altLang="en-IN" sz="1400" dirty="0" smtClean="0">
                          <a:sym typeface="+mn-ea"/>
                        </a:rPr>
                        <a:t> </a:t>
                      </a:r>
                      <a:r>
                        <a:rPr lang="en-US" altLang="en-IN" sz="1400" dirty="0"/>
                        <a:t>KIs, 8 </a:t>
                      </a:r>
                      <a:r>
                        <a:rPr lang="en-IN" sz="1400" dirty="0" smtClean="0">
                          <a:sym typeface="+mn-ea"/>
                        </a:rPr>
                        <a:t>new</a:t>
                      </a:r>
                      <a:r>
                        <a:rPr lang="en-US" altLang="en-IN" sz="1400" dirty="0" smtClean="0">
                          <a:sym typeface="+mn-ea"/>
                        </a:rPr>
                        <a:t> </a:t>
                      </a:r>
                      <a:r>
                        <a:rPr lang="en-US" altLang="en-IN" sz="1400" dirty="0"/>
                        <a:t>Solutions,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SA6#61 (May-24)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baseline="0" dirty="0" smtClean="0"/>
                        <a:t>Solutions, Solution </a:t>
                      </a:r>
                      <a:r>
                        <a:rPr lang="en-US" altLang="en-IN" sz="1400" dirty="0" smtClean="0">
                          <a:sym typeface="+mn-ea"/>
                        </a:rPr>
                        <a:t>evaluation </a:t>
                      </a:r>
                      <a:r>
                        <a:rPr lang="en-US" altLang="en-IN" sz="1400" baseline="0" dirty="0" smtClean="0"/>
                        <a:t>and </a:t>
                      </a:r>
                      <a:r>
                        <a:rPr lang="en-IN" sz="1400" baseline="0" dirty="0" smtClean="0"/>
                        <a:t>Conclusions.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Send for Information</a:t>
                      </a:r>
                      <a:r>
                        <a:rPr lang="en-IN" sz="1400" baseline="0" dirty="0" smtClean="0"/>
                        <a:t>.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WID </a:t>
                      </a:r>
                      <a:r>
                        <a:rPr lang="en-US" altLang="en-IN" sz="1400" dirty="0" smtClean="0">
                          <a:solidFill>
                            <a:srgbClr val="FF0000"/>
                          </a:solidFill>
                        </a:rPr>
                        <a:t>proposa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SID: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sym typeface="+mn-ea"/>
                        </a:rPr>
                        <a:t>70%?</a:t>
                      </a:r>
                      <a:endParaRPr lang="en-US" altLang="en-IN" sz="1400" b="0" dirty="0" smtClean="0"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I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Ongoing discussion</a:t>
                      </a:r>
                      <a:r>
                        <a:rPr lang="en-IN" sz="1400" dirty="0" smtClean="0">
                          <a:sym typeface="+mn-ea"/>
                        </a:rPr>
                        <a:t>: </a:t>
                      </a:r>
                      <a:r>
                        <a:rPr lang="en-US" altLang="en-IN" sz="1400" dirty="0" smtClean="0">
                          <a:sym typeface="+mn-ea"/>
                        </a:rPr>
                        <a:t>7 </a:t>
                      </a:r>
                      <a:r>
                        <a:rPr lang="en-IN" sz="1400" dirty="0" smtClean="0">
                          <a:sym typeface="+mn-ea"/>
                        </a:rPr>
                        <a:t>solution updates, </a:t>
                      </a:r>
                      <a:r>
                        <a:rPr lang="en-US" altLang="en-IN" sz="1400" dirty="0" smtClean="0">
                          <a:sym typeface="+mn-ea"/>
                        </a:rPr>
                        <a:t>7</a:t>
                      </a:r>
                      <a:r>
                        <a:rPr lang="en-IN" sz="1400" dirty="0" smtClean="0">
                          <a:sym typeface="+mn-ea"/>
                        </a:rPr>
                        <a:t> new solutions, </a:t>
                      </a:r>
                      <a:r>
                        <a:rPr lang="en-US" altLang="en-IN" sz="1400" dirty="0" smtClean="0">
                          <a:sym typeface="+mn-ea"/>
                        </a:rPr>
                        <a:t>2 conclusion, </a:t>
                      </a:r>
                      <a:r>
                        <a:rPr lang="en-IN" sz="1400" dirty="0" smtClean="0">
                          <a:sym typeface="+mn-ea"/>
                        </a:rPr>
                        <a:t>Coversheet, WID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SA6#62-Adhoc-e (Jul-24)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  <a:sym typeface="+mn-ea"/>
                        </a:rPr>
                        <a:t>(TBC)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  <a:p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 smtClean="0"/>
                        <a:t>0.5</a:t>
                      </a:r>
                      <a:r>
                        <a:rPr lang="en-IN" sz="1400" dirty="0" smtClean="0"/>
                        <a:t>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 smtClean="0"/>
                        <a:t>1</a:t>
                      </a:r>
                      <a:r>
                        <a:rPr lang="en-IN" sz="1400" dirty="0" smtClean="0"/>
                        <a:t>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 smtClean="0"/>
                        <a:t>Finish Solution Conclusions,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 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IN" sz="1400" dirty="0" smtClean="0"/>
                        <a:t>Begin Normative work (</a:t>
                      </a: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Architecture and Solutions, Business Relationships</a:t>
                      </a:r>
                      <a:r>
                        <a:rPr lang="en-IN" sz="1400" dirty="0" smtClean="0"/>
                        <a:t>)</a:t>
                      </a:r>
                      <a:endParaRPr lang="en-IN" sz="1400" dirty="0"/>
                    </a:p>
                  </a:txBody>
                  <a:tcPr/>
                </a:tc>
                <a:tc rowSpan="5" gridSpan="2">
                  <a:txBody>
                    <a:bodyPr/>
                    <a:lstStyle/>
                    <a:p>
                      <a:pPr algn="l"/>
                      <a:r>
                        <a:rPr lang="en-IN" sz="1400" b="1" dirty="0" smtClean="0">
                          <a:solidFill>
                            <a:schemeClr val="bg1"/>
                          </a:solidFill>
                          <a:sym typeface="+mn-ea"/>
                        </a:rPr>
                        <a:t>Remaining work for SID/WID:</a:t>
                      </a:r>
                      <a:endParaRPr lang="en-IN" sz="1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Architecture requirements</a:t>
                      </a:r>
                      <a:endParaRPr lang="en-IN" sz="140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Architecture</a:t>
                      </a:r>
                      <a:endParaRPr lang="en-IN" sz="140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Solution evaluations</a:t>
                      </a:r>
                      <a:endParaRPr lang="en-IN" sz="1400" baseline="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Overall evaluation and Conclusion</a:t>
                      </a:r>
                      <a:endParaRPr lang="en-IN" sz="1400" baseline="0" dirty="0" smtClean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>
                          <a:sym typeface="+mn-ea"/>
                        </a:rPr>
                        <a:t>Normative work</a:t>
                      </a:r>
                      <a:endParaRPr lang="en-IN" sz="1400" dirty="0"/>
                    </a:p>
                    <a:p>
                      <a:pPr algn="ctr">
                        <a:buNone/>
                      </a:pPr>
                      <a:endParaRPr lang="en-I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SA6#62 (Aug-24)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.0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SA6#63 (Oct-24)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</a:t>
                      </a:r>
                      <a:r>
                        <a:rPr kumimoji="0" lang="en-US" alt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SA6#64 (Nov24)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1</a:t>
                      </a:r>
                      <a:r>
                        <a:rPr 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.</a:t>
                      </a:r>
                      <a:r>
                        <a:rPr lang="en-US" altLang="en-IN" sz="14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0</a:t>
                      </a:r>
                      <a:r>
                        <a:rPr lang="en-IN" sz="1400" dirty="0" smtClean="0"/>
                        <a:t>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b="1" dirty="0" smtClean="0"/>
                        <a:t>Total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4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 smtClean="0"/>
                        <a:t>4</a:t>
                      </a:r>
                      <a:r>
                        <a:rPr lang="en-IN" sz="1400" b="1" dirty="0" smtClean="0"/>
                        <a:t>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2256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692899"/>
            <a:ext cx="11223171" cy="566147"/>
          </a:xfrm>
        </p:spPr>
        <p:txBody>
          <a:bodyPr/>
          <a:lstStyle/>
          <a:p>
            <a:r>
              <a:rPr lang="en-GB" altLang="en-US" sz="3600" dirty="0"/>
              <a:t>FS_</a:t>
            </a:r>
            <a:r>
              <a:rPr lang="en-IN" sz="3600" dirty="0" smtClean="0">
                <a:solidFill>
                  <a:prstClr val="black"/>
                </a:solidFill>
              </a:rPr>
              <a:t>5GSAT_Ph3_App (SID/WID) Status </a:t>
            </a:r>
            <a:r>
              <a:rPr lang="en-IN" sz="3600" dirty="0" err="1" smtClean="0">
                <a:solidFill>
                  <a:prstClr val="black"/>
                </a:solidFill>
              </a:rPr>
              <a:t>untill</a:t>
            </a:r>
            <a:r>
              <a:rPr lang="en-IN" sz="3600" dirty="0" smtClean="0">
                <a:solidFill>
                  <a:prstClr val="black"/>
                </a:solidFill>
              </a:rPr>
              <a:t> SA6#61</a:t>
            </a:r>
            <a:br>
              <a:rPr lang="en-IN" sz="3600" dirty="0" smtClean="0">
                <a:solidFill>
                  <a:prstClr val="black"/>
                </a:solidFill>
              </a:rPr>
            </a:br>
            <a:r>
              <a:rPr lang="en-IN" sz="3600" dirty="0" smtClean="0">
                <a:solidFill>
                  <a:prstClr val="black"/>
                </a:solidFill>
              </a:rPr>
              <a:t>(Rapporteur: </a:t>
            </a:r>
            <a:r>
              <a:rPr lang="en-GB" altLang="en-US" sz="3600" dirty="0" smtClean="0"/>
              <a:t>Basu</a:t>
            </a:r>
            <a:r>
              <a:rPr lang="en-IN" sz="3600" dirty="0" smtClean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130629" y="1776640"/>
          <a:ext cx="11952513" cy="468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761054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4126158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Meeting</a:t>
                      </a:r>
                      <a:endParaRPr lang="en-IN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 Planned</a:t>
                      </a:r>
                      <a:endParaRPr lang="en-IN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Work Planned</a:t>
                      </a:r>
                      <a:endParaRPr lang="en-IN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%</a:t>
                      </a:r>
                      <a:r>
                        <a:rPr lang="en-IN" sz="1400" baseline="0" dirty="0" smtClean="0"/>
                        <a:t> Completion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 smtClean="0"/>
                        <a:t>Work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SA6#57 (Oct-23)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SID Approval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158296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SA6#58 (Nov-23)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1.0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Skeleton,</a:t>
                      </a:r>
                      <a:r>
                        <a:rPr lang="en-IN" sz="1400" baseline="0" dirty="0" smtClean="0"/>
                        <a:t> Scope, </a:t>
                      </a:r>
                      <a:r>
                        <a:rPr lang="en-IN" sz="1400" dirty="0" smtClean="0"/>
                        <a:t>Key Issues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Skeleton, scope and 2 Key issues agreed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17190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SA6#59 (Feb-24)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2.0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Key Issues,</a:t>
                      </a:r>
                      <a:r>
                        <a:rPr lang="en-IN" sz="1400" baseline="0" dirty="0" smtClean="0"/>
                        <a:t> Architecture Requirements, Solutions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1 KI updated, 3 new KIs, 1 solution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161017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SA6#60 (Apr-24)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2.0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Key Issues,</a:t>
                      </a:r>
                      <a:r>
                        <a:rPr lang="en-IN" sz="1400" baseline="0" dirty="0" smtClean="0"/>
                        <a:t> Architecture Requirements, Solutions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40%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1 KI updated, 2 new KIs, 1 solution updated, 2 new solutions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272596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SA6#61 (May-24)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Key Issues</a:t>
                      </a:r>
                      <a:r>
                        <a:rPr lang="en-IN" sz="1400" baseline="0" dirty="0" smtClean="0"/>
                        <a:t> (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Freeze</a:t>
                      </a:r>
                      <a:r>
                        <a:rPr lang="en-IN" sz="1400" baseline="0" dirty="0" smtClean="0"/>
                        <a:t>), Solutions, Start Solution Conclusions.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Send for Information</a:t>
                      </a:r>
                      <a:r>
                        <a:rPr lang="en-IN" sz="1400" baseline="0" dirty="0" smtClean="0"/>
                        <a:t>.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WID Approval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60%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Ongoing discussion</a:t>
                      </a:r>
                      <a:r>
                        <a:rPr lang="en-IN" sz="1400" dirty="0" smtClean="0"/>
                        <a:t>:</a:t>
                      </a:r>
                      <a:r>
                        <a:rPr lang="en-IN" sz="1400" baseline="0" dirty="0" smtClean="0"/>
                        <a:t> </a:t>
                      </a:r>
                      <a:r>
                        <a:rPr lang="en-IN" sz="1400" dirty="0" smtClean="0"/>
                        <a:t>1 KI update, 2 new KIs,</a:t>
                      </a:r>
                      <a:r>
                        <a:rPr lang="en-IN" sz="1400" baseline="0" dirty="0" smtClean="0"/>
                        <a:t> 2 solution updates, 6 new solutions, Coversheet, WID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2.0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Finish Solution Conclusions,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 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IN" sz="1400" dirty="0" smtClean="0"/>
                        <a:t>Begin Normative work (architecture impacts)</a:t>
                      </a:r>
                      <a:endParaRPr lang="en-IN" sz="1400" dirty="0"/>
                    </a:p>
                  </a:txBody>
                  <a:tcPr/>
                </a:tc>
                <a:tc rowSpan="5" gridSpan="2">
                  <a:txBody>
                    <a:bodyPr/>
                    <a:lstStyle/>
                    <a:p>
                      <a:pPr algn="l"/>
                      <a:r>
                        <a:rPr lang="en-IN" sz="1400" b="1" dirty="0" smtClean="0">
                          <a:solidFill>
                            <a:schemeClr val="bg1"/>
                          </a:solidFill>
                        </a:rPr>
                        <a:t>Remaining work for SID/WID: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/>
                        <a:t>Architecture requirements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/>
                        <a:t>Deployment models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/>
                        <a:t>Architecture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smtClean="0"/>
                        <a:t>Business</a:t>
                      </a:r>
                      <a:r>
                        <a:rPr lang="en-IN" sz="1400" baseline="0" dirty="0" smtClean="0"/>
                        <a:t> relationships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 smtClean="0"/>
                        <a:t>Solution evaluations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 smtClean="0"/>
                        <a:t>Overall evaluation and Conclusion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 smtClean="0"/>
                        <a:t>Normative work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SA6#62 (Aug-24)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2.0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Solutions, Business Relationships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SA6#63 (Oct-24)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2.5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, Deployment models</a:t>
                      </a:r>
                      <a:endParaRPr kumimoji="0" lang="en-IN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SA6#64 (Nov24)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2.5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b="1" dirty="0" smtClean="0"/>
                        <a:t>Total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9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9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6871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596348"/>
            <a:ext cx="11223171" cy="753570"/>
          </a:xfrm>
        </p:spPr>
        <p:txBody>
          <a:bodyPr/>
          <a:lstStyle/>
          <a:p>
            <a:r>
              <a:rPr lang="en-GB" altLang="en-US" sz="3600" dirty="0"/>
              <a:t>FS_</a:t>
            </a:r>
            <a:r>
              <a:rPr lang="en-IN" sz="3600" dirty="0">
                <a:solidFill>
                  <a:prstClr val="black"/>
                </a:solidFill>
              </a:rPr>
              <a:t>CAPIF_Ph3 (SID/WID) Status until SA6#61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altLang="en-US" sz="3600" dirty="0"/>
              <a:t>Diego Preciado Rojas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5402777"/>
              </p:ext>
            </p:extLst>
          </p:nvPr>
        </p:nvGraphicFramePr>
        <p:xfrm>
          <a:off x="130629" y="1776640"/>
          <a:ext cx="11952513" cy="431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761054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4126158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%</a:t>
                      </a:r>
                      <a:r>
                        <a:rPr lang="en-IN" sz="1400" baseline="0" dirty="0"/>
                        <a:t> Completion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/>
                        <a:t>Work Completed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158296">
                <a:tc>
                  <a:txBody>
                    <a:bodyPr/>
                    <a:lstStyle/>
                    <a:p>
                      <a:r>
                        <a:rPr lang="en-IN" sz="1400" dirty="0"/>
                        <a:t>SA#102 (Dec-23)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SID (presented as company contribution to SA) Approval completed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171903">
                <a:tc>
                  <a:txBody>
                    <a:bodyPr/>
                    <a:lstStyle/>
                    <a:p>
                      <a:r>
                        <a:rPr lang="en-IN" sz="14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0.5 </a:t>
                      </a:r>
                      <a:r>
                        <a:rPr lang="en-IN" sz="1400" dirty="0"/>
                        <a:t>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Skeleton,</a:t>
                      </a:r>
                      <a:r>
                        <a:rPr lang="en-IN" sz="1400" baseline="0" dirty="0"/>
                        <a:t> Scope, </a:t>
                      </a:r>
                      <a:r>
                        <a:rPr lang="en-IN" sz="1400" dirty="0"/>
                        <a:t>Key Issues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Skeleton, scope and 7 Key issues Approved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161017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0.5 </a:t>
                      </a:r>
                      <a:r>
                        <a:rPr lang="en-IN" sz="1400" dirty="0"/>
                        <a:t>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Key Issues,</a:t>
                      </a:r>
                      <a:r>
                        <a:rPr lang="en-IN" sz="1400" baseline="0" dirty="0"/>
                        <a:t> Architecture Requirements, Solutions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40%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5 Solutions Approved. 1 Key Issue Updated.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272596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0.5 </a:t>
                      </a:r>
                      <a:r>
                        <a:rPr lang="en-IN" sz="1400" dirty="0"/>
                        <a:t>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Key Issues,</a:t>
                      </a:r>
                      <a:r>
                        <a:rPr lang="en-IN" sz="1400" baseline="0" dirty="0"/>
                        <a:t> Architecture Requirements, Solutions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55%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Ongoing discussion: </a:t>
                      </a:r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11 solutions, 1 KI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0.5 </a:t>
                      </a:r>
                      <a:r>
                        <a:rPr lang="en-IN" sz="1400" dirty="0"/>
                        <a:t>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Key Issues</a:t>
                      </a:r>
                      <a:r>
                        <a:rPr lang="en-IN" sz="1400" baseline="0" dirty="0"/>
                        <a:t> (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Freeze</a:t>
                      </a:r>
                      <a:r>
                        <a:rPr lang="en-IN" sz="1400" baseline="0" dirty="0"/>
                        <a:t>), Solutions, Solution evaluations/Overall evaluation.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WID agreement</a:t>
                      </a:r>
                      <a:endParaRPr lang="en-IN" sz="1400" dirty="0"/>
                    </a:p>
                  </a:txBody>
                  <a:tcPr/>
                </a:tc>
                <a:tc rowSpan="5" gridSpan="2">
                  <a:txBody>
                    <a:bodyPr/>
                    <a:lstStyle/>
                    <a:p>
                      <a:pPr algn="l"/>
                      <a:r>
                        <a:rPr lang="en-IN" sz="1400" b="1" dirty="0">
                          <a:solidFill>
                            <a:schemeClr val="bg1"/>
                          </a:solidFill>
                        </a:rPr>
                        <a:t>Remaining work for SID/WID: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New KIs (consideration from external WGs/SDOs)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Architecture aspects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Solutions for KI#2, #6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Solution evaluations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Overall evaluation and Conclusion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Normative work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1.0 TUs-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Conclusions, 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 Approval, 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IN" sz="1400" dirty="0"/>
                        <a:t>Begin Normative work (based on agreed WID)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 (remaining)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3 </a:t>
                      </a:r>
                      <a:r>
                        <a:rPr lang="en-IN" sz="1400" b="1" dirty="0"/>
                        <a:t>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3 </a:t>
                      </a:r>
                      <a:r>
                        <a:rPr lang="en-IN" sz="1400" b="1" dirty="0"/>
                        <a:t>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302484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624745"/>
            <a:ext cx="11223171" cy="725173"/>
          </a:xfrm>
        </p:spPr>
        <p:txBody>
          <a:bodyPr/>
          <a:lstStyle/>
          <a:p>
            <a:r>
              <a:rPr lang="en-US" altLang="en-US" sz="3600" dirty="0" err="1"/>
              <a:t>enhMC</a:t>
            </a:r>
            <a:r>
              <a:rPr lang="en-IN" sz="3600" dirty="0">
                <a:solidFill>
                  <a:prstClr val="black"/>
                </a:solidFill>
              </a:rPr>
              <a:t>(WID)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SA6#61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altLang="en-US" sz="3600" dirty="0"/>
              <a:t>Harish </a:t>
            </a:r>
            <a:r>
              <a:rPr lang="en-GB" altLang="en-US" sz="3600" dirty="0" err="1"/>
              <a:t>Negalaguli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5773022"/>
              </p:ext>
            </p:extLst>
          </p:nvPr>
        </p:nvGraphicFramePr>
        <p:xfrm>
          <a:off x="119743" y="1734171"/>
          <a:ext cx="11952513" cy="4624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761054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4126158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172618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%</a:t>
                      </a:r>
                      <a:r>
                        <a:rPr lang="en-IN" sz="1400" baseline="0" dirty="0"/>
                        <a:t> Completion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/>
                        <a:t>Work Completed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400" dirty="0"/>
                        <a:t>SA6#55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  <a:latin typeface="+mn-lt"/>
                        </a:rPr>
                        <a:t>WID</a:t>
                      </a:r>
                      <a:r>
                        <a:rPr lang="en-IN" altLang="zh-CN" sz="1100" dirty="0">
                          <a:solidFill>
                            <a:srgbClr val="FF0000"/>
                          </a:solidFill>
                          <a:latin typeface="+mn-lt"/>
                        </a:rPr>
                        <a:t> </a:t>
                      </a:r>
                      <a:r>
                        <a:rPr lang="en-IN" altLang="zh-CN" sz="1100" baseline="0" dirty="0">
                          <a:solidFill>
                            <a:srgbClr val="FF0000"/>
                          </a:solidFill>
                          <a:latin typeface="+mn-lt"/>
                        </a:rPr>
                        <a:t>Approval</a:t>
                      </a:r>
                      <a:endParaRPr lang="en-IN" altLang="zh-CN" sz="11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000" dirty="0" err="1"/>
                        <a:t>enhMC</a:t>
                      </a:r>
                      <a:r>
                        <a:rPr lang="en-IN" sz="1000" dirty="0"/>
                        <a:t> WID was agreed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49489"/>
                  </a:ext>
                </a:extLst>
              </a:tr>
              <a:tr h="279486">
                <a:tc>
                  <a:txBody>
                    <a:bodyPr/>
                    <a:lstStyle/>
                    <a:p>
                      <a:r>
                        <a:rPr lang="en-IN" sz="1400" dirty="0"/>
                        <a:t>SA6#56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Enhancements/corrections to MC Specs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Broadband Call out feature introduction</a:t>
                      </a:r>
                      <a:endParaRPr lang="en-IN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2835436"/>
                  </a:ext>
                </a:extLst>
              </a:tr>
              <a:tr h="279486">
                <a:tc>
                  <a:txBody>
                    <a:bodyPr/>
                    <a:lstStyle/>
                    <a:p>
                      <a:r>
                        <a:rPr lang="en-IN" sz="1400" dirty="0"/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1.0 </a:t>
                      </a:r>
                      <a:r>
                        <a:rPr lang="en-US" sz="1200" dirty="0"/>
                        <a:t>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Solutions/Enhancements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Priority &amp; Resource Management, Group-Regroup corrections</a:t>
                      </a:r>
                      <a:endParaRPr lang="en-IN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279486">
                <a:tc>
                  <a:txBody>
                    <a:bodyPr/>
                    <a:lstStyle/>
                    <a:p>
                      <a:r>
                        <a:rPr lang="en-IN" sz="1400" dirty="0"/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1.0 </a:t>
                      </a:r>
                      <a:r>
                        <a:rPr lang="en-US" altLang="zh-CN" sz="1200" dirty="0"/>
                        <a:t>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Solutions/Enhancements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000" dirty="0"/>
                        <a:t>Emergency Alert corrections, New feature discussions on MCGWUE 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279486">
                <a:tc>
                  <a:txBody>
                    <a:bodyPr/>
                    <a:lstStyle/>
                    <a:p>
                      <a:r>
                        <a:rPr lang="en-IN" sz="14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40%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000" dirty="0"/>
                        <a:t>Logging disc, </a:t>
                      </a:r>
                      <a:r>
                        <a:rPr lang="en-IN" sz="1000" dirty="0" err="1"/>
                        <a:t>Enh</a:t>
                      </a:r>
                      <a:r>
                        <a:rPr lang="en-IN" sz="1000" dirty="0"/>
                        <a:t> to Location, Multi-logon and corrections to existing MCX 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285121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dirty="0"/>
                        <a:t>Minor corrections/enhancements to MCX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187055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60%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000" dirty="0"/>
                        <a:t>UE-UE Relay, Location CRs and  Logging disc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276544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5" gridSpan="2">
                  <a:txBody>
                    <a:bodyPr/>
                    <a:lstStyle/>
                    <a:p>
                      <a:pPr lvl="0" algn="l"/>
                      <a:r>
                        <a:rPr lang="en-IN" sz="1200" b="1" dirty="0">
                          <a:solidFill>
                            <a:schemeClr val="bg1"/>
                          </a:solidFill>
                        </a:rPr>
                        <a:t>Remaining work for SID/WID:</a:t>
                      </a:r>
                    </a:p>
                    <a:p>
                      <a:pPr algn="l"/>
                      <a:r>
                        <a:rPr lang="en-US" sz="1200" kern="0" dirty="0"/>
                        <a:t>MCX enhancements according to the remaining objectives, especially:</a:t>
                      </a:r>
                    </a:p>
                    <a:p>
                      <a:pPr marL="171450" lvl="0" indent="-1714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GB" altLang="zh-CN" sz="1100" kern="0" dirty="0"/>
                        <a:t>Discreet listening and logging for mission critical services;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kern="0" dirty="0"/>
                        <a:t>Temporary MCX User with Limited Service mode;</a:t>
                      </a:r>
                    </a:p>
                    <a:p>
                      <a:pPr marL="171450" lvl="0" indent="-1714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GB" altLang="zh-CN" sz="1100" kern="0" dirty="0"/>
                        <a:t>Expand the message storage coverage to also MCPTT and </a:t>
                      </a:r>
                      <a:r>
                        <a:rPr lang="en-GB" altLang="zh-CN" sz="1100" kern="0" dirty="0" err="1"/>
                        <a:t>MCVideo</a:t>
                      </a:r>
                      <a:r>
                        <a:rPr lang="en-GB" altLang="zh-CN" sz="1100" kern="0" dirty="0"/>
                        <a:t> services;</a:t>
                      </a:r>
                    </a:p>
                    <a:p>
                      <a:pPr marL="171450" lvl="0" indent="-1714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GB" altLang="zh-CN" sz="1100" kern="0" dirty="0"/>
                        <a:t>Enhancements to the existing procedures or specify new procedures for all MC services to cover the gaps if any identified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5" h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282340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282340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282340">
                <a:tc>
                  <a:txBody>
                    <a:bodyPr/>
                    <a:lstStyle/>
                    <a:p>
                      <a:r>
                        <a:rPr lang="en-IN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26823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8 </a:t>
                      </a:r>
                      <a:r>
                        <a:rPr lang="en-IN" sz="1400" b="1" dirty="0"/>
                        <a:t>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5171852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96*282"/>
  <p:tag name="TABLE_ENDDRAG_RECT" val="11*133*896*28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41*367"/>
  <p:tag name="TABLE_ENDDRAG_RECT" val="10*139*941*36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96*282"/>
  <p:tag name="TABLE_ENDDRAG_RECT" val="11*133*896*28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41*391"/>
  <p:tag name="TABLE_ENDDRAG_RECT" val="10*139*941*39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5516</TotalTime>
  <Words>3679</Words>
  <Application>Microsoft Office PowerPoint</Application>
  <PresentationFormat>Widescreen</PresentationFormat>
  <Paragraphs>964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 </vt:lpstr>
      <vt:lpstr>맑은 고딕</vt:lpstr>
      <vt:lpstr>ＭＳ Ｐゴシック</vt:lpstr>
      <vt:lpstr>宋体</vt:lpstr>
      <vt:lpstr>Arial</vt:lpstr>
      <vt:lpstr>Calibri</vt:lpstr>
      <vt:lpstr>Calibri Light</vt:lpstr>
      <vt:lpstr>Times New Roman</vt:lpstr>
      <vt:lpstr>Office Theme</vt:lpstr>
      <vt:lpstr>Rel-19 Status and Plan</vt:lpstr>
      <vt:lpstr>FS_eLSAPP (SID/WID) Status until SA6#61 (Rapporteur: Liping Wu)</vt:lpstr>
      <vt:lpstr>eMMTelAPP (SID/WID) Status untill SA6#61 (Rapporteur: Yue Liu)</vt:lpstr>
      <vt:lpstr>FS_AIMLAPP (SID/WID) Status until SA6#61 (Rapporteur: Manos)</vt:lpstr>
      <vt:lpstr>FS_Metaverse_App (SID/WID) Status untill SA6#61 (Rapporteur: Sapan)</vt:lpstr>
      <vt:lpstr>FS_XRApp (SID/WID) Status untill SA6#61 (Rapporteur: Shaowen Zheng)</vt:lpstr>
      <vt:lpstr>FS_5GSAT_Ph3_App (SID/WID) Status untill SA6#61 (Rapporteur: Basu)</vt:lpstr>
      <vt:lpstr>FS_CAPIF_Ph3 (SID/WID) Status until SA6#61 (Rapporteur: Diego Preciado Rojas)</vt:lpstr>
      <vt:lpstr>enhMC(WID) Status untill SA6#61 (Rapporteur: Harish Negalaguli)</vt:lpstr>
      <vt:lpstr>MCShAC (WID) Status until SA6#61 (Rapporteur: Andreas Flander)</vt:lpstr>
      <vt:lpstr>FRMCS_Ph5(SID/WID) Status untill SA6#61 (Rapporteur: Martin Oettl)</vt:lpstr>
      <vt:lpstr>5GMARCH_Ph3 (WID) Status untill SA6#61 (Rapporteur: Yue Liu)</vt:lpstr>
      <vt:lpstr>EDGEAPP_Ph3 (WID) Status untill SA6#61 (Rapporteur: Hyesung)</vt:lpstr>
      <vt:lpstr>SEALDD_Ph2(SID/WID) Status untill SA6#61 (Rapporteur: Cuili Ge)</vt:lpstr>
      <vt:lpstr>CAPIF_EXT(WID) Status untill SA6#61 (Rapporteur: Junpei Uoshima)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Samsung_Rev3</cp:lastModifiedBy>
  <cp:revision>627</cp:revision>
  <dcterms:created xsi:type="dcterms:W3CDTF">2010-02-05T13:52:04Z</dcterms:created>
  <dcterms:modified xsi:type="dcterms:W3CDTF">2024-05-24T03:46:38Z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