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65" r:id="rId5"/>
    <p:sldId id="366" r:id="rId6"/>
    <p:sldId id="373" r:id="rId7"/>
    <p:sldId id="375" r:id="rId8"/>
    <p:sldId id="376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0" d="100"/>
          <a:sy n="80" d="100"/>
        </p:scale>
        <p:origin x="59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-629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7818" y="12619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308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</a:t>
            </a:r>
            <a:r>
              <a:rPr lang="sv-SE" altLang="en-US" sz="1200" b="1" dirty="0" smtClean="0">
                <a:latin typeface="Arial "/>
              </a:rPr>
              <a:t>#61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sz="1000" b="1" kern="12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Jeju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Island, South Korea, 20</a:t>
            </a:r>
            <a:r>
              <a:rPr lang="en-GB" sz="1000" b="1" kern="1200" baseline="30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24</a:t>
            </a:r>
            <a:r>
              <a:rPr lang="en-GB" sz="1000" b="1" kern="1200" baseline="300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May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8953575" y="73025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 smtClean="0"/>
              <a:t>S6-242249</a:t>
            </a:r>
            <a:endParaRPr lang="en-IN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kern="0" dirty="0" smtClean="0">
                <a:solidFill>
                  <a:srgbClr val="FF0000"/>
                </a:solidFill>
              </a:rPr>
              <a:t>Architecture Options</a:t>
            </a:r>
            <a:endParaRPr lang="en-IN" b="1" kern="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 smtClean="0"/>
              <a:t>Sapan Shah</a:t>
            </a:r>
          </a:p>
          <a:p>
            <a:r>
              <a:rPr lang="en-IN" dirty="0" smtClean="0"/>
              <a:t>Samsung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4212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 Architecture Options </a:t>
            </a:r>
          </a:p>
          <a:p>
            <a:r>
              <a:rPr lang="en-US" dirty="0" smtClean="0"/>
              <a:t>Architecture options comparisons</a:t>
            </a:r>
          </a:p>
          <a:p>
            <a:r>
              <a:rPr lang="en-US" dirty="0" smtClean="0"/>
              <a:t>Summary and proposal</a:t>
            </a:r>
          </a:p>
        </p:txBody>
      </p:sp>
    </p:spTree>
    <p:extLst>
      <p:ext uri="{BB962C8B-B14F-4D97-AF65-F5344CB8AC3E}">
        <p14:creationId xmlns:p14="http://schemas.microsoft.com/office/powerpoint/2010/main" val="27536709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Architecture Options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46100"/>
          </a:xfrm>
        </p:spPr>
        <p:txBody>
          <a:bodyPr/>
          <a:lstStyle/>
          <a:p>
            <a:r>
              <a:rPr lang="en-IN" dirty="0" smtClean="0"/>
              <a:t>Solution analysis:</a:t>
            </a:r>
            <a:endParaRPr lang="en-I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778794"/>
              </p:ext>
            </p:extLst>
          </p:nvPr>
        </p:nvGraphicFramePr>
        <p:xfrm>
          <a:off x="838200" y="2371725"/>
          <a:ext cx="9182099" cy="2202180"/>
        </p:xfrm>
        <a:graphic>
          <a:graphicData uri="http://schemas.openxmlformats.org/drawingml/2006/table">
            <a:tbl>
              <a:tblPr/>
              <a:tblGrid>
                <a:gridCol w="920210">
                  <a:extLst>
                    <a:ext uri="{9D8B030D-6E8A-4147-A177-3AD203B41FA5}">
                      <a16:colId xmlns:a16="http://schemas.microsoft.com/office/drawing/2014/main" val="242041637"/>
                    </a:ext>
                  </a:extLst>
                </a:gridCol>
                <a:gridCol w="4484537">
                  <a:extLst>
                    <a:ext uri="{9D8B030D-6E8A-4147-A177-3AD203B41FA5}">
                      <a16:colId xmlns:a16="http://schemas.microsoft.com/office/drawing/2014/main" val="2154746876"/>
                    </a:ext>
                  </a:extLst>
                </a:gridCol>
                <a:gridCol w="1076734">
                  <a:extLst>
                    <a:ext uri="{9D8B030D-6E8A-4147-A177-3AD203B41FA5}">
                      <a16:colId xmlns:a16="http://schemas.microsoft.com/office/drawing/2014/main" val="1364749873"/>
                    </a:ext>
                  </a:extLst>
                </a:gridCol>
                <a:gridCol w="2700618">
                  <a:extLst>
                    <a:ext uri="{9D8B030D-6E8A-4147-A177-3AD203B41FA5}">
                      <a16:colId xmlns:a16="http://schemas.microsoft.com/office/drawing/2014/main" val="76056741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Solution #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Mapping KI #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Architecture Option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65671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Spatial anchor discovery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enablement architecture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49254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Support for spatial anchor management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Enhancement to SEAL LM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9525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Spatial anchor subscription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enablement architecture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51377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Support for spatial anchor analytics information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1, 8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enablement architecture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08124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Support for digital avatars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Enhancement to SEAL CM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36366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Avatar support using Metaverse Digital Representation Block (MDRB)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enablement architecture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54929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Digital avatar support by A-DACM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A-DACM (A separate server)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3665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Support for spatial map management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Enhancement to SEAL LM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5426705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771525" y="4749799"/>
            <a:ext cx="10515600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dirty="0" smtClean="0"/>
              <a:t>There are 3 options discussed till now</a:t>
            </a:r>
          </a:p>
          <a:p>
            <a:pPr lvl="1"/>
            <a:r>
              <a:rPr lang="en-IN" dirty="0" smtClean="0"/>
              <a:t>To define new application enablement architecture</a:t>
            </a:r>
          </a:p>
          <a:p>
            <a:pPr lvl="1"/>
            <a:r>
              <a:rPr lang="en-IN" dirty="0" smtClean="0"/>
              <a:t>To enhance existing enabler server (like SEAL LM, SEAL CM)</a:t>
            </a:r>
          </a:p>
          <a:p>
            <a:pPr lvl="1"/>
            <a:r>
              <a:rPr lang="en-IN" dirty="0" smtClean="0"/>
              <a:t>To define new server for the specific management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561342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Architecture </a:t>
            </a:r>
            <a:r>
              <a:rPr lang="en-IN" dirty="0" smtClean="0"/>
              <a:t>Options - Comparison</a:t>
            </a:r>
            <a:endParaRPr lang="en-I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231407"/>
              </p:ext>
            </p:extLst>
          </p:nvPr>
        </p:nvGraphicFramePr>
        <p:xfrm>
          <a:off x="542925" y="1907606"/>
          <a:ext cx="10515599" cy="4456476"/>
        </p:xfrm>
        <a:graphic>
          <a:graphicData uri="http://schemas.openxmlformats.org/drawingml/2006/table">
            <a:tbl>
              <a:tblPr/>
              <a:tblGrid>
                <a:gridCol w="835759">
                  <a:extLst>
                    <a:ext uri="{9D8B030D-6E8A-4147-A177-3AD203B41FA5}">
                      <a16:colId xmlns:a16="http://schemas.microsoft.com/office/drawing/2014/main" val="3624788265"/>
                    </a:ext>
                  </a:extLst>
                </a:gridCol>
                <a:gridCol w="2494804">
                  <a:extLst>
                    <a:ext uri="{9D8B030D-6E8A-4147-A177-3AD203B41FA5}">
                      <a16:colId xmlns:a16="http://schemas.microsoft.com/office/drawing/2014/main" val="2463030750"/>
                    </a:ext>
                  </a:extLst>
                </a:gridCol>
                <a:gridCol w="2382538">
                  <a:extLst>
                    <a:ext uri="{9D8B030D-6E8A-4147-A177-3AD203B41FA5}">
                      <a16:colId xmlns:a16="http://schemas.microsoft.com/office/drawing/2014/main" val="3250820043"/>
                    </a:ext>
                  </a:extLst>
                </a:gridCol>
                <a:gridCol w="2419960">
                  <a:extLst>
                    <a:ext uri="{9D8B030D-6E8A-4147-A177-3AD203B41FA5}">
                      <a16:colId xmlns:a16="http://schemas.microsoft.com/office/drawing/2014/main" val="4005739795"/>
                    </a:ext>
                  </a:extLst>
                </a:gridCol>
                <a:gridCol w="2382538">
                  <a:extLst>
                    <a:ext uri="{9D8B030D-6E8A-4147-A177-3AD203B41FA5}">
                      <a16:colId xmlns:a16="http://schemas.microsoft.com/office/drawing/2014/main" val="1041790045"/>
                    </a:ext>
                  </a:extLst>
                </a:gridCol>
              </a:tblGrid>
              <a:tr h="345784"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Criteria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Meaning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Application Enabler Architecture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Enhancing existing enabler server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Server/Function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7173820"/>
                  </a:ext>
                </a:extLst>
              </a:tr>
              <a:tr h="345784"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modularity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architecutre can be divided into separate individual modules per feature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Less (all</a:t>
                      </a:r>
                      <a:r>
                        <a:rPr lang="en-IN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features are within a single server)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Moderate to </a:t>
                      </a:r>
                      <a:r>
                        <a:rPr lang="en-I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High (all features</a:t>
                      </a:r>
                      <a:r>
                        <a:rPr lang="en-IN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with within different SEAL servers)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High (all features are separate</a:t>
                      </a:r>
                      <a:r>
                        <a:rPr lang="en-IN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SEAL servers)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2930068"/>
                  </a:ext>
                </a:extLst>
              </a:tr>
              <a:tr h="345784"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scalability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How easy to add or remove resources from the system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High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High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High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8928360"/>
                  </a:ext>
                </a:extLst>
              </a:tr>
              <a:tr h="345784"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security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 authenticate and authorize the </a:t>
                      </a:r>
                      <a:r>
                        <a:rPr lang="en-I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access for interface level security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Can be done by 3GPP </a:t>
                      </a:r>
                      <a:r>
                        <a:rPr lang="en-I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Already </a:t>
                      </a:r>
                      <a:r>
                        <a:rPr lang="en-I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in-place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Can be done by 3GPP </a:t>
                      </a:r>
                      <a:r>
                        <a:rPr lang="en-I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SA3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466464"/>
                  </a:ext>
                </a:extLst>
              </a:tr>
              <a:tr h="176358"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usability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User interactions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Easy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Easy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Easy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050804"/>
                  </a:ext>
                </a:extLst>
              </a:tr>
              <a:tr h="345784"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Cost effective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Cost of development and deployment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High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Low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High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547538"/>
                  </a:ext>
                </a:extLst>
              </a:tr>
              <a:tr h="1023484"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Pros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General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All metaverse application enablement features can be made available at one server.</a:t>
                      </a:r>
                      <a:b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Follows client-server architecture model.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Easy to deploy by adding new feature</a:t>
                      </a:r>
                      <a:b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Location can be available by the same server</a:t>
                      </a:r>
                      <a:b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Does not crete a new layer</a:t>
                      </a:r>
                      <a:b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Follows client-server architecture model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Does not create new layer</a:t>
                      </a:r>
                      <a:b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May follow client-server model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5230599"/>
                  </a:ext>
                </a:extLst>
              </a:tr>
              <a:tr h="854059"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General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Create a new layer</a:t>
                      </a:r>
                      <a:b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May need to rely on other servers for more information (like location information from SEAL LM server)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Metaverse features are on different servers (*)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IN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Metaverse</a:t>
                      </a:r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features are on different servers (*)</a:t>
                      </a:r>
                      <a:b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May need to rely on other servers for more information (like location information from SEAL LM server)</a:t>
                      </a: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334954"/>
                  </a:ext>
                </a:extLst>
              </a:tr>
              <a:tr h="360189"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TS Modification</a:t>
                      </a:r>
                      <a:endParaRPr lang="en-IN" sz="12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TS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Existing TS (23.434)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TS</a:t>
                      </a:r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4" marR="7484" marT="748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10962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6675" y="6581001"/>
            <a:ext cx="34916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200" dirty="0" smtClean="0"/>
              <a:t>Reliability is unknown for all architecture options.</a:t>
            </a:r>
            <a:endParaRPr lang="en-IN" sz="1200" dirty="0"/>
          </a:p>
        </p:txBody>
      </p:sp>
    </p:spTree>
    <p:extLst>
      <p:ext uri="{BB962C8B-B14F-4D97-AF65-F5344CB8AC3E}">
        <p14:creationId xmlns:p14="http://schemas.microsoft.com/office/powerpoint/2010/main" val="20844604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Architecture Options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Other points</a:t>
            </a:r>
          </a:p>
          <a:p>
            <a:pPr lvl="1"/>
            <a:r>
              <a:rPr lang="en-IN" dirty="0" smtClean="0"/>
              <a:t>For KI#6 and #7 – existing enabler architecture will be enhanced (either procedure enhancement or architecture enhancement or both)</a:t>
            </a:r>
          </a:p>
          <a:p>
            <a:pPr lvl="1"/>
            <a:r>
              <a:rPr lang="en-IN" dirty="0" err="1" smtClean="0"/>
              <a:t>Metaverse</a:t>
            </a:r>
            <a:r>
              <a:rPr lang="en-IN" dirty="0" smtClean="0"/>
              <a:t> service can be used by different verticals – like V2X vertical for traffic simulation and automated driving, Gaming industries, Smart home, Health care industries, etc.</a:t>
            </a:r>
          </a:p>
          <a:p>
            <a:r>
              <a:rPr lang="en-IN" dirty="0" smtClean="0"/>
              <a:t>Summary</a:t>
            </a:r>
          </a:p>
          <a:p>
            <a:pPr lvl="1"/>
            <a:r>
              <a:rPr lang="en-IN" dirty="0" smtClean="0"/>
              <a:t>All architecture options are feasible and deployable</a:t>
            </a:r>
          </a:p>
          <a:p>
            <a:pPr lvl="1"/>
            <a:r>
              <a:rPr lang="en-IN" dirty="0" smtClean="0"/>
              <a:t>Considering the comparison and direction towards other KIs, it is suggested to </a:t>
            </a:r>
            <a:r>
              <a:rPr lang="en-IN" b="1" dirty="0" smtClean="0"/>
              <a:t>enhance existing SEAL service for Avatar management and define new SEAL server for spatial mapping and spatial anchor management</a:t>
            </a:r>
            <a:r>
              <a:rPr lang="en-IN" dirty="0" smtClean="0"/>
              <a:t>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457755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http://purl.org/dc/terms/"/>
    <ds:schemaRef ds:uri="http://purl.org/dc/dcmitype/"/>
    <ds:schemaRef ds:uri="679a257e-872f-4c98-9e8a-0a9c104f72cd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280d8efa-eff2-4910-88d2-79ca146720c4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8230</TotalTime>
  <Words>513</Words>
  <Application>Microsoft Office PowerPoint</Application>
  <PresentationFormat>Widescreen</PresentationFormat>
  <Paragraphs>102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宋体</vt:lpstr>
      <vt:lpstr>Arial</vt:lpstr>
      <vt:lpstr>Arial </vt:lpstr>
      <vt:lpstr>Calibri</vt:lpstr>
      <vt:lpstr>Calibri Light</vt:lpstr>
      <vt:lpstr>Times New Roman</vt:lpstr>
      <vt:lpstr>Office Theme</vt:lpstr>
      <vt:lpstr>Architecture Options</vt:lpstr>
      <vt:lpstr>Contents</vt:lpstr>
      <vt:lpstr>Architecture Options</vt:lpstr>
      <vt:lpstr>Architecture Options - Comparison</vt:lpstr>
      <vt:lpstr>Architecture Options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Samsung_v0</cp:lastModifiedBy>
  <cp:revision>829</cp:revision>
  <dcterms:created xsi:type="dcterms:W3CDTF">2010-02-05T13:52:04Z</dcterms:created>
  <dcterms:modified xsi:type="dcterms:W3CDTF">2024-05-13T14:40:39Z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