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4" r:id="rId7"/>
    <p:sldId id="366" r:id="rId8"/>
    <p:sldId id="367" r:id="rId9"/>
    <p:sldId id="369" r:id="rId10"/>
    <p:sldId id="371" r:id="rId11"/>
    <p:sldId id="372" r:id="rId12"/>
    <p:sldId id="370"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18" autoAdjust="0"/>
    <p:restoredTop sz="94694" autoAdjust="0"/>
  </p:normalViewPr>
  <p:slideViewPr>
    <p:cSldViewPr snapToGrid="0">
      <p:cViewPr varScale="1">
        <p:scale>
          <a:sx n="117" d="100"/>
          <a:sy n="117" d="100"/>
        </p:scale>
        <p:origin x="680" y="1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#61</a:t>
            </a:r>
          </a:p>
          <a:p>
            <a:pPr eaLnBrk="1" hangingPunct="1">
              <a:defRPr/>
            </a:pPr>
            <a:r>
              <a:rPr lang="en-GB" altLang="en-US" sz="1200" b="1" dirty="0">
                <a:latin typeface="Arial "/>
              </a:rPr>
              <a:t>Jeju Island, South Korea, 20</a:t>
            </a:r>
            <a:r>
              <a:rPr lang="en-GB" altLang="en-US" sz="1200" b="1" baseline="30000" dirty="0">
                <a:latin typeface="Arial "/>
              </a:rPr>
              <a:t>th</a:t>
            </a:r>
            <a:r>
              <a:rPr lang="en-GB" altLang="en-US" sz="1200" b="1" dirty="0">
                <a:latin typeface="Arial "/>
              </a:rPr>
              <a:t> – 24</a:t>
            </a:r>
            <a:r>
              <a:rPr lang="en-GB" altLang="en-US" sz="1200" b="1" baseline="30000" dirty="0">
                <a:latin typeface="Arial "/>
              </a:rPr>
              <a:t>th</a:t>
            </a:r>
            <a:r>
              <a:rPr lang="en-GB" altLang="en-US" sz="1200" b="1" dirty="0">
                <a:latin typeface="Arial "/>
              </a:rPr>
              <a:t> May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tabLst/>
              <a:defRPr/>
            </a:pPr>
            <a:r>
              <a:rPr lang="en-GB" altLang="en-US" sz="1200" b="1" dirty="0"/>
              <a:t>S6-242238</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Backend For </a:t>
            </a:r>
            <a:r>
              <a:rPr lang="en-GB" altLang="en-US"/>
              <a:t>Frontend reference </a:t>
            </a:r>
            <a:r>
              <a:rPr lang="en-GB" altLang="en-US" dirty="0"/>
              <a:t>points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Featherstone</a:t>
            </a:r>
          </a:p>
          <a:p>
            <a:pPr marL="0" indent="0" eaLnBrk="1" hangingPunct="1">
              <a:buFontTx/>
              <a:buNone/>
            </a:pPr>
            <a:r>
              <a:rPr lang="en-GB" altLang="en-US" dirty="0"/>
              <a:t>Apple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The intent is to highlight the required message exchanges / procedures relating to the Backend For Frontend (BBF) pattern</a:t>
            </a:r>
          </a:p>
          <a:p>
            <a:r>
              <a:rPr lang="en-US" altLang="en-US" dirty="0"/>
              <a:t>Relates to Solution 1 of 3GPP TR 23.700-22</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iagram of a computer program&#10;&#10;Description automatically generated">
            <a:extLst>
              <a:ext uri="{FF2B5EF4-FFF2-40B4-BE49-F238E27FC236}">
                <a16:creationId xmlns:a16="http://schemas.microsoft.com/office/drawing/2014/main" id="{D83B97B5-C789-F2CB-93CE-11D78B7B6CC5}"/>
              </a:ext>
            </a:extLst>
          </p:cNvPr>
          <p:cNvPicPr>
            <a:picLocks noChangeAspect="1"/>
          </p:cNvPicPr>
          <p:nvPr/>
        </p:nvPicPr>
        <p:blipFill>
          <a:blip r:embed="rId2"/>
          <a:stretch>
            <a:fillRect/>
          </a:stretch>
        </p:blipFill>
        <p:spPr>
          <a:xfrm>
            <a:off x="6309360" y="1814335"/>
            <a:ext cx="5178833" cy="4159836"/>
          </a:xfrm>
          <a:prstGeom prst="rect">
            <a:avLst/>
          </a:prstGeom>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dirty="0"/>
              <a:t>Backend For Frontend (BBF) – background 1</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6986451" cy="4351338"/>
          </a:xfrm>
        </p:spPr>
        <p:txBody>
          <a:bodyPr/>
          <a:lstStyle/>
          <a:p>
            <a:r>
              <a:rPr lang="en-GB" sz="1800" dirty="0">
                <a:effectLst/>
                <a:latin typeface="Times New Roman" panose="02020603050405020304" pitchFamily="18" charset="0"/>
                <a:ea typeface="Times New Roman" panose="02020603050405020304" pitchFamily="18" charset="0"/>
              </a:rPr>
              <a:t>The </a:t>
            </a:r>
            <a:r>
              <a:rPr lang="en-US" sz="1800" dirty="0">
                <a:effectLst/>
                <a:latin typeface="Times New Roman" panose="02020603050405020304" pitchFamily="18" charset="0"/>
                <a:ea typeface="Times New Roman" panose="02020603050405020304" pitchFamily="18" charset="0"/>
              </a:rPr>
              <a:t>BFF</a:t>
            </a:r>
            <a:r>
              <a:rPr lang="en-GB" sz="1800" dirty="0">
                <a:effectLst/>
                <a:latin typeface="Times New Roman" panose="02020603050405020304" pitchFamily="18" charset="0"/>
                <a:ea typeface="Times New Roman" panose="02020603050405020304" pitchFamily="18" charset="0"/>
              </a:rPr>
              <a:t> architectural pattern is described for instance in clause 6.1 of </a:t>
            </a:r>
            <a:r>
              <a:rPr lang="en-GB" sz="1800" dirty="0">
                <a:effectLst/>
                <a:highlight>
                  <a:srgbClr val="FFFF00"/>
                </a:highlight>
                <a:latin typeface="Times New Roman" panose="02020603050405020304" pitchFamily="18" charset="0"/>
                <a:ea typeface="Times New Roman" panose="02020603050405020304" pitchFamily="18" charset="0"/>
              </a:rPr>
              <a:t>IETF draft-ietf-oauth-browser-based-apps-17</a:t>
            </a:r>
            <a:r>
              <a:rPr lang="en-GB" sz="1800" dirty="0">
                <a:effectLst/>
                <a:latin typeface="Times New Roman" panose="02020603050405020304" pitchFamily="18" charset="0"/>
                <a:ea typeface="Times New Roman" panose="02020603050405020304" pitchFamily="18" charset="0"/>
              </a:rPr>
              <a:t>. The description from the opening of clause 6.1 of that IETF internet draft is provided below (noting that IETF drafts allow hanging text and therefore there is further descriptive text in the subclauses of 6.1):</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iagram of a computer program&#10;&#10;Description automatically generated">
            <a:extLst>
              <a:ext uri="{FF2B5EF4-FFF2-40B4-BE49-F238E27FC236}">
                <a16:creationId xmlns:a16="http://schemas.microsoft.com/office/drawing/2014/main" id="{D83B97B5-C789-F2CB-93CE-11D78B7B6CC5}"/>
              </a:ext>
            </a:extLst>
          </p:cNvPr>
          <p:cNvPicPr>
            <a:picLocks noChangeAspect="1"/>
          </p:cNvPicPr>
          <p:nvPr/>
        </p:nvPicPr>
        <p:blipFill>
          <a:blip r:embed="rId2"/>
          <a:stretch>
            <a:fillRect/>
          </a:stretch>
        </p:blipFill>
        <p:spPr>
          <a:xfrm>
            <a:off x="6309360" y="1814335"/>
            <a:ext cx="5178833" cy="4159836"/>
          </a:xfrm>
          <a:prstGeom prst="rect">
            <a:avLst/>
          </a:prstGeom>
        </p:spPr>
      </p:pic>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28601" y="1825625"/>
            <a:ext cx="7596050" cy="4351338"/>
          </a:xfrm>
        </p:spPr>
        <p:txBody>
          <a:bodyPr/>
          <a:lstStyle/>
          <a:p>
            <a:pPr>
              <a:spcAft>
                <a:spcPts val="900"/>
              </a:spcAft>
            </a:pPr>
            <a:r>
              <a:rPr lang="en-GB" sz="1200" dirty="0">
                <a:effectLst/>
                <a:latin typeface="Times New Roman" panose="02020603050405020304" pitchFamily="18" charset="0"/>
                <a:ea typeface="Times New Roman" panose="02020603050405020304" pitchFamily="18" charset="0"/>
              </a:rPr>
              <a:t>“</a:t>
            </a:r>
            <a:r>
              <a:rPr lang="en-GB" sz="1200" i="1" dirty="0">
                <a:effectLst/>
                <a:latin typeface="Times New Roman" panose="02020603050405020304" pitchFamily="18" charset="0"/>
                <a:ea typeface="Times New Roman" panose="02020603050405020304" pitchFamily="18" charset="0"/>
              </a:rPr>
              <a:t>In this architecture, the JavaScript code is first loaded from a static web host into the browser (A), and the application then runs in the browser. The application checks with the BFF if there is an active session </a:t>
            </a:r>
            <a:r>
              <a:rPr lang="en-GB" sz="1200" i="1" dirty="0">
                <a:solidFill>
                  <a:srgbClr val="FF0000"/>
                </a:solidFill>
                <a:effectLst/>
                <a:latin typeface="Times New Roman" panose="02020603050405020304" pitchFamily="18" charset="0"/>
                <a:ea typeface="Times New Roman" panose="02020603050405020304" pitchFamily="18" charset="0"/>
              </a:rPr>
              <a:t>(B)</a:t>
            </a:r>
            <a:r>
              <a:rPr lang="en-GB" sz="1200" i="1" dirty="0">
                <a:effectLst/>
                <a:latin typeface="Times New Roman" panose="02020603050405020304" pitchFamily="18" charset="0"/>
                <a:ea typeface="Times New Roman" panose="02020603050405020304" pitchFamily="18" charset="0"/>
              </a:rPr>
              <a:t>. If an active session is found, the application resumes its authenticated state and skips forward to step </a:t>
            </a:r>
            <a:r>
              <a:rPr lang="en-GB" sz="1200" i="1" dirty="0">
                <a:solidFill>
                  <a:srgbClr val="FF0000"/>
                </a:solidFill>
                <a:effectLst/>
                <a:latin typeface="Times New Roman" panose="02020603050405020304" pitchFamily="18" charset="0"/>
                <a:ea typeface="Times New Roman" panose="02020603050405020304" pitchFamily="18" charset="0"/>
              </a:rPr>
              <a:t>J</a:t>
            </a:r>
            <a:r>
              <a:rPr lang="en-GB" sz="1200" i="1" dirty="0">
                <a:effectLst/>
                <a:latin typeface="Times New Roman" panose="02020603050405020304" pitchFamily="18"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a:p>
            <a:pPr>
              <a:spcAft>
                <a:spcPts val="900"/>
              </a:spcAft>
            </a:pPr>
            <a:r>
              <a:rPr lang="en-GB" sz="1200" i="1" dirty="0">
                <a:effectLst/>
                <a:latin typeface="Times New Roman" panose="02020603050405020304" pitchFamily="18" charset="0"/>
                <a:ea typeface="Times New Roman" panose="02020603050405020304" pitchFamily="18" charset="0"/>
              </a:rPr>
              <a:t>When no active session is found, the JavaScript application calls out to the BFF </a:t>
            </a:r>
            <a:r>
              <a:rPr lang="en-GB" sz="1200" i="1" dirty="0">
                <a:solidFill>
                  <a:srgbClr val="FF0000"/>
                </a:solidFill>
                <a:effectLst/>
                <a:latin typeface="Times New Roman" panose="02020603050405020304" pitchFamily="18" charset="0"/>
                <a:ea typeface="Times New Roman" panose="02020603050405020304" pitchFamily="18" charset="0"/>
              </a:rPr>
              <a:t>(C)</a:t>
            </a:r>
            <a:r>
              <a:rPr lang="en-GB" sz="1200" i="1" dirty="0">
                <a:effectLst/>
                <a:latin typeface="Times New Roman" panose="02020603050405020304" pitchFamily="18" charset="0"/>
                <a:ea typeface="Times New Roman" panose="02020603050405020304" pitchFamily="18" charset="0"/>
              </a:rPr>
              <a:t> to initiate the Authorization Code flow with the PKCE extension (described in Section 6.1.3.1), to which the BFF responds by redirecting the browser to the authorization endpoint </a:t>
            </a:r>
            <a:r>
              <a:rPr lang="en-GB" sz="1200" i="1" dirty="0">
                <a:solidFill>
                  <a:srgbClr val="FF0000"/>
                </a:solidFill>
                <a:effectLst/>
                <a:latin typeface="Times New Roman" panose="02020603050405020304" pitchFamily="18" charset="0"/>
                <a:ea typeface="Times New Roman" panose="02020603050405020304" pitchFamily="18" charset="0"/>
              </a:rPr>
              <a:t>(D)</a:t>
            </a:r>
            <a:r>
              <a:rPr lang="en-GB" sz="1200" i="1" dirty="0">
                <a:effectLst/>
                <a:latin typeface="Times New Roman" panose="02020603050405020304" pitchFamily="18" charset="0"/>
                <a:ea typeface="Times New Roman" panose="02020603050405020304" pitchFamily="18" charset="0"/>
              </a:rPr>
              <a:t>. When the user is redirected back, the browser delivers the authorization code to the BFF </a:t>
            </a:r>
            <a:r>
              <a:rPr lang="en-GB" sz="1200" i="1" dirty="0">
                <a:solidFill>
                  <a:srgbClr val="FF0000"/>
                </a:solidFill>
                <a:effectLst/>
                <a:latin typeface="Times New Roman" panose="02020603050405020304" pitchFamily="18" charset="0"/>
                <a:ea typeface="Times New Roman" panose="02020603050405020304" pitchFamily="18" charset="0"/>
              </a:rPr>
              <a:t>(E)</a:t>
            </a:r>
            <a:r>
              <a:rPr lang="en-GB" sz="1200" i="1" dirty="0">
                <a:effectLst/>
                <a:latin typeface="Times New Roman" panose="02020603050405020304" pitchFamily="18" charset="0"/>
                <a:ea typeface="Times New Roman" panose="02020603050405020304" pitchFamily="18" charset="0"/>
              </a:rPr>
              <a:t>, where the BFF can then exchange it for tokens at the token endpoint </a:t>
            </a:r>
            <a:r>
              <a:rPr lang="en-GB" sz="1200" i="1" dirty="0">
                <a:solidFill>
                  <a:srgbClr val="FF0000"/>
                </a:solidFill>
                <a:effectLst/>
                <a:latin typeface="Times New Roman" panose="02020603050405020304" pitchFamily="18" charset="0"/>
                <a:ea typeface="Times New Roman" panose="02020603050405020304" pitchFamily="18" charset="0"/>
              </a:rPr>
              <a:t>(F)</a:t>
            </a:r>
            <a:r>
              <a:rPr lang="en-GB" sz="1200" i="1" dirty="0">
                <a:effectLst/>
                <a:latin typeface="Times New Roman" panose="02020603050405020304" pitchFamily="18" charset="0"/>
                <a:ea typeface="Times New Roman" panose="02020603050405020304" pitchFamily="18" charset="0"/>
              </a:rPr>
              <a:t> using its client credentials and PKCE code verifier.</a:t>
            </a:r>
            <a:endParaRPr lang="en-GB" sz="1200" dirty="0">
              <a:effectLst/>
              <a:latin typeface="Times New Roman" panose="02020603050405020304" pitchFamily="18" charset="0"/>
              <a:ea typeface="Times New Roman" panose="02020603050405020304" pitchFamily="18" charset="0"/>
            </a:endParaRPr>
          </a:p>
          <a:p>
            <a:pPr>
              <a:spcAft>
                <a:spcPts val="900"/>
              </a:spcAft>
            </a:pPr>
            <a:r>
              <a:rPr lang="en-GB" sz="1200" i="1" dirty="0">
                <a:effectLst/>
                <a:latin typeface="Times New Roman" panose="02020603050405020304" pitchFamily="18" charset="0"/>
                <a:ea typeface="Times New Roman" panose="02020603050405020304" pitchFamily="18" charset="0"/>
              </a:rPr>
              <a:t>The BFF associates the obtained tokens with the user's session (See Section 6.1.2.2) and includes the relevant information in a cookie that is included in the response to the browser </a:t>
            </a:r>
            <a:r>
              <a:rPr lang="en-GB" sz="1200" i="1" dirty="0">
                <a:solidFill>
                  <a:srgbClr val="FF0000"/>
                </a:solidFill>
                <a:effectLst/>
                <a:latin typeface="Times New Roman" panose="02020603050405020304" pitchFamily="18" charset="0"/>
                <a:ea typeface="Times New Roman" panose="02020603050405020304" pitchFamily="18" charset="0"/>
              </a:rPr>
              <a:t>(G)</a:t>
            </a:r>
            <a:r>
              <a:rPr lang="en-GB" sz="1200" i="1" dirty="0">
                <a:effectLst/>
                <a:latin typeface="Times New Roman" panose="02020603050405020304" pitchFamily="18" charset="0"/>
                <a:ea typeface="Times New Roman" panose="02020603050405020304" pitchFamily="18" charset="0"/>
              </a:rPr>
              <a:t>. This response to the browser will also trigger the reloading of the JavaScript application </a:t>
            </a:r>
            <a:r>
              <a:rPr lang="en-GB" sz="1200" i="1" dirty="0">
                <a:solidFill>
                  <a:srgbClr val="FF0000"/>
                </a:solidFill>
                <a:effectLst/>
                <a:latin typeface="Times New Roman" panose="02020603050405020304" pitchFamily="18" charset="0"/>
                <a:ea typeface="Times New Roman" panose="02020603050405020304" pitchFamily="18" charset="0"/>
              </a:rPr>
              <a:t>(H)</a:t>
            </a:r>
            <a:r>
              <a:rPr lang="en-GB" sz="1200" i="1" dirty="0">
                <a:effectLst/>
                <a:latin typeface="Times New Roman" panose="02020603050405020304" pitchFamily="18" charset="0"/>
                <a:ea typeface="Times New Roman" panose="02020603050405020304" pitchFamily="18" charset="0"/>
              </a:rPr>
              <a:t>. When this application reloads, it will check with the BFF for an existing session </a:t>
            </a:r>
            <a:r>
              <a:rPr lang="en-GB" sz="1200" i="1" dirty="0">
                <a:solidFill>
                  <a:srgbClr val="FF0000"/>
                </a:solidFill>
                <a:effectLst/>
                <a:latin typeface="Times New Roman" panose="02020603050405020304" pitchFamily="18" charset="0"/>
                <a:ea typeface="Times New Roman" panose="02020603050405020304" pitchFamily="18" charset="0"/>
              </a:rPr>
              <a:t>(I)</a:t>
            </a:r>
            <a:r>
              <a:rPr lang="en-GB" sz="1200" i="1" dirty="0">
                <a:effectLst/>
                <a:latin typeface="Times New Roman" panose="02020603050405020304" pitchFamily="18" charset="0"/>
                <a:ea typeface="Times New Roman" panose="02020603050405020304" pitchFamily="18" charset="0"/>
              </a:rPr>
              <a:t>, allowing the JavaScript application to resume its authenticated state.</a:t>
            </a:r>
            <a:endParaRPr lang="en-GB" sz="1200" dirty="0">
              <a:effectLst/>
              <a:latin typeface="Times New Roman" panose="02020603050405020304" pitchFamily="18" charset="0"/>
              <a:ea typeface="Times New Roman" panose="02020603050405020304" pitchFamily="18" charset="0"/>
            </a:endParaRPr>
          </a:p>
          <a:p>
            <a:pPr>
              <a:spcAft>
                <a:spcPts val="900"/>
              </a:spcAft>
            </a:pPr>
            <a:r>
              <a:rPr lang="en-GB" sz="1200" i="1" dirty="0">
                <a:effectLst/>
                <a:latin typeface="Times New Roman" panose="02020603050405020304" pitchFamily="18" charset="0"/>
                <a:ea typeface="Times New Roman" panose="02020603050405020304" pitchFamily="18" charset="0"/>
              </a:rPr>
              <a:t>When the JavaScript application in the browser wants to make a request to the resource server, it sends a request to the corresponding endpoint on the BFF </a:t>
            </a:r>
            <a:r>
              <a:rPr lang="en-GB" sz="1200" i="1" dirty="0">
                <a:solidFill>
                  <a:srgbClr val="FF0000"/>
                </a:solidFill>
                <a:effectLst/>
                <a:latin typeface="Times New Roman" panose="02020603050405020304" pitchFamily="18" charset="0"/>
                <a:ea typeface="Times New Roman" panose="02020603050405020304" pitchFamily="18" charset="0"/>
              </a:rPr>
              <a:t>(J)</a:t>
            </a:r>
            <a:r>
              <a:rPr lang="en-GB" sz="1200" i="1" dirty="0">
                <a:effectLst/>
                <a:latin typeface="Times New Roman" panose="02020603050405020304" pitchFamily="18" charset="0"/>
                <a:ea typeface="Times New Roman" panose="02020603050405020304" pitchFamily="18" charset="0"/>
              </a:rPr>
              <a:t>. This request will include the cookie set in step </a:t>
            </a:r>
            <a:r>
              <a:rPr lang="en-GB" sz="1200" i="1" dirty="0">
                <a:solidFill>
                  <a:srgbClr val="FF0000"/>
                </a:solidFill>
                <a:effectLst/>
                <a:latin typeface="Times New Roman" panose="02020603050405020304" pitchFamily="18" charset="0"/>
                <a:ea typeface="Times New Roman" panose="02020603050405020304" pitchFamily="18" charset="0"/>
              </a:rPr>
              <a:t>G</a:t>
            </a:r>
            <a:r>
              <a:rPr lang="en-GB" sz="1200" i="1" dirty="0">
                <a:effectLst/>
                <a:latin typeface="Times New Roman" panose="02020603050405020304" pitchFamily="18" charset="0"/>
                <a:ea typeface="Times New Roman" panose="02020603050405020304" pitchFamily="18" charset="0"/>
              </a:rPr>
              <a:t>, allowing the BFF to obtain the proper tokens for this user's session. The BFF removes the cookie from the request, attaches the user's access token to the request, and forwards it to the actual resource server </a:t>
            </a:r>
            <a:r>
              <a:rPr lang="en-GB" sz="1200" i="1" dirty="0">
                <a:solidFill>
                  <a:srgbClr val="FF0000"/>
                </a:solidFill>
                <a:effectLst/>
                <a:latin typeface="Times New Roman" panose="02020603050405020304" pitchFamily="18" charset="0"/>
                <a:ea typeface="Times New Roman" panose="02020603050405020304" pitchFamily="18" charset="0"/>
              </a:rPr>
              <a:t>(K)</a:t>
            </a:r>
            <a:r>
              <a:rPr lang="en-GB" sz="1200" i="1" dirty="0">
                <a:effectLst/>
                <a:latin typeface="Times New Roman" panose="02020603050405020304" pitchFamily="18" charset="0"/>
                <a:ea typeface="Times New Roman" panose="02020603050405020304" pitchFamily="18" charset="0"/>
              </a:rPr>
              <a:t>. The BFF then forwards the response back to the browser-based application </a:t>
            </a:r>
            <a:r>
              <a:rPr lang="en-GB" sz="1200" i="1" dirty="0">
                <a:solidFill>
                  <a:srgbClr val="FF0000"/>
                </a:solidFill>
                <a:effectLst/>
                <a:latin typeface="Times New Roman" panose="02020603050405020304" pitchFamily="18" charset="0"/>
                <a:ea typeface="Times New Roman" panose="02020603050405020304" pitchFamily="18" charset="0"/>
              </a:rPr>
              <a:t>(L)</a:t>
            </a:r>
            <a:r>
              <a:rPr lang="en-GB" sz="1200" i="1" dirty="0">
                <a:effectLst/>
                <a:latin typeface="Times New Roman" panose="02020603050405020304" pitchFamily="18" charset="0"/>
                <a:ea typeface="Times New Roman" panose="02020603050405020304" pitchFamily="18" charset="0"/>
              </a:rPr>
              <a:t>.</a:t>
            </a:r>
            <a:r>
              <a:rPr lang="en-GB" sz="1200" dirty="0">
                <a:effectLst/>
                <a:latin typeface="Times New Roman" panose="02020603050405020304" pitchFamily="18" charset="0"/>
                <a:ea typeface="Times New Roman" panose="02020603050405020304" pitchFamily="18" charset="0"/>
              </a:rPr>
              <a:t>”</a:t>
            </a:r>
          </a:p>
        </p:txBody>
      </p:sp>
      <p:sp>
        <p:nvSpPr>
          <p:cNvPr id="4" name="Title 1">
            <a:extLst>
              <a:ext uri="{FF2B5EF4-FFF2-40B4-BE49-F238E27FC236}">
                <a16:creationId xmlns:a16="http://schemas.microsoft.com/office/drawing/2014/main" id="{9F63C7BC-077E-BD71-59A4-69594C5E4500}"/>
              </a:ext>
            </a:extLst>
          </p:cNvPr>
          <p:cNvSpPr>
            <a:spLocks noGrp="1"/>
          </p:cNvSpPr>
          <p:nvPr>
            <p:ph type="title"/>
          </p:nvPr>
        </p:nvSpPr>
        <p:spPr>
          <a:xfrm>
            <a:off x="838200" y="585771"/>
            <a:ext cx="10515600" cy="1104917"/>
          </a:xfrm>
        </p:spPr>
        <p:txBody>
          <a:bodyPr/>
          <a:lstStyle/>
          <a:p>
            <a:r>
              <a:rPr lang="en-US" altLang="en-US" sz="3600" dirty="0"/>
              <a:t>Backend For Frontend (BBF) – background 2</a:t>
            </a:r>
            <a:endParaRPr lang="en-GB" altLang="en-US" sz="3600" dirty="0"/>
          </a:p>
        </p:txBody>
      </p:sp>
    </p:spTree>
    <p:extLst>
      <p:ext uri="{BB962C8B-B14F-4D97-AF65-F5344CB8AC3E}">
        <p14:creationId xmlns:p14="http://schemas.microsoft.com/office/powerpoint/2010/main" val="209402355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iagram of a computer program&#10;&#10;Description automatically generated">
            <a:extLst>
              <a:ext uri="{FF2B5EF4-FFF2-40B4-BE49-F238E27FC236}">
                <a16:creationId xmlns:a16="http://schemas.microsoft.com/office/drawing/2014/main" id="{D83B97B5-C789-F2CB-93CE-11D78B7B6CC5}"/>
              </a:ext>
            </a:extLst>
          </p:cNvPr>
          <p:cNvPicPr>
            <a:picLocks noChangeAspect="1"/>
          </p:cNvPicPr>
          <p:nvPr/>
        </p:nvPicPr>
        <p:blipFill>
          <a:blip r:embed="rId2"/>
          <a:stretch>
            <a:fillRect/>
          </a:stretch>
        </p:blipFill>
        <p:spPr>
          <a:xfrm>
            <a:off x="6309360" y="1814335"/>
            <a:ext cx="5178833" cy="4159836"/>
          </a:xfrm>
          <a:prstGeom prst="rect">
            <a:avLst/>
          </a:prstGeom>
        </p:spPr>
      </p:pic>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28601" y="1825625"/>
            <a:ext cx="7596050" cy="4351338"/>
          </a:xfrm>
        </p:spPr>
        <p:txBody>
          <a:bodyPr/>
          <a:lstStyle/>
          <a:p>
            <a:pPr>
              <a:spcAft>
                <a:spcPts val="9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GB" sz="1800" dirty="0">
                <a:effectLst/>
                <a:latin typeface="Times New Roman" panose="02020603050405020304" pitchFamily="18" charset="0"/>
                <a:ea typeface="Times New Roman" panose="02020603050405020304" pitchFamily="18" charset="0"/>
              </a:rPr>
              <a:t>Also “</a:t>
            </a:r>
            <a:r>
              <a:rPr lang="en-GB" sz="1800" i="1" dirty="0">
                <a:effectLst/>
                <a:latin typeface="Times New Roman" panose="02020603050405020304" pitchFamily="18" charset="0"/>
                <a:ea typeface="Times New Roman" panose="02020603050405020304" pitchFamily="18" charset="0"/>
              </a:rPr>
              <a:t>6.1.2.2.  Cookie-based Session Management</a:t>
            </a:r>
            <a:endParaRPr lang="en-GB" sz="1800" dirty="0">
              <a:effectLst/>
              <a:latin typeface="Times New Roman" panose="02020603050405020304" pitchFamily="18" charset="0"/>
              <a:ea typeface="Times New Roman" panose="02020603050405020304" pitchFamily="18" charset="0"/>
            </a:endParaRPr>
          </a:p>
          <a:p>
            <a:pPr>
              <a:spcAft>
                <a:spcPts val="9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GB" sz="1800" i="1" dirty="0">
                <a:effectLst/>
                <a:latin typeface="Times New Roman" panose="02020603050405020304" pitchFamily="18" charset="0"/>
                <a:ea typeface="Times New Roman" panose="02020603050405020304" pitchFamily="18" charset="0"/>
              </a:rPr>
              <a:t> The BFF relies on traditional </a:t>
            </a:r>
            <a:r>
              <a:rPr lang="en-GB" sz="1800" i="1" dirty="0">
                <a:effectLst/>
                <a:highlight>
                  <a:srgbClr val="FFFF00"/>
                </a:highlight>
                <a:latin typeface="Times New Roman" panose="02020603050405020304" pitchFamily="18" charset="0"/>
                <a:ea typeface="Times New Roman" panose="02020603050405020304" pitchFamily="18" charset="0"/>
              </a:rPr>
              <a:t>browser cookies </a:t>
            </a:r>
            <a:r>
              <a:rPr lang="en-GB" sz="1800" i="1" dirty="0">
                <a:effectLst/>
                <a:latin typeface="Times New Roman" panose="02020603050405020304" pitchFamily="18" charset="0"/>
                <a:ea typeface="Times New Roman" panose="02020603050405020304" pitchFamily="18" charset="0"/>
              </a:rPr>
              <a:t>to keep track of the user's session, which is used to access the user's tokens…</a:t>
            </a:r>
            <a:r>
              <a:rPr lang="en-GB" sz="1800" dirty="0">
                <a:effectLst/>
                <a:latin typeface="Times New Roman" panose="02020603050405020304" pitchFamily="18" charset="0"/>
                <a:ea typeface="Times New Roman" panose="02020603050405020304" pitchFamily="18" charset="0"/>
              </a:rPr>
              <a:t>”</a:t>
            </a:r>
          </a:p>
          <a:p>
            <a:pPr>
              <a:spcAft>
                <a:spcPts val="900"/>
              </a:spcAft>
            </a:pPr>
            <a:r>
              <a:rPr lang="en-GB" sz="1800" dirty="0">
                <a:effectLst/>
                <a:latin typeface="Times New Roman" panose="02020603050405020304" pitchFamily="18" charset="0"/>
                <a:ea typeface="Times New Roman" panose="02020603050405020304" pitchFamily="18" charset="0"/>
              </a:rPr>
              <a:t>And “</a:t>
            </a:r>
            <a:r>
              <a:rPr lang="en-GB" sz="1800" i="1" dirty="0">
                <a:effectLst/>
                <a:latin typeface="Times New Roman" panose="02020603050405020304" pitchFamily="18" charset="0"/>
                <a:ea typeface="Times New Roman" panose="02020603050405020304" pitchFamily="18" charset="0"/>
              </a:rPr>
              <a:t>6.1.3.1.  The Authorization Code Flow</a:t>
            </a:r>
            <a:endParaRPr lang="en-GB" sz="1800" dirty="0">
              <a:effectLst/>
              <a:latin typeface="Times New Roman" panose="02020603050405020304" pitchFamily="18" charset="0"/>
              <a:ea typeface="Times New Roman" panose="02020603050405020304" pitchFamily="18" charset="0"/>
            </a:endParaRPr>
          </a:p>
          <a:p>
            <a:pPr>
              <a:spcAft>
                <a:spcPts val="900"/>
              </a:spcAft>
            </a:pPr>
            <a:r>
              <a:rPr lang="en-GB" sz="1800" i="1" dirty="0">
                <a:effectLst/>
                <a:latin typeface="Times New Roman" panose="02020603050405020304" pitchFamily="18" charset="0"/>
                <a:ea typeface="Times New Roman" panose="02020603050405020304" pitchFamily="18" charset="0"/>
              </a:rPr>
              <a:t>The main benefit of using a BFF is the BFF's ability to act as a confidential client.  Therefore, the </a:t>
            </a:r>
            <a:r>
              <a:rPr lang="en-GB" sz="1800" i="1" dirty="0">
                <a:effectLst/>
                <a:highlight>
                  <a:srgbClr val="FFFF00"/>
                </a:highlight>
                <a:latin typeface="Times New Roman" panose="02020603050405020304" pitchFamily="18" charset="0"/>
                <a:ea typeface="Times New Roman" panose="02020603050405020304" pitchFamily="18" charset="0"/>
              </a:rPr>
              <a:t>BFF MUST act as a confidential client</a:t>
            </a:r>
            <a:r>
              <a:rPr lang="en-GB" sz="1800" i="1" dirty="0">
                <a:effectLst/>
                <a:latin typeface="Times New Roman" panose="02020603050405020304" pitchFamily="18" charset="0"/>
                <a:ea typeface="Times New Roman" panose="02020603050405020304" pitchFamily="18" charset="0"/>
              </a:rPr>
              <a:t>.  Furthermore, the BFF SHOULD use the OAuth 2.0 Authorization Code grant with PKCE to initiate a request for an access token.</a:t>
            </a:r>
            <a:r>
              <a:rPr lang="en-GB" sz="1800" dirty="0">
                <a:effectLst/>
                <a:latin typeface="Times New Roman" panose="02020603050405020304" pitchFamily="18" charset="0"/>
                <a:ea typeface="Times New Roman" panose="02020603050405020304" pitchFamily="18" charset="0"/>
              </a:rPr>
              <a:t>”</a:t>
            </a:r>
          </a:p>
        </p:txBody>
      </p:sp>
      <p:sp>
        <p:nvSpPr>
          <p:cNvPr id="4" name="Title 1">
            <a:extLst>
              <a:ext uri="{FF2B5EF4-FFF2-40B4-BE49-F238E27FC236}">
                <a16:creationId xmlns:a16="http://schemas.microsoft.com/office/drawing/2014/main" id="{8F7E45A1-E87F-17BF-39B0-93F9BFC56492}"/>
              </a:ext>
            </a:extLst>
          </p:cNvPr>
          <p:cNvSpPr>
            <a:spLocks noGrp="1"/>
          </p:cNvSpPr>
          <p:nvPr>
            <p:ph type="title"/>
          </p:nvPr>
        </p:nvSpPr>
        <p:spPr>
          <a:xfrm>
            <a:off x="838200" y="585771"/>
            <a:ext cx="10515600" cy="1104917"/>
          </a:xfrm>
        </p:spPr>
        <p:txBody>
          <a:bodyPr/>
          <a:lstStyle/>
          <a:p>
            <a:r>
              <a:rPr lang="en-US" altLang="en-US" sz="3600" dirty="0"/>
              <a:t>Backend For Frontend (BBF) – background 3</a:t>
            </a:r>
            <a:endParaRPr lang="en-GB" altLang="en-US" sz="3600" dirty="0"/>
          </a:p>
        </p:txBody>
      </p:sp>
    </p:spTree>
    <p:extLst>
      <p:ext uri="{BB962C8B-B14F-4D97-AF65-F5344CB8AC3E}">
        <p14:creationId xmlns:p14="http://schemas.microsoft.com/office/powerpoint/2010/main" val="37737604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58B72-B2A2-7EF1-E55C-3BDB7EC38ADE}"/>
              </a:ext>
            </a:extLst>
          </p:cNvPr>
          <p:cNvSpPr>
            <a:spLocks noGrp="1"/>
          </p:cNvSpPr>
          <p:nvPr>
            <p:ph type="title"/>
          </p:nvPr>
        </p:nvSpPr>
        <p:spPr/>
        <p:txBody>
          <a:bodyPr/>
          <a:lstStyle/>
          <a:p>
            <a:r>
              <a:rPr lang="en-US" dirty="0"/>
              <a:t>CAPIF-8 (ROF – CCF/AF)</a:t>
            </a:r>
          </a:p>
        </p:txBody>
      </p:sp>
      <p:sp>
        <p:nvSpPr>
          <p:cNvPr id="3" name="Content Placeholder 2">
            <a:extLst>
              <a:ext uri="{FF2B5EF4-FFF2-40B4-BE49-F238E27FC236}">
                <a16:creationId xmlns:a16="http://schemas.microsoft.com/office/drawing/2014/main" id="{CE4F897A-2E47-4CED-C0FD-36783A617827}"/>
              </a:ext>
            </a:extLst>
          </p:cNvPr>
          <p:cNvSpPr>
            <a:spLocks noGrp="1"/>
          </p:cNvSpPr>
          <p:nvPr>
            <p:ph idx="1"/>
          </p:nvPr>
        </p:nvSpPr>
        <p:spPr>
          <a:xfrm>
            <a:off x="522515" y="1825625"/>
            <a:ext cx="11342914" cy="4446604"/>
          </a:xfrm>
        </p:spPr>
        <p:txBody>
          <a:bodyPr/>
          <a:lstStyle/>
          <a:p>
            <a:pPr>
              <a:spcAft>
                <a:spcPts val="900"/>
              </a:spcAft>
            </a:pPr>
            <a:r>
              <a:rPr lang="en-GB" sz="1600" dirty="0">
                <a:effectLst/>
                <a:ea typeface="Times New Roman" panose="02020603050405020304" pitchFamily="18" charset="0"/>
              </a:rPr>
              <a:t>On the assumption that:</a:t>
            </a:r>
          </a:p>
          <a:p>
            <a:pPr marL="742950" lvl="1" indent="-285750">
              <a:buFont typeface="Courier New" panose="02070309020205020404" pitchFamily="49" charset="0"/>
              <a:buChar char="o"/>
            </a:pPr>
            <a:r>
              <a:rPr lang="en-GB" sz="1600" dirty="0"/>
              <a:t>the </a:t>
            </a:r>
            <a:r>
              <a:rPr lang="en-GB" sz="1600" dirty="0">
                <a:highlight>
                  <a:srgbClr val="FFFF00"/>
                </a:highlight>
              </a:rPr>
              <a:t>Browser</a:t>
            </a:r>
            <a:r>
              <a:rPr lang="en-GB" sz="1600" dirty="0"/>
              <a:t> comprises the CAPIF “</a:t>
            </a:r>
            <a:r>
              <a:rPr lang="en-GB" sz="1600" dirty="0">
                <a:highlight>
                  <a:srgbClr val="FFFF00"/>
                </a:highlight>
              </a:rPr>
              <a:t>Resource owner function</a:t>
            </a:r>
            <a:r>
              <a:rPr lang="en-GB" sz="1600" dirty="0"/>
              <a:t>” (comparable to the OAuth 2.0 </a:t>
            </a:r>
            <a:r>
              <a:rPr lang="en-GB" sz="1600" dirty="0">
                <a:highlight>
                  <a:srgbClr val="FFFF00"/>
                </a:highlight>
              </a:rPr>
              <a:t>user-agent</a:t>
            </a:r>
            <a:r>
              <a:rPr lang="en-GB" sz="1600" dirty="0"/>
              <a:t>) and “</a:t>
            </a:r>
            <a:r>
              <a:rPr lang="en-GB" sz="1600" dirty="0">
                <a:highlight>
                  <a:srgbClr val="FFFF00"/>
                </a:highlight>
              </a:rPr>
              <a:t>API invoker frontend</a:t>
            </a:r>
            <a:r>
              <a:rPr lang="en-GB" sz="1600" dirty="0"/>
              <a:t>” (referred to as the JavaScript code in the BFF RFC, but can more generally be considered the frontend application (code)), the latter component being introduced through the BFF solution, the interactions can be mapped as follows:</a:t>
            </a:r>
          </a:p>
          <a:p>
            <a:pPr>
              <a:spcAft>
                <a:spcPts val="900"/>
              </a:spcAft>
            </a:pPr>
            <a:r>
              <a:rPr lang="en-GB" sz="1600" dirty="0">
                <a:effectLst/>
                <a:ea typeface="Times New Roman" panose="02020603050405020304" pitchFamily="18" charset="0"/>
              </a:rPr>
              <a:t>Step (D) – OAuth 2.0 Authorization (Request / Response (inc. Grant, i.e., Authorization Code))</a:t>
            </a:r>
          </a:p>
          <a:p>
            <a:pPr marL="742950" lvl="1" indent="-285750">
              <a:buFont typeface="Courier New" panose="02070309020205020404" pitchFamily="49" charset="0"/>
              <a:buChar char="o"/>
            </a:pPr>
            <a:r>
              <a:rPr lang="en-GB" sz="1600" dirty="0">
                <a:effectLst/>
                <a:ea typeface="Times New Roman" panose="02020603050405020304" pitchFamily="18" charset="0"/>
              </a:rPr>
              <a:t>Similar to API invoker obtaining authorization to access service API described in clause 8.31 of 3GPP TS 23.222 and further detailed in 3GPP TS 33.122, where what’s key is that there’s an authentication interaction (e.g., exploiting Open ID Connect, which is not in scope of OAuth 2.0) with the Resource Owner through which consent to resource access is obtained.</a:t>
            </a:r>
          </a:p>
          <a:p>
            <a:pPr lvl="2">
              <a:buFont typeface="Wingdings" pitchFamily="2" charset="2"/>
              <a:buChar char=""/>
            </a:pPr>
            <a:r>
              <a:rPr lang="en-GB" sz="1600" b="1" dirty="0">
                <a:effectLst/>
                <a:ea typeface="Times New Roman" panose="02020603050405020304" pitchFamily="18" charset="0"/>
              </a:rPr>
              <a:t>Step a</a:t>
            </a:r>
            <a:r>
              <a:rPr lang="en-GB" sz="1600" dirty="0">
                <a:effectLst/>
                <a:ea typeface="Times New Roman" panose="02020603050405020304" pitchFamily="18" charset="0"/>
              </a:rPr>
              <a:t>: The user-agent (ROF) is directed (Step 2 in clause 6.2.2) by the client (API invoker backend (BBF)) through the API invoker frontend to </a:t>
            </a:r>
            <a:r>
              <a:rPr lang="en-GB" sz="1600" dirty="0">
                <a:effectLst/>
                <a:highlight>
                  <a:srgbClr val="FFFF00"/>
                </a:highlight>
                <a:ea typeface="Times New Roman" panose="02020603050405020304" pitchFamily="18" charset="0"/>
              </a:rPr>
              <a:t>initiate the Authorization Code Flow</a:t>
            </a:r>
            <a:r>
              <a:rPr lang="en-GB" sz="1600" dirty="0">
                <a:effectLst/>
                <a:ea typeface="Times New Roman" panose="02020603050405020304" pitchFamily="18" charset="0"/>
              </a:rPr>
              <a:t> (Step 3 in clause 6.2.2) with the Authorization Server (CCF/AF)</a:t>
            </a:r>
          </a:p>
          <a:p>
            <a:pPr marL="1143000" lvl="2" indent="-228600">
              <a:buFont typeface="Wingdings" pitchFamily="2" charset="2"/>
              <a:buChar char=""/>
            </a:pPr>
            <a:r>
              <a:rPr lang="en-GB" sz="1600" b="1" dirty="0">
                <a:effectLst/>
                <a:ea typeface="Times New Roman" panose="02020603050405020304" pitchFamily="18" charset="0"/>
              </a:rPr>
              <a:t>Step b</a:t>
            </a:r>
            <a:r>
              <a:rPr lang="en-GB" sz="1600" dirty="0">
                <a:effectLst/>
                <a:ea typeface="Times New Roman" panose="02020603050405020304" pitchFamily="18" charset="0"/>
              </a:rPr>
              <a:t>: Via the user-agent (ROF), the Authorization Server (CCF/AF) </a:t>
            </a:r>
            <a:r>
              <a:rPr lang="en-GB" sz="1600" dirty="0">
                <a:effectLst/>
                <a:highlight>
                  <a:srgbClr val="FFFF00"/>
                </a:highlight>
                <a:ea typeface="Times New Roman" panose="02020603050405020304" pitchFamily="18" charset="0"/>
              </a:rPr>
              <a:t>mutually authenticates </a:t>
            </a:r>
            <a:r>
              <a:rPr lang="en-GB" sz="1600" dirty="0">
                <a:effectLst/>
                <a:ea typeface="Times New Roman" panose="02020603050405020304" pitchFamily="18" charset="0"/>
              </a:rPr>
              <a:t>with the user (Resource owner) and obtains the necessary user consent (Resource owner consent)</a:t>
            </a:r>
          </a:p>
          <a:p>
            <a:pPr marL="1143000" lvl="2" indent="-228600">
              <a:buFont typeface="Wingdings" pitchFamily="2" charset="2"/>
              <a:buChar char=""/>
            </a:pPr>
            <a:r>
              <a:rPr lang="en-GB" sz="1600" b="1" dirty="0">
                <a:effectLst/>
                <a:ea typeface="Times New Roman" panose="02020603050405020304" pitchFamily="18" charset="0"/>
              </a:rPr>
              <a:t>Step c</a:t>
            </a:r>
            <a:r>
              <a:rPr lang="en-GB" sz="1600" dirty="0">
                <a:effectLst/>
                <a:ea typeface="Times New Roman" panose="02020603050405020304" pitchFamily="18" charset="0"/>
              </a:rPr>
              <a:t>: Having authenticated with the user, the Authorization Server (CCF/AF) </a:t>
            </a:r>
            <a:r>
              <a:rPr lang="en-GB" sz="1600" dirty="0">
                <a:effectLst/>
                <a:highlight>
                  <a:srgbClr val="FFFF00"/>
                </a:highlight>
                <a:ea typeface="Times New Roman" panose="02020603050405020304" pitchFamily="18" charset="0"/>
              </a:rPr>
              <a:t>provides an Authorization Code </a:t>
            </a:r>
            <a:r>
              <a:rPr lang="en-GB" sz="1600" dirty="0">
                <a:effectLst/>
                <a:ea typeface="Times New Roman" panose="02020603050405020304" pitchFamily="18" charset="0"/>
              </a:rPr>
              <a:t>to the user-agent (ROF), Step 4 in clause 6.2.2 (the ROF forwards that to the API invoker frontend, Step 5 in clause 6.2.2).</a:t>
            </a:r>
          </a:p>
          <a:p>
            <a:pPr marL="742950" lvl="1" indent="-285750">
              <a:spcAft>
                <a:spcPts val="900"/>
              </a:spcAft>
              <a:buFont typeface="Courier New" panose="02070309020205020404" pitchFamily="49" charset="0"/>
              <a:buChar char="o"/>
            </a:pPr>
            <a:r>
              <a:rPr lang="en-GB" sz="1600" dirty="0">
                <a:effectLst/>
                <a:ea typeface="Times New Roman" panose="02020603050405020304" pitchFamily="18" charset="0"/>
              </a:rPr>
              <a:t>Of note, this interaction between the ROF and CCF/AF is applicable to the OAuth 2.0 Authorization Code Flow (see clause 4.1 of IEFT RFC 6749) and not just the BFF case. </a:t>
            </a:r>
          </a:p>
        </p:txBody>
      </p:sp>
    </p:spTree>
    <p:extLst>
      <p:ext uri="{BB962C8B-B14F-4D97-AF65-F5344CB8AC3E}">
        <p14:creationId xmlns:p14="http://schemas.microsoft.com/office/powerpoint/2010/main" val="358366139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58B72-B2A2-7EF1-E55C-3BDB7EC38ADE}"/>
              </a:ext>
            </a:extLst>
          </p:cNvPr>
          <p:cNvSpPr>
            <a:spLocks noGrp="1"/>
          </p:cNvSpPr>
          <p:nvPr>
            <p:ph type="title"/>
          </p:nvPr>
        </p:nvSpPr>
        <p:spPr/>
        <p:txBody>
          <a:bodyPr/>
          <a:lstStyle/>
          <a:p>
            <a:r>
              <a:rPr lang="en-US" sz="3600" dirty="0"/>
              <a:t>CAPIF-X (API invoker frontend - backend) - 1</a:t>
            </a:r>
          </a:p>
        </p:txBody>
      </p:sp>
      <p:sp>
        <p:nvSpPr>
          <p:cNvPr id="3" name="Content Placeholder 2">
            <a:extLst>
              <a:ext uri="{FF2B5EF4-FFF2-40B4-BE49-F238E27FC236}">
                <a16:creationId xmlns:a16="http://schemas.microsoft.com/office/drawing/2014/main" id="{CE4F897A-2E47-4CED-C0FD-36783A617827}"/>
              </a:ext>
            </a:extLst>
          </p:cNvPr>
          <p:cNvSpPr>
            <a:spLocks noGrp="1"/>
          </p:cNvSpPr>
          <p:nvPr>
            <p:ph idx="1"/>
          </p:nvPr>
        </p:nvSpPr>
        <p:spPr>
          <a:xfrm>
            <a:off x="522515" y="1825625"/>
            <a:ext cx="11342914" cy="4446604"/>
          </a:xfrm>
        </p:spPr>
        <p:txBody>
          <a:bodyPr/>
          <a:lstStyle/>
          <a:p>
            <a:pPr lvl="0">
              <a:spcAft>
                <a:spcPts val="900"/>
              </a:spcAft>
            </a:pPr>
            <a:r>
              <a:rPr lang="en-GB" sz="1600" dirty="0"/>
              <a:t>(B) &amp; (I) - checks with the API invoker backend (BFF) if there is an active (secure) session (in which case service invocation can proceed directly)</a:t>
            </a:r>
          </a:p>
          <a:p>
            <a:pPr marL="742950" lvl="1" indent="-285750">
              <a:buFont typeface="Courier New" panose="02070309020205020404" pitchFamily="49" charset="0"/>
              <a:buChar char="o"/>
            </a:pPr>
            <a:r>
              <a:rPr lang="en-GB" sz="1600" dirty="0">
                <a:effectLst/>
                <a:ea typeface="Times New Roman" panose="02020603050405020304" pitchFamily="18" charset="0"/>
              </a:rPr>
              <a:t>This is considered implementation specific, but such indication could be provided through an API invoker backend HTTP "401 Unauthorized" response (e.g., error response in step (L)) to a request (e.g., step (J)) triggered by the API invoker frontend. </a:t>
            </a:r>
          </a:p>
          <a:p>
            <a:pPr lvl="0">
              <a:spcAft>
                <a:spcPts val="900"/>
              </a:spcAft>
            </a:pPr>
            <a:r>
              <a:rPr lang="en-GB" sz="1600" dirty="0"/>
              <a:t>(C) – request API invoker backend (BFF) to initiate Authorization Code flow with the PKCE extension, i.e., authorization initialization request</a:t>
            </a:r>
          </a:p>
          <a:p>
            <a:pPr marL="742950" lvl="1" indent="-285750">
              <a:buFont typeface="Courier New" panose="02070309020205020404" pitchFamily="49" charset="0"/>
              <a:buChar char="o"/>
            </a:pPr>
            <a:r>
              <a:rPr lang="en-GB" sz="1600" dirty="0">
                <a:effectLst/>
                <a:ea typeface="Times New Roman" panose="02020603050405020304" pitchFamily="18" charset="0"/>
              </a:rPr>
              <a:t>This step is the trigger for step (D), whereby the user (Resource Owner) interacts with the application (API invoker frontend) via the user-agent/Browser (ROF) to initiate authorization (since there is no active session associated with the application at the BFF)</a:t>
            </a:r>
          </a:p>
          <a:p>
            <a:pPr marL="742950" lvl="1" indent="-285750">
              <a:buFont typeface="Courier New" panose="02070309020205020404" pitchFamily="49" charset="0"/>
              <a:buChar char="o"/>
            </a:pPr>
            <a:r>
              <a:rPr lang="en-GB" sz="1600" dirty="0">
                <a:effectLst/>
                <a:ea typeface="Times New Roman" panose="02020603050405020304" pitchFamily="18" charset="0"/>
              </a:rPr>
              <a:t>Step 1 in clause 6.2.2.</a:t>
            </a:r>
          </a:p>
          <a:p>
            <a:pPr>
              <a:spcAft>
                <a:spcPts val="900"/>
              </a:spcAft>
            </a:pPr>
            <a:r>
              <a:rPr lang="en-GB" sz="1600" dirty="0"/>
              <a:t>(E) - Browser delivers the Authorization Code to the API invoker backend (BFF)</a:t>
            </a:r>
          </a:p>
          <a:p>
            <a:pPr marL="742950" lvl="1" indent="-285750">
              <a:buFont typeface="Courier New" panose="02070309020205020404" pitchFamily="49" charset="0"/>
              <a:buChar char="o"/>
            </a:pPr>
            <a:r>
              <a:rPr lang="en-GB" sz="1600" dirty="0">
                <a:effectLst/>
                <a:ea typeface="Times New Roman" panose="02020603050405020304" pitchFamily="18" charset="0"/>
              </a:rPr>
              <a:t>An interface between ROF and API invoker backend (BFF) is not specified implying the Authorization Code would have to be passed to the API invoker backend (BFF) via the API invoker frontend.</a:t>
            </a:r>
          </a:p>
          <a:p>
            <a:pPr marL="742950" lvl="1" indent="-285750">
              <a:spcAft>
                <a:spcPts val="900"/>
              </a:spcAft>
              <a:buFont typeface="Courier New" panose="02070309020205020404" pitchFamily="49" charset="0"/>
              <a:buChar char="o"/>
            </a:pPr>
            <a:r>
              <a:rPr lang="en-GB" sz="1600" dirty="0">
                <a:effectLst/>
                <a:ea typeface="Times New Roman" panose="02020603050405020304" pitchFamily="18" charset="0"/>
              </a:rPr>
              <a:t>Step 5 in clause 6.2.2. </a:t>
            </a:r>
          </a:p>
        </p:txBody>
      </p:sp>
    </p:spTree>
    <p:extLst>
      <p:ext uri="{BB962C8B-B14F-4D97-AF65-F5344CB8AC3E}">
        <p14:creationId xmlns:p14="http://schemas.microsoft.com/office/powerpoint/2010/main" val="323229192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58B72-B2A2-7EF1-E55C-3BDB7EC38ADE}"/>
              </a:ext>
            </a:extLst>
          </p:cNvPr>
          <p:cNvSpPr>
            <a:spLocks noGrp="1"/>
          </p:cNvSpPr>
          <p:nvPr>
            <p:ph type="title"/>
          </p:nvPr>
        </p:nvSpPr>
        <p:spPr/>
        <p:txBody>
          <a:bodyPr/>
          <a:lstStyle/>
          <a:p>
            <a:r>
              <a:rPr lang="en-US" sz="3600" dirty="0"/>
              <a:t>CAPIF-X (API invoker frontend - backend) - 2</a:t>
            </a:r>
          </a:p>
        </p:txBody>
      </p:sp>
      <p:sp>
        <p:nvSpPr>
          <p:cNvPr id="3" name="Content Placeholder 2">
            <a:extLst>
              <a:ext uri="{FF2B5EF4-FFF2-40B4-BE49-F238E27FC236}">
                <a16:creationId xmlns:a16="http://schemas.microsoft.com/office/drawing/2014/main" id="{CE4F897A-2E47-4CED-C0FD-36783A617827}"/>
              </a:ext>
            </a:extLst>
          </p:cNvPr>
          <p:cNvSpPr>
            <a:spLocks noGrp="1"/>
          </p:cNvSpPr>
          <p:nvPr>
            <p:ph idx="1"/>
          </p:nvPr>
        </p:nvSpPr>
        <p:spPr>
          <a:xfrm>
            <a:off x="522515" y="1825625"/>
            <a:ext cx="11342914" cy="4446604"/>
          </a:xfrm>
        </p:spPr>
        <p:txBody>
          <a:bodyPr/>
          <a:lstStyle/>
          <a:p>
            <a:pPr lvl="0">
              <a:spcAft>
                <a:spcPts val="900"/>
              </a:spcAft>
            </a:pPr>
            <a:r>
              <a:rPr lang="en-GB" sz="1600" dirty="0"/>
              <a:t>(G) – response (Step 8 in clause 6.2.2) provided to the Browser once the BFF has obtained (request Step 6 &amp; response Step 7 in clause 6.2.2) an Access Token from the Authorization Server, for example including the Access Token itself in the form of a </a:t>
            </a:r>
            <a:r>
              <a:rPr lang="en-GB" sz="1600" dirty="0" err="1"/>
              <a:t>HttpOnly</a:t>
            </a:r>
            <a:r>
              <a:rPr lang="en-GB" sz="1600" dirty="0"/>
              <a:t> cookie that is not accessible to the frontend application. </a:t>
            </a:r>
          </a:p>
          <a:p>
            <a:pPr marL="742950" lvl="1" indent="-285750">
              <a:buFont typeface="Courier New" panose="02070309020205020404" pitchFamily="49" charset="0"/>
              <a:buChar char="o"/>
            </a:pPr>
            <a:r>
              <a:rPr lang="en-GB" sz="1600" dirty="0">
                <a:effectLst/>
                <a:ea typeface="Times New Roman" panose="02020603050405020304" pitchFamily="18" charset="0"/>
              </a:rPr>
              <a:t>An interface between the API invoker backend (BFF) and ROF is not specified implying the Access Token Code would have to be passed to the ROF via the API invoker frontend.</a:t>
            </a:r>
          </a:p>
          <a:p>
            <a:pPr>
              <a:spcAft>
                <a:spcPts val="900"/>
              </a:spcAft>
            </a:pPr>
            <a:r>
              <a:rPr lang="en-GB" sz="1600" dirty="0"/>
              <a:t>(J) - request to the resource server</a:t>
            </a:r>
          </a:p>
          <a:p>
            <a:pPr marL="742950" lvl="1" indent="-285750">
              <a:buFont typeface="Courier New" panose="02070309020205020404" pitchFamily="49" charset="0"/>
              <a:buChar char="o"/>
            </a:pPr>
            <a:r>
              <a:rPr lang="en-GB" sz="1600" dirty="0">
                <a:effectLst/>
                <a:ea typeface="Times New Roman" panose="02020603050405020304" pitchFamily="18" charset="0"/>
              </a:rPr>
              <a:t>This is equivalent to the service API invocation request referred to in 3GPP TS 23.222, e.g., clause 8.15 Authentication between the API invoker and the AEF upon the service API invocation.</a:t>
            </a:r>
          </a:p>
          <a:p>
            <a:pPr marL="742950" lvl="1" indent="-285750">
              <a:buFont typeface="Courier New" panose="02070309020205020404" pitchFamily="49" charset="0"/>
              <a:buChar char="o"/>
            </a:pPr>
            <a:r>
              <a:rPr lang="en-GB" sz="1600" dirty="0">
                <a:effectLst/>
                <a:ea typeface="Times New Roman" panose="02020603050405020304" pitchFamily="18" charset="0"/>
              </a:rPr>
              <a:t>Step 9 in clause 6.2.2 (leading to step 10 &amp; 11 between the BFF and AF))</a:t>
            </a:r>
          </a:p>
          <a:p>
            <a:pPr lvl="0">
              <a:spcAft>
                <a:spcPts val="900"/>
              </a:spcAft>
            </a:pPr>
            <a:r>
              <a:rPr lang="en-GB" sz="1600" dirty="0">
                <a:effectLst/>
                <a:ea typeface="Times New Roman" panose="02020603050405020304" pitchFamily="18" charset="0"/>
              </a:rPr>
              <a:t>(L) – </a:t>
            </a:r>
            <a:r>
              <a:rPr lang="en-GB" sz="1600" dirty="0"/>
              <a:t>resource server response</a:t>
            </a:r>
          </a:p>
          <a:p>
            <a:pPr marL="742950" lvl="1" indent="-285750">
              <a:buFont typeface="Courier New" panose="02070309020205020404" pitchFamily="49" charset="0"/>
              <a:buChar char="o"/>
            </a:pPr>
            <a:r>
              <a:rPr lang="en-GB" sz="1600" dirty="0">
                <a:effectLst/>
                <a:ea typeface="Times New Roman" panose="02020603050405020304" pitchFamily="18" charset="0"/>
              </a:rPr>
              <a:t>This is equivalent to the service API invocation response referred to in 3GPP TS 23.222.</a:t>
            </a:r>
          </a:p>
          <a:p>
            <a:pPr marL="742950" lvl="1" indent="-285750">
              <a:spcAft>
                <a:spcPts val="900"/>
              </a:spcAft>
              <a:buFont typeface="Courier New" panose="02070309020205020404" pitchFamily="49" charset="0"/>
              <a:buChar char="o"/>
            </a:pPr>
            <a:r>
              <a:rPr lang="en-GB" sz="1600" dirty="0">
                <a:effectLst/>
                <a:ea typeface="Times New Roman" panose="02020603050405020304" pitchFamily="18" charset="0"/>
              </a:rPr>
              <a:t>Step 12 in clause 6.2.2</a:t>
            </a:r>
          </a:p>
        </p:txBody>
      </p:sp>
    </p:spTree>
    <p:extLst>
      <p:ext uri="{BB962C8B-B14F-4D97-AF65-F5344CB8AC3E}">
        <p14:creationId xmlns:p14="http://schemas.microsoft.com/office/powerpoint/2010/main" val="167962294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A76D0-1D68-D024-2258-BDE4B446FD22}"/>
              </a:ext>
            </a:extLst>
          </p:cNvPr>
          <p:cNvSpPr>
            <a:spLocks noGrp="1"/>
          </p:cNvSpPr>
          <p:nvPr>
            <p:ph type="title"/>
          </p:nvPr>
        </p:nvSpPr>
        <p:spPr/>
        <p:txBody>
          <a:bodyPr/>
          <a:lstStyle/>
          <a:p>
            <a:r>
              <a:rPr lang="en-US" sz="3200" dirty="0"/>
              <a:t>Summary: Proposal for 6.2.3 “Corresponding APIs”</a:t>
            </a:r>
          </a:p>
        </p:txBody>
      </p:sp>
      <p:sp>
        <p:nvSpPr>
          <p:cNvPr id="3" name="Content Placeholder 2">
            <a:extLst>
              <a:ext uri="{FF2B5EF4-FFF2-40B4-BE49-F238E27FC236}">
                <a16:creationId xmlns:a16="http://schemas.microsoft.com/office/drawing/2014/main" id="{9BDA2604-3E85-7DB7-19FF-D1D688EF4710}"/>
              </a:ext>
            </a:extLst>
          </p:cNvPr>
          <p:cNvSpPr>
            <a:spLocks noGrp="1"/>
          </p:cNvSpPr>
          <p:nvPr>
            <p:ph idx="1"/>
          </p:nvPr>
        </p:nvSpPr>
        <p:spPr/>
        <p:txBody>
          <a:bodyPr/>
          <a:lstStyle/>
          <a:p>
            <a:r>
              <a:rPr lang="en-US" dirty="0"/>
              <a:t>CAPIF-8 (ROF – CCF/AF)</a:t>
            </a:r>
          </a:p>
          <a:p>
            <a:pPr lvl="1"/>
            <a:r>
              <a:rPr lang="en-US" dirty="0"/>
              <a:t>Authorization request, from ROC to CCF/AF (step 3)</a:t>
            </a:r>
          </a:p>
          <a:p>
            <a:pPr lvl="1"/>
            <a:r>
              <a:rPr lang="en-US" dirty="0"/>
              <a:t>Granting authorization, from CCF/AF to ROC (step 4)</a:t>
            </a:r>
          </a:p>
          <a:p>
            <a:pPr lvl="1"/>
            <a:r>
              <a:rPr lang="en-US" dirty="0"/>
              <a:t>Forward authorization, from ROC to CCF/AF (step 5) </a:t>
            </a:r>
          </a:p>
          <a:p>
            <a:r>
              <a:rPr lang="en-US" dirty="0"/>
              <a:t>CAPIF-X (API invoker frontend - API invoker backend)</a:t>
            </a:r>
          </a:p>
          <a:p>
            <a:pPr lvl="1"/>
            <a:r>
              <a:rPr lang="en-US" dirty="0"/>
              <a:t>Initiate authorization request, from API frontend to API backend (step 1)</a:t>
            </a:r>
          </a:p>
          <a:p>
            <a:pPr lvl="1"/>
            <a:r>
              <a:rPr lang="en-US" dirty="0"/>
              <a:t>Initiate authorization response (through redirect), from API backend to API frontend (step 2)</a:t>
            </a:r>
          </a:p>
          <a:p>
            <a:pPr lvl="1"/>
            <a:r>
              <a:rPr lang="en-US" dirty="0"/>
              <a:t>Access granted indication, from API backend to API frontend (step 2) (step 8)</a:t>
            </a:r>
          </a:p>
          <a:p>
            <a:pPr lvl="1"/>
            <a:r>
              <a:rPr lang="en-US" dirty="0"/>
              <a:t>API service request, from API frontend to API backend (step 9)</a:t>
            </a:r>
          </a:p>
          <a:p>
            <a:pPr lvl="1"/>
            <a:r>
              <a:rPr lang="en-US" dirty="0"/>
              <a:t>API service response, from API backend to API frontend (step 2) (step 12)</a:t>
            </a:r>
          </a:p>
          <a:p>
            <a:endParaRPr lang="en-US" dirty="0"/>
          </a:p>
          <a:p>
            <a:endParaRPr lang="en-US" dirty="0"/>
          </a:p>
        </p:txBody>
      </p:sp>
    </p:spTree>
    <p:extLst>
      <p:ext uri="{BB962C8B-B14F-4D97-AF65-F5344CB8AC3E}">
        <p14:creationId xmlns:p14="http://schemas.microsoft.com/office/powerpoint/2010/main" val="52412197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5383</TotalTime>
  <Words>1486</Words>
  <Application>Microsoft Macintosh PowerPoint</Application>
  <PresentationFormat>Widescreen</PresentationFormat>
  <Paragraphs>56</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Arial </vt:lpstr>
      <vt:lpstr>Calibri</vt:lpstr>
      <vt:lpstr>Calibri Light</vt:lpstr>
      <vt:lpstr>Courier New</vt:lpstr>
      <vt:lpstr>Times New Roman</vt:lpstr>
      <vt:lpstr>Wingdings</vt:lpstr>
      <vt:lpstr>Office Theme</vt:lpstr>
      <vt:lpstr>Backend For Frontend reference points</vt:lpstr>
      <vt:lpstr>Outline</vt:lpstr>
      <vt:lpstr>Backend For Frontend (BBF) – background 1</vt:lpstr>
      <vt:lpstr>Backend For Frontend (BBF) – background 2</vt:lpstr>
      <vt:lpstr>Backend For Frontend (BBF) – background 3</vt:lpstr>
      <vt:lpstr>CAPIF-8 (ROF – CCF/AF)</vt:lpstr>
      <vt:lpstr>CAPIF-X (API invoker frontend - backend) - 1</vt:lpstr>
      <vt:lpstr>CAPIF-X (API invoker frontend - backend) - 2</vt:lpstr>
      <vt:lpstr>Summary: Proposal for 6.2.3 “Corresponding APIs”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Walter Featherstone</cp:lastModifiedBy>
  <cp:revision>620</cp:revision>
  <dcterms:created xsi:type="dcterms:W3CDTF">2010-02-05T13:52:04Z</dcterms:created>
  <dcterms:modified xsi:type="dcterms:W3CDTF">2024-05-13T14:25:46Z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