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12"/>
  </p:notesMasterIdLst>
  <p:handoutMasterIdLst>
    <p:handoutMasterId r:id="rId15"/>
  </p:handoutMasterIdLst>
  <p:sldIdLst>
    <p:sldId id="341" r:id="rId4"/>
    <p:sldId id="363" r:id="rId5"/>
    <p:sldId id="366" r:id="rId6"/>
    <p:sldId id="378" r:id="rId7"/>
    <p:sldId id="379" r:id="rId8"/>
    <p:sldId id="367" r:id="rId9"/>
    <p:sldId id="380" r:id="rId10"/>
    <p:sldId id="371" r:id="rId11"/>
    <p:sldId id="372" r:id="rId13"/>
    <p:sldId id="384"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9" d="100"/>
          <a:sy n="59" d="100"/>
        </p:scale>
        <p:origin x="780" y="60"/>
      </p:cViewPr>
      <p:guideLst>
        <p:guide orient="horz" pos="2185"/>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212"/>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#60</a:t>
            </a:r>
            <a:endParaRPr lang="sv-SE" altLang="en-US" sz="1200" b="1" dirty="0">
              <a:latin typeface="Arial" panose="020B0604020202020204"/>
            </a:endParaRPr>
          </a:p>
          <a:p>
            <a:pPr eaLnBrk="1" hangingPunct="1">
              <a:defRPr/>
            </a:pPr>
            <a:r>
              <a:rPr lang="en-GB" altLang="en-US" sz="1200" b="1" dirty="0">
                <a:latin typeface="Arial" panose="020B0604020202020204"/>
              </a:rPr>
              <a:t>Changsha, China 15</a:t>
            </a:r>
            <a:r>
              <a:rPr lang="en-GB" altLang="en-US" sz="1200" b="1" baseline="30000" dirty="0">
                <a:latin typeface="Arial" panose="020B0604020202020204"/>
              </a:rPr>
              <a:t>th</a:t>
            </a:r>
            <a:r>
              <a:rPr lang="en-GB" altLang="en-US" sz="1200" b="1" dirty="0">
                <a:latin typeface="Arial" panose="020B0604020202020204"/>
              </a:rPr>
              <a:t> – 19</a:t>
            </a:r>
            <a:r>
              <a:rPr lang="en-GB" altLang="en-US" sz="1200" b="1" baseline="30000" dirty="0">
                <a:latin typeface="Arial" panose="020B0604020202020204"/>
              </a:rPr>
              <a:t>th</a:t>
            </a:r>
            <a:r>
              <a:rPr lang="en-GB" altLang="en-US" sz="1200" b="1" dirty="0">
                <a:latin typeface="Arial" panose="020B0604020202020204"/>
              </a:rPr>
              <a:t> April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#60</a:t>
            </a:r>
            <a:endParaRPr lang="sv-SE" altLang="en-US" sz="1200" b="1" dirty="0">
              <a:latin typeface="Arial" panose="020B0604020202020204"/>
            </a:endParaRPr>
          </a:p>
          <a:p>
            <a:pPr eaLnBrk="1" hangingPunct="1">
              <a:defRPr/>
            </a:pPr>
            <a:r>
              <a:rPr lang="en-GB" altLang="en-US" sz="1200" b="1" dirty="0">
                <a:latin typeface="Arial" panose="020B0604020202020204"/>
              </a:rPr>
              <a:t>Changsha, China 15</a:t>
            </a:r>
            <a:r>
              <a:rPr lang="en-GB" altLang="en-US" sz="1200" b="1" baseline="30000" dirty="0">
                <a:latin typeface="Arial" panose="020B0604020202020204"/>
              </a:rPr>
              <a:t>th</a:t>
            </a:r>
            <a:r>
              <a:rPr lang="en-GB" altLang="en-US" sz="1200" b="1" dirty="0">
                <a:latin typeface="Arial" panose="020B0604020202020204"/>
              </a:rPr>
              <a:t> – 19</a:t>
            </a:r>
            <a:r>
              <a:rPr lang="en-GB" altLang="en-US" sz="1200" b="1" baseline="30000" dirty="0">
                <a:latin typeface="Arial" panose="020B0604020202020204"/>
              </a:rPr>
              <a:t>th</a:t>
            </a:r>
            <a:r>
              <a:rPr lang="en-GB" altLang="en-US" sz="1200" b="1" dirty="0">
                <a:latin typeface="Arial" panose="020B0604020202020204"/>
              </a:rPr>
              <a:t> April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nvSpPr>
        <p:spPr>
          <a:xfrm>
            <a:off x="946785" y="1710055"/>
            <a:ext cx="10277475" cy="2852420"/>
          </a:xfrm>
          <a:prstGeom prst="rect">
            <a:avLst/>
          </a:prstGeom>
          <a:noFill/>
          <a:ln>
            <a:noFill/>
          </a:ln>
        </p:spPr>
        <p:txBody>
          <a:bodyPr vert="horz" wrap="square" lIns="91440" tIns="45720" rIns="91440" bIns="45720" numCol="1" anchor="b" anchorCtr="0" compatLnSpc="1"/>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dirty="0" smtClean="0"/>
              <a:t>Discussion on </a:t>
            </a:r>
            <a:r>
              <a:rPr lang="en-US" dirty="0" smtClean="0"/>
              <a:t>support for the </a:t>
            </a:r>
            <a:r>
              <a:rPr dirty="0" smtClean="0"/>
              <a:t>permission control </a:t>
            </a:r>
            <a:r>
              <a:rPr lang="en-US" dirty="0" smtClean="0"/>
              <a:t>of </a:t>
            </a:r>
            <a:r>
              <a:rPr dirty="0" smtClean="0"/>
              <a:t>digital asset</a:t>
            </a:r>
            <a:r>
              <a:rPr lang="en-GB" altLang="en-US" dirty="0" smtClean="0"/>
              <a:t> </a:t>
            </a:r>
            <a:endParaRPr lang="en-GB" altLang="en-US" dirty="0" smtClean="0"/>
          </a:p>
        </p:txBody>
      </p:sp>
      <p:sp>
        <p:nvSpPr>
          <p:cNvPr id="4" name="Text Placeholder 2"/>
          <p:cNvSpPr>
            <a:spLocks noGrp="1"/>
          </p:cNvSpPr>
          <p:nvPr>
            <p:ph type="body" idx="4294967295"/>
          </p:nvPr>
        </p:nvSpPr>
        <p:spPr>
          <a:xfrm>
            <a:off x="2148205" y="4867275"/>
            <a:ext cx="7886700" cy="1222375"/>
          </a:xfrm>
        </p:spPr>
        <p:txBody>
          <a:bodyPr/>
          <a:lstStyle/>
          <a:p>
            <a:pPr marL="0" indent="0" algn="ctr" eaLnBrk="1" hangingPunct="1">
              <a:buFontTx/>
              <a:buNone/>
            </a:pPr>
            <a:r>
              <a:rPr lang="en-US" altLang="en-GB" dirty="0" smtClean="0"/>
              <a:t>Jingwen Liu</a:t>
            </a:r>
            <a:endParaRPr lang="en-US" altLang="en-GB" dirty="0" smtClean="0"/>
          </a:p>
          <a:p>
            <a:pPr marL="0" indent="0" algn="ctr" eaLnBrk="1" hangingPunct="1">
              <a:buFontTx/>
              <a:buNone/>
            </a:pPr>
            <a:r>
              <a:rPr lang="en-US" altLang="en-GB" dirty="0"/>
              <a:t>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878840" y="1955800"/>
            <a:ext cx="8825230" cy="3787140"/>
          </a:xfrm>
          <a:prstGeom prst="rect">
            <a:avLst/>
          </a:prstGeom>
        </p:spPr>
      </p:pic>
      <p:sp>
        <p:nvSpPr>
          <p:cNvPr id="4" name="Title 1"/>
          <p:cNvSpPr>
            <a:spLocks noGrp="1"/>
          </p:cNvSpPr>
          <p:nvPr>
            <p:ph type="title"/>
          </p:nvPr>
        </p:nvSpPr>
        <p:spPr>
          <a:xfrm>
            <a:off x="514985" y="533400"/>
            <a:ext cx="10515600" cy="992505"/>
          </a:xfrm>
        </p:spPr>
        <p:txBody>
          <a:bodyPr/>
          <a:p>
            <a:r>
              <a:rPr lang="en-US" altLang="en-US" dirty="0" smtClean="0">
                <a:sym typeface="+mn-ea"/>
              </a:rPr>
              <a:t>Annex 1</a:t>
            </a:r>
            <a:endParaRPr lang="en-IN"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endParaRPr lang="en-GB" altLang="en-US"/>
          </a:p>
        </p:txBody>
      </p:sp>
      <p:sp>
        <p:nvSpPr>
          <p:cNvPr id="2" name="Content Placeholder 2"/>
          <p:cNvSpPr>
            <a:spLocks noGrp="1"/>
          </p:cNvSpPr>
          <p:nvPr>
            <p:ph idx="1"/>
          </p:nvPr>
        </p:nvSpPr>
        <p:spPr/>
        <p:txBody>
          <a:bodyPr/>
          <a:p>
            <a:r>
              <a:rPr lang="en-US" altLang="en-US" dirty="0" smtClean="0"/>
              <a:t>Defination of digital asset</a:t>
            </a:r>
            <a:endParaRPr lang="en-US" altLang="en-US" dirty="0" smtClean="0"/>
          </a:p>
          <a:p>
            <a:r>
              <a:rPr lang="en-US" altLang="en-US" dirty="0" smtClean="0"/>
              <a:t>Requirement</a:t>
            </a:r>
            <a:endParaRPr lang="en-US" altLang="en-US" dirty="0" smtClean="0"/>
          </a:p>
          <a:p>
            <a:r>
              <a:rPr lang="en-US" altLang="en-US" dirty="0" smtClean="0"/>
              <a:t>Usecase</a:t>
            </a:r>
            <a:endParaRPr lang="en-US" altLang="en-US" dirty="0" smtClean="0"/>
          </a:p>
          <a:p>
            <a:r>
              <a:rPr lang="en-US" altLang="en-US" dirty="0" smtClean="0"/>
              <a:t>Summary</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GB" dirty="0" smtClean="0"/>
              <a:t>SA1 Defination</a:t>
            </a:r>
            <a:endParaRPr lang="en-US" altLang="en-GB" dirty="0" smtClean="0"/>
          </a:p>
        </p:txBody>
      </p:sp>
      <p:sp>
        <p:nvSpPr>
          <p:cNvPr id="7171" name="Content Placeholder 2"/>
          <p:cNvSpPr>
            <a:spLocks noGrp="1"/>
          </p:cNvSpPr>
          <p:nvPr>
            <p:ph idx="1"/>
          </p:nvPr>
        </p:nvSpPr>
        <p:spPr>
          <a:xfrm>
            <a:off x="492760" y="1825625"/>
            <a:ext cx="10709275" cy="4351655"/>
          </a:xfrm>
        </p:spPr>
        <p:txBody>
          <a:bodyPr/>
          <a:lstStyle/>
          <a:p>
            <a:r>
              <a:rPr lang="en-US" altLang="en-US" dirty="0" smtClean="0"/>
              <a:t>Defination of digital asset in 3GPP TS 22.156：</a:t>
            </a:r>
            <a:endParaRPr lang="en-US" altLang="en-US" dirty="0" smtClean="0"/>
          </a:p>
          <a:p>
            <a:pPr lvl="1" algn="l">
              <a:buSzTx/>
            </a:pPr>
            <a:r>
              <a:rPr lang="en-GB" sz="2400" dirty="0" smtClean="0"/>
              <a:t>digitally stored information that is uniquely identifiable and can be used to realize value according to their licensing conditions and applicable regulations. Examples of digital assets include digital representation (avatar), software licenses, gift certificates, tokens and files (e.g. music files) that have been purchased. This is not an exhaustive list of examples. </a:t>
            </a:r>
            <a:endParaRPr lang="en-GB" sz="2400" dirty="0" smtClean="0"/>
          </a:p>
          <a:p>
            <a:pPr lvl="1" algn="l">
              <a:buSzTx/>
            </a:pPr>
            <a:endParaRPr lang="en-GB" sz="2400" dirty="0" smtClean="0"/>
          </a:p>
          <a:p>
            <a:pPr lvl="1" algn="l">
              <a:buSzTx/>
            </a:pPr>
            <a:endParaRPr lang="en-GB" sz="2400" dirty="0" smtClean="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SA1 Requirement</a:t>
            </a:r>
            <a:endParaRPr lang="en-US" altLang="zh-CN"/>
          </a:p>
        </p:txBody>
      </p:sp>
      <p:sp>
        <p:nvSpPr>
          <p:cNvPr id="3" name="内容占位符 2"/>
          <p:cNvSpPr>
            <a:spLocks noGrp="1"/>
          </p:cNvSpPr>
          <p:nvPr>
            <p:ph idx="1"/>
          </p:nvPr>
        </p:nvSpPr>
        <p:spPr>
          <a:xfrm>
            <a:off x="534035" y="1825625"/>
            <a:ext cx="10819765" cy="4351655"/>
          </a:xfrm>
        </p:spPr>
        <p:txBody>
          <a:bodyPr/>
          <a:p>
            <a:pPr marL="228600" lvl="1" algn="l">
              <a:spcBef>
                <a:spcPts val="1000"/>
              </a:spcBef>
              <a:buClrTx/>
              <a:buSzTx/>
              <a:buFontTx/>
              <a:buBlip>
                <a:blip r:embed="rId1"/>
              </a:buBlip>
            </a:pPr>
            <a:r>
              <a:rPr lang="en-US" altLang="en-US" sz="2800" dirty="0" smtClean="0">
                <a:sym typeface="+mn-ea"/>
              </a:rPr>
              <a:t>The requirements of digital asset management in 3GPP TS 22.156 are as follows:</a:t>
            </a:r>
            <a:endParaRPr lang="en-US" altLang="en-US" sz="2800" dirty="0" smtClean="0"/>
          </a:p>
          <a:p>
            <a:pPr lvl="1" algn="l">
              <a:buSzTx/>
            </a:pPr>
            <a:r>
              <a:rPr lang="en-GB" sz="2800" dirty="0" smtClean="0">
                <a:sym typeface="+mn-ea"/>
              </a:rPr>
              <a:t></a:t>
            </a:r>
            <a:r>
              <a:rPr lang="en-GB" dirty="0" smtClean="0">
                <a:sym typeface="+mn-ea"/>
              </a:rPr>
              <a:t>Subject to operator policy, regulatory requirements and user consent, the 5G system shall be able to provide functionality to </a:t>
            </a:r>
            <a:r>
              <a:rPr lang="en-GB" dirty="0" smtClean="0">
                <a:solidFill>
                  <a:srgbClr val="FF0000"/>
                </a:solidFill>
                <a:sym typeface="+mn-ea"/>
              </a:rPr>
              <a:t>store digital assets</a:t>
            </a:r>
            <a:r>
              <a:rPr lang="en-GB" dirty="0" smtClean="0">
                <a:sym typeface="+mn-ea"/>
              </a:rPr>
              <a:t> associated with a user, and to remove such digital assets associated with a user.</a:t>
            </a:r>
            <a:endParaRPr lang="en-GB" dirty="0" smtClean="0"/>
          </a:p>
          <a:p>
            <a:pPr lvl="1" algn="l">
              <a:buSzTx/>
            </a:pPr>
            <a:r>
              <a:rPr lang="en-GB" dirty="0" smtClean="0">
                <a:sym typeface="+mn-ea"/>
              </a:rPr>
              <a:t>Subject to operator policy, regulatory requirements and user consent, the 5G system shall provide a means to allow a user to securely </a:t>
            </a:r>
            <a:r>
              <a:rPr lang="en-GB" dirty="0" smtClean="0">
                <a:solidFill>
                  <a:srgbClr val="FF0000"/>
                </a:solidFill>
                <a:sym typeface="+mn-ea"/>
              </a:rPr>
              <a:t>access and update</a:t>
            </a:r>
            <a:r>
              <a:rPr lang="en-GB" dirty="0" smtClean="0">
                <a:sym typeface="+mn-ea"/>
              </a:rPr>
              <a:t> their digital assets.</a:t>
            </a:r>
            <a:endParaRPr lang="en-GB" dirty="0" smtClean="0"/>
          </a:p>
          <a:p>
            <a:pPr lvl="1" algn="l">
              <a:buSzTx/>
            </a:pPr>
            <a:r>
              <a:rPr lang="en-GB" dirty="0" smtClean="0">
                <a:sym typeface="+mn-ea"/>
              </a:rPr>
              <a:t>Subject to operator policy and user consent, the 5G system shall be able to allow </a:t>
            </a:r>
            <a:r>
              <a:rPr lang="en-GB" dirty="0" smtClean="0">
                <a:solidFill>
                  <a:srgbClr val="FF0000"/>
                </a:solidFill>
                <a:sym typeface="+mn-ea"/>
              </a:rPr>
              <a:t>an authorized third party to retrieve</a:t>
            </a:r>
            <a:r>
              <a:rPr lang="en-GB" dirty="0" smtClean="0">
                <a:sym typeface="+mn-ea"/>
              </a:rPr>
              <a:t> the digital asset(s) associated with a user, e.g. when the user accesses a specific application.</a:t>
            </a:r>
            <a:endParaRPr lang="en-GB" dirty="0" smtClean="0"/>
          </a:p>
          <a:p>
            <a:pPr lvl="1" algn="l">
              <a:buSzTx/>
            </a:pPr>
            <a:endParaRPr lang="en-GB" sz="2800" dirty="0" smtClean="0"/>
          </a:p>
          <a:p>
            <a:endParaRPr lang="zh-CN"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P</a:t>
            </a:r>
            <a:r>
              <a:rPr lang="zh-CN" altLang="en-US"/>
              <a:t>revious work</a:t>
            </a:r>
            <a:endParaRPr lang="zh-CN" altLang="en-US"/>
          </a:p>
        </p:txBody>
      </p:sp>
      <p:sp>
        <p:nvSpPr>
          <p:cNvPr id="3" name="内容占位符 2"/>
          <p:cNvSpPr>
            <a:spLocks noGrp="1"/>
          </p:cNvSpPr>
          <p:nvPr>
            <p:ph idx="1"/>
          </p:nvPr>
        </p:nvSpPr>
        <p:spPr>
          <a:xfrm>
            <a:off x="749935" y="1917065"/>
            <a:ext cx="4966970" cy="4351655"/>
          </a:xfrm>
        </p:spPr>
        <p:txBody>
          <a:bodyPr/>
          <a:p>
            <a:r>
              <a:rPr lang="zh-CN" altLang="en-US"/>
              <a:t>The </a:t>
            </a:r>
            <a:r>
              <a:rPr lang="en-US" altLang="zh-CN"/>
              <a:t>support</a:t>
            </a:r>
            <a:r>
              <a:rPr lang="zh-CN" altLang="en-US"/>
              <a:t> for digital asset storage has been completed</a:t>
            </a:r>
            <a:r>
              <a:rPr lang="en-US" altLang="zh-CN"/>
              <a:t> in SA6#60</a:t>
            </a:r>
            <a:endParaRPr lang="zh-CN" altLang="en-US"/>
          </a:p>
          <a:p>
            <a:pPr marL="0" indent="0">
              <a:buNone/>
            </a:pPr>
            <a:r>
              <a:rPr lang="en-US" altLang="zh-CN" sz="2400"/>
              <a:t>The entity is defined: </a:t>
            </a:r>
            <a:r>
              <a:rPr lang="zh-CN" altLang="en-US" sz="2400"/>
              <a:t>Application - Digital Asset Container Management</a:t>
            </a:r>
            <a:r>
              <a:rPr lang="en-US" altLang="zh-CN" sz="2400"/>
              <a:t>(A-DACM)</a:t>
            </a:r>
            <a:endParaRPr lang="en-US" altLang="zh-CN" sz="2400"/>
          </a:p>
          <a:p>
            <a:pPr marL="0" indent="0">
              <a:buNone/>
            </a:pPr>
            <a:r>
              <a:rPr lang="en-US" altLang="zh-CN" sz="2400"/>
              <a:t>the architecture and solution is shown in 6.2 and 7.7</a:t>
            </a:r>
            <a:endParaRPr lang="en-US" altLang="zh-CN" sz="2400"/>
          </a:p>
          <a:p>
            <a:pPr marL="0" indent="0">
              <a:buNone/>
            </a:pPr>
            <a:endParaRPr lang="en-US" altLang="zh-CN" sz="2400"/>
          </a:p>
        </p:txBody>
      </p:sp>
      <p:graphicFrame>
        <p:nvGraphicFramePr>
          <p:cNvPr id="4" name="对象 -2147482622"/>
          <p:cNvGraphicFramePr>
            <a:graphicFrameLocks noChangeAspect="1"/>
          </p:cNvGraphicFramePr>
          <p:nvPr/>
        </p:nvGraphicFramePr>
        <p:xfrm>
          <a:off x="5716588" y="1917065"/>
          <a:ext cx="5636895" cy="2766060"/>
        </p:xfrm>
        <a:graphic>
          <a:graphicData uri="http://schemas.openxmlformats.org/presentationml/2006/ole">
            <mc:AlternateContent xmlns:mc="http://schemas.openxmlformats.org/markup-compatibility/2006">
              <mc:Choice xmlns:v="urn:schemas-microsoft-com:vml" Requires="v">
                <p:oleObj spid="_x0000_s3076" name="" r:id="rId1" imgW="9398000" imgH="4610100" progId="Visio.Drawing.11">
                  <p:embed/>
                </p:oleObj>
              </mc:Choice>
              <mc:Fallback>
                <p:oleObj name="" r:id="rId1" imgW="9398000" imgH="4610100" progId="Visio.Drawing.11">
                  <p:embed/>
                  <p:pic>
                    <p:nvPicPr>
                      <p:cNvPr id="0" name="图片 3075"/>
                      <p:cNvPicPr/>
                      <p:nvPr/>
                    </p:nvPicPr>
                    <p:blipFill>
                      <a:blip r:embed="rId2"/>
                      <a:stretch>
                        <a:fillRect/>
                      </a:stretch>
                    </p:blipFill>
                    <p:spPr>
                      <a:xfrm>
                        <a:off x="5716588" y="1917065"/>
                        <a:ext cx="5636895" cy="2766060"/>
                      </a:xfrm>
                      <a:prstGeom prst="rect">
                        <a:avLst/>
                      </a:prstGeom>
                      <a:noFill/>
                      <a:ln w="38100">
                        <a:noFill/>
                        <a:miter/>
                      </a:ln>
                    </p:spPr>
                  </p:pic>
                </p:oleObj>
              </mc:Fallback>
            </mc:AlternateContent>
          </a:graphicData>
        </a:graphic>
      </p:graphicFrame>
      <p:sp>
        <p:nvSpPr>
          <p:cNvPr id="100" name="文本框 99"/>
          <p:cNvSpPr txBox="1"/>
          <p:nvPr/>
        </p:nvSpPr>
        <p:spPr>
          <a:xfrm>
            <a:off x="5995035" y="4585970"/>
            <a:ext cx="5080000" cy="368300"/>
          </a:xfrm>
          <a:prstGeom prst="rect">
            <a:avLst/>
          </a:prstGeom>
          <a:noFill/>
          <a:ln w="9525">
            <a:noFill/>
          </a:ln>
        </p:spPr>
        <p:txBody>
          <a:bodyPr>
            <a:spAutoFit/>
          </a:bodyPr>
          <a:p>
            <a:pPr marL="0" indent="0"/>
            <a:r>
              <a:rPr lang="en-US" b="0">
                <a:latin typeface="Times New Roman" panose="02020603050405020304" pitchFamily="18" charset="0"/>
              </a:rPr>
              <a:t>A-DACM architecture to support Metaverse services</a:t>
            </a:r>
            <a:endParaRPr lang="en-US" altLang="en-US" b="0">
              <a:latin typeface="Times New Roman" panose="02020603050405020304" pitchFamily="18" charset="0"/>
            </a:endParaRPr>
          </a:p>
        </p:txBody>
      </p:sp>
      <p:sp>
        <p:nvSpPr>
          <p:cNvPr id="5" name="文本框 4"/>
          <p:cNvSpPr txBox="1"/>
          <p:nvPr/>
        </p:nvSpPr>
        <p:spPr>
          <a:xfrm>
            <a:off x="1041400" y="5289550"/>
            <a:ext cx="10481310" cy="979170"/>
          </a:xfrm>
          <a:prstGeom prst="rect">
            <a:avLst/>
          </a:prstGeom>
          <a:noFill/>
        </p:spPr>
        <p:txBody>
          <a:bodyPr wrap="square" rtlCol="0" anchor="t">
            <a:noAutofit/>
          </a:bodyPr>
          <a:p>
            <a:pPr indent="0" algn="l">
              <a:buClrTx/>
              <a:buSzTx/>
              <a:buFontTx/>
              <a:buNone/>
            </a:pPr>
            <a:r>
              <a:rPr lang="zh-CN" altLang="en-US" sz="2400" i="1" u="sng">
                <a:sym typeface="+mn-ea"/>
              </a:rPr>
              <a:t>Next work </a:t>
            </a:r>
            <a:r>
              <a:rPr lang="en-US" altLang="zh-CN" sz="2400" i="1" u="sng">
                <a:sym typeface="+mn-ea"/>
              </a:rPr>
              <a:t>for the digital asset </a:t>
            </a:r>
            <a:r>
              <a:rPr lang="zh-CN" altLang="en-US" sz="2400" i="1" u="sng">
                <a:sym typeface="+mn-ea"/>
              </a:rPr>
              <a:t>focuses on providing enablement service to support</a:t>
            </a:r>
            <a:r>
              <a:rPr lang="en-US" altLang="zh-CN" sz="2400" i="1" u="sng">
                <a:sym typeface="+mn-ea"/>
              </a:rPr>
              <a:t> for permission control on </a:t>
            </a:r>
            <a:r>
              <a:rPr lang="zh-CN" altLang="en-US" sz="2400" i="1" u="sng">
                <a:sym typeface="+mn-ea"/>
              </a:rPr>
              <a:t>access/retrieve </a:t>
            </a:r>
            <a:r>
              <a:rPr lang="en-US" altLang="zh-CN" sz="2400" i="1" u="sng">
                <a:sym typeface="+mn-ea"/>
              </a:rPr>
              <a:t>the digital asset </a:t>
            </a:r>
            <a:r>
              <a:rPr lang="zh-CN" altLang="en-US" sz="2400" i="1" u="sng">
                <a:sym typeface="+mn-ea"/>
              </a:rPr>
              <a:t>by a third party </a:t>
            </a:r>
            <a:endParaRPr lang="zh-CN" altLang="en-US" sz="2400" i="1" u="sng">
              <a:sym typeface="+mn-ea"/>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ym typeface="+mn-ea"/>
              </a:rPr>
              <a:t>Usecase(1/2)</a:t>
            </a:r>
            <a:endParaRPr lang="en-IN" dirty="0"/>
          </a:p>
        </p:txBody>
      </p:sp>
      <p:sp>
        <p:nvSpPr>
          <p:cNvPr id="3" name="Content Placeholder 2"/>
          <p:cNvSpPr>
            <a:spLocks noGrp="1"/>
          </p:cNvSpPr>
          <p:nvPr>
            <p:ph idx="1"/>
          </p:nvPr>
        </p:nvSpPr>
        <p:spPr>
          <a:xfrm>
            <a:off x="414655" y="2314575"/>
            <a:ext cx="4957445" cy="3224530"/>
          </a:xfrm>
        </p:spPr>
        <p:txBody>
          <a:bodyPr/>
          <a:lstStyle/>
          <a:p>
            <a:pPr algn="l">
              <a:buClrTx/>
              <a:buSzTx/>
              <a:buFontTx/>
              <a:buBlip>
                <a:blip r:embed="rId1"/>
              </a:buBlip>
            </a:pPr>
            <a:r>
              <a:rPr lang="en-US" altLang="en-US" sz="2000" dirty="0" smtClean="0"/>
              <a:t>The use case can be considered for study as follows:</a:t>
            </a:r>
            <a:endParaRPr lang="en-US" altLang="en-US" sz="2000" dirty="0" smtClean="0"/>
          </a:p>
          <a:p>
            <a:pPr marL="0" indent="0" algn="l">
              <a:buClrTx/>
              <a:buSzTx/>
              <a:buFontTx/>
              <a:buNone/>
            </a:pPr>
            <a:r>
              <a:rPr lang="en-US" altLang="en-US" sz="2000" dirty="0" smtClean="0"/>
              <a:t>-  In the same metaverse service, when owner wants to share his/her own digital assets and the owner only wants to share the digital asset to some specific user(s) in the mobile metaverse.</a:t>
            </a:r>
            <a:endParaRPr lang="en-US" altLang="en-US" sz="2000" dirty="0" smtClean="0"/>
          </a:p>
          <a:p>
            <a:pPr marL="0" indent="0" algn="l">
              <a:buClrTx/>
              <a:buSzTx/>
              <a:buFontTx/>
              <a:buNone/>
            </a:pPr>
            <a:r>
              <a:rPr lang="en-US" altLang="en-US" sz="2000" dirty="0" smtClean="0"/>
              <a:t>A consumer wants to access the digital asset, the service enabler layer supports for checking whether the consumer has the permission. </a:t>
            </a:r>
            <a:endParaRPr lang="en-US" altLang="en-US" sz="2000" dirty="0" smtClean="0"/>
          </a:p>
        </p:txBody>
      </p:sp>
      <p:pic>
        <p:nvPicPr>
          <p:cNvPr id="12" name="图片 11" descr="手机用户"/>
          <p:cNvPicPr>
            <a:picLocks noChangeAspect="1"/>
          </p:cNvPicPr>
          <p:nvPr/>
        </p:nvPicPr>
        <p:blipFill>
          <a:blip r:embed="rId2"/>
          <a:stretch>
            <a:fillRect/>
          </a:stretch>
        </p:blipFill>
        <p:spPr>
          <a:xfrm>
            <a:off x="6607810" y="2321560"/>
            <a:ext cx="576580" cy="576580"/>
          </a:xfrm>
          <a:prstGeom prst="rect">
            <a:avLst/>
          </a:prstGeom>
          <a:solidFill>
            <a:schemeClr val="accent4">
              <a:lumMod val="40000"/>
              <a:lumOff val="60000"/>
            </a:schemeClr>
          </a:solidFill>
        </p:spPr>
      </p:pic>
      <p:pic>
        <p:nvPicPr>
          <p:cNvPr id="18" name="图片 17" descr="手机用户"/>
          <p:cNvPicPr>
            <a:picLocks noChangeAspect="1"/>
          </p:cNvPicPr>
          <p:nvPr/>
        </p:nvPicPr>
        <p:blipFill>
          <a:blip r:embed="rId2"/>
          <a:stretch>
            <a:fillRect/>
          </a:stretch>
        </p:blipFill>
        <p:spPr>
          <a:xfrm>
            <a:off x="9851390" y="2321560"/>
            <a:ext cx="576580" cy="576580"/>
          </a:xfrm>
          <a:prstGeom prst="rect">
            <a:avLst/>
          </a:prstGeom>
          <a:solidFill>
            <a:schemeClr val="accent6">
              <a:lumMod val="60000"/>
              <a:lumOff val="40000"/>
            </a:schemeClr>
          </a:solidFill>
        </p:spPr>
      </p:pic>
      <p:sp>
        <p:nvSpPr>
          <p:cNvPr id="19" name="矩形 18"/>
          <p:cNvSpPr/>
          <p:nvPr/>
        </p:nvSpPr>
        <p:spPr>
          <a:xfrm>
            <a:off x="6450965" y="4728845"/>
            <a:ext cx="4902200" cy="405765"/>
          </a:xfrm>
          <a:prstGeom prst="rect">
            <a:avLst/>
          </a:prstGeom>
        </p:spPr>
        <p:style>
          <a:lnRef idx="2">
            <a:schemeClr val="dk1"/>
          </a:lnRef>
          <a:fillRef idx="1">
            <a:schemeClr val="lt1"/>
          </a:fillRef>
          <a:effectRef idx="0">
            <a:schemeClr val="dk1"/>
          </a:effectRef>
          <a:fontRef idx="minor">
            <a:schemeClr val="dk1"/>
          </a:fontRef>
        </p:style>
        <p:txBody>
          <a:bodyPr rtlCol="0" anchor="ctr"/>
          <a:p>
            <a:pPr algn="ctr"/>
            <a:r>
              <a:rPr lang="en-US" altLang="zh-CN"/>
              <a:t>permission control function</a:t>
            </a:r>
            <a:endParaRPr lang="en-US" altLang="zh-CN"/>
          </a:p>
        </p:txBody>
      </p:sp>
      <p:cxnSp>
        <p:nvCxnSpPr>
          <p:cNvPr id="21" name="直接箭头连接符 20"/>
          <p:cNvCxnSpPr>
            <a:stCxn id="12" idx="2"/>
          </p:cNvCxnSpPr>
          <p:nvPr/>
        </p:nvCxnSpPr>
        <p:spPr>
          <a:xfrm flipH="1">
            <a:off x="6892925" y="2898140"/>
            <a:ext cx="3175" cy="1788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a:off x="10321925" y="2948305"/>
            <a:ext cx="4445" cy="174498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826760" y="3187700"/>
            <a:ext cx="1193165" cy="583565"/>
          </a:xfrm>
          <a:prstGeom prst="rect">
            <a:avLst/>
          </a:prstGeom>
          <a:noFill/>
        </p:spPr>
        <p:txBody>
          <a:bodyPr wrap="square" rtlCol="0">
            <a:spAutoFit/>
          </a:bodyPr>
          <a:p>
            <a:r>
              <a:rPr lang="en-US" altLang="zh-CN" sz="1600"/>
              <a:t>1.upload a picture</a:t>
            </a:r>
            <a:endParaRPr lang="en-US" altLang="zh-CN" sz="1600"/>
          </a:p>
        </p:txBody>
      </p:sp>
      <p:sp>
        <p:nvSpPr>
          <p:cNvPr id="25" name="文本框 24"/>
          <p:cNvSpPr txBox="1"/>
          <p:nvPr/>
        </p:nvSpPr>
        <p:spPr>
          <a:xfrm>
            <a:off x="7184390" y="3064510"/>
            <a:ext cx="1507490" cy="1492885"/>
          </a:xfrm>
          <a:prstGeom prst="rect">
            <a:avLst/>
          </a:prstGeom>
          <a:noFill/>
        </p:spPr>
        <p:txBody>
          <a:bodyPr wrap="square" rtlCol="0">
            <a:noAutofit/>
          </a:bodyPr>
          <a:p>
            <a:r>
              <a:rPr lang="en-US" altLang="zh-CN" sz="1600"/>
              <a:t>3.ask for the permission </a:t>
            </a:r>
            <a:endParaRPr lang="en-US" altLang="zh-CN" sz="1600"/>
          </a:p>
        </p:txBody>
      </p:sp>
      <p:sp>
        <p:nvSpPr>
          <p:cNvPr id="26" name="文本框 25"/>
          <p:cNvSpPr txBox="1"/>
          <p:nvPr/>
        </p:nvSpPr>
        <p:spPr>
          <a:xfrm>
            <a:off x="10427970" y="2314575"/>
            <a:ext cx="1458595" cy="337185"/>
          </a:xfrm>
          <a:prstGeom prst="rect">
            <a:avLst/>
          </a:prstGeom>
          <a:noFill/>
        </p:spPr>
        <p:txBody>
          <a:bodyPr wrap="square" rtlCol="0">
            <a:spAutoFit/>
          </a:bodyPr>
          <a:p>
            <a:r>
              <a:rPr lang="en-US" altLang="zh-CN" sz="1600"/>
              <a:t>consumer</a:t>
            </a:r>
            <a:endParaRPr lang="en-US" altLang="zh-CN" sz="1600"/>
          </a:p>
        </p:txBody>
      </p:sp>
      <p:sp>
        <p:nvSpPr>
          <p:cNvPr id="27" name="文本框 26"/>
          <p:cNvSpPr txBox="1"/>
          <p:nvPr/>
        </p:nvSpPr>
        <p:spPr>
          <a:xfrm>
            <a:off x="7184390" y="2314575"/>
            <a:ext cx="1458595" cy="337185"/>
          </a:xfrm>
          <a:prstGeom prst="rect">
            <a:avLst/>
          </a:prstGeom>
          <a:noFill/>
        </p:spPr>
        <p:txBody>
          <a:bodyPr wrap="square" rtlCol="0">
            <a:spAutoFit/>
          </a:bodyPr>
          <a:p>
            <a:r>
              <a:rPr lang="en-US" altLang="zh-CN" sz="1600"/>
              <a:t>owner</a:t>
            </a:r>
            <a:endParaRPr lang="en-US" altLang="zh-CN" sz="1600"/>
          </a:p>
        </p:txBody>
      </p:sp>
      <p:sp>
        <p:nvSpPr>
          <p:cNvPr id="28" name="文本框 27"/>
          <p:cNvSpPr txBox="1"/>
          <p:nvPr/>
        </p:nvSpPr>
        <p:spPr>
          <a:xfrm>
            <a:off x="10391775" y="3064510"/>
            <a:ext cx="1458595" cy="1151255"/>
          </a:xfrm>
          <a:prstGeom prst="rect">
            <a:avLst/>
          </a:prstGeom>
          <a:noFill/>
        </p:spPr>
        <p:txBody>
          <a:bodyPr wrap="square" rtlCol="0">
            <a:noAutofit/>
          </a:bodyPr>
          <a:p>
            <a:r>
              <a:rPr lang="en-US" altLang="zh-CN" sz="1600"/>
              <a:t>4.the picture share to the consumer</a:t>
            </a:r>
            <a:endParaRPr lang="en-US" altLang="zh-CN" sz="1600"/>
          </a:p>
        </p:txBody>
      </p:sp>
      <p:cxnSp>
        <p:nvCxnSpPr>
          <p:cNvPr id="29" name="直接箭头连接符 28"/>
          <p:cNvCxnSpPr/>
          <p:nvPr/>
        </p:nvCxnSpPr>
        <p:spPr>
          <a:xfrm flipH="1">
            <a:off x="9967595" y="2922270"/>
            <a:ext cx="3175" cy="17208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864600" y="3107690"/>
            <a:ext cx="1155700" cy="1151255"/>
          </a:xfrm>
          <a:prstGeom prst="rect">
            <a:avLst/>
          </a:prstGeom>
          <a:noFill/>
        </p:spPr>
        <p:txBody>
          <a:bodyPr wrap="square" rtlCol="0">
            <a:noAutofit/>
          </a:bodyPr>
          <a:p>
            <a:r>
              <a:rPr lang="en-US" altLang="zh-CN" sz="1600"/>
              <a:t>2.apply for access the picture</a:t>
            </a:r>
            <a:endParaRPr lang="en-US" altLang="zh-CN" sz="1600"/>
          </a:p>
        </p:txBody>
      </p:sp>
      <p:cxnSp>
        <p:nvCxnSpPr>
          <p:cNvPr id="4" name="直接箭头连接符 3"/>
          <p:cNvCxnSpPr/>
          <p:nvPr/>
        </p:nvCxnSpPr>
        <p:spPr>
          <a:xfrm>
            <a:off x="7158355" y="2896870"/>
            <a:ext cx="0" cy="1796415"/>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ym typeface="+mn-ea"/>
              </a:rPr>
              <a:t>Usecase(2/2)</a:t>
            </a:r>
            <a:endParaRPr lang="en-IN" dirty="0"/>
          </a:p>
        </p:txBody>
      </p:sp>
      <p:sp>
        <p:nvSpPr>
          <p:cNvPr id="3" name="Content Placeholder 2"/>
          <p:cNvSpPr>
            <a:spLocks noGrp="1"/>
          </p:cNvSpPr>
          <p:nvPr>
            <p:ph idx="1"/>
          </p:nvPr>
        </p:nvSpPr>
        <p:spPr>
          <a:xfrm>
            <a:off x="598805" y="2234565"/>
            <a:ext cx="4186555" cy="2693670"/>
          </a:xfrm>
        </p:spPr>
        <p:txBody>
          <a:bodyPr/>
          <a:lstStyle/>
          <a:p>
            <a:pPr algn="l">
              <a:buClrTx/>
              <a:buSzTx/>
              <a:buFontTx/>
              <a:buBlip>
                <a:blip r:embed="rId1"/>
              </a:buBlip>
            </a:pPr>
            <a:r>
              <a:rPr lang="en-US" altLang="en-US" sz="2000" dirty="0" smtClean="0"/>
              <a:t>Another usecase:</a:t>
            </a:r>
            <a:endParaRPr lang="en-US" altLang="en-US" sz="2000" dirty="0" smtClean="0"/>
          </a:p>
          <a:p>
            <a:pPr marL="0" indent="0" algn="l">
              <a:buClrTx/>
              <a:buSzTx/>
              <a:buFontTx/>
              <a:buNone/>
            </a:pPr>
            <a:r>
              <a:rPr lang="en-US" altLang="en-US" sz="2000" dirty="0" smtClean="0"/>
              <a:t>-In multiple metaverse service, when a owner wants to operate his/her digital asset among multiple metaverse applications. The service enabler layer supports for access/modification/delete digital assets by the user in multiple metaverse applications to ensure the consistency of the digital assets.</a:t>
            </a:r>
            <a:endParaRPr lang="en-US" altLang="en-US" sz="2000" dirty="0" smtClean="0"/>
          </a:p>
        </p:txBody>
      </p:sp>
      <p:pic>
        <p:nvPicPr>
          <p:cNvPr id="12" name="图片 11" descr="手机用户"/>
          <p:cNvPicPr>
            <a:picLocks noChangeAspect="1"/>
          </p:cNvPicPr>
          <p:nvPr/>
        </p:nvPicPr>
        <p:blipFill>
          <a:blip r:embed="rId2"/>
          <a:stretch>
            <a:fillRect/>
          </a:stretch>
        </p:blipFill>
        <p:spPr>
          <a:xfrm>
            <a:off x="8048625" y="1860550"/>
            <a:ext cx="501650" cy="501650"/>
          </a:xfrm>
          <a:prstGeom prst="rect">
            <a:avLst/>
          </a:prstGeom>
          <a:solidFill>
            <a:schemeClr val="accent4">
              <a:lumMod val="40000"/>
              <a:lumOff val="60000"/>
            </a:schemeClr>
          </a:solidFill>
        </p:spPr>
      </p:pic>
      <p:sp>
        <p:nvSpPr>
          <p:cNvPr id="19" name="矩形 18"/>
          <p:cNvSpPr/>
          <p:nvPr/>
        </p:nvSpPr>
        <p:spPr>
          <a:xfrm>
            <a:off x="6188075" y="4705985"/>
            <a:ext cx="4413250" cy="405765"/>
          </a:xfrm>
          <a:prstGeom prst="rect">
            <a:avLst/>
          </a:prstGeom>
        </p:spPr>
        <p:style>
          <a:lnRef idx="2">
            <a:schemeClr val="dk1"/>
          </a:lnRef>
          <a:fillRef idx="1">
            <a:schemeClr val="lt1"/>
          </a:fillRef>
          <a:effectRef idx="0">
            <a:schemeClr val="dk1"/>
          </a:effectRef>
          <a:fontRef idx="minor">
            <a:schemeClr val="dk1"/>
          </a:fontRef>
        </p:style>
        <p:txBody>
          <a:bodyPr rtlCol="0" anchor="ctr"/>
          <a:p>
            <a:pPr algn="ctr"/>
            <a:r>
              <a:rPr lang="en-US" altLang="zh-CN">
                <a:sym typeface="+mn-ea"/>
              </a:rPr>
              <a:t>permission control function</a:t>
            </a:r>
            <a:endParaRPr lang="en-US" altLang="zh-CN"/>
          </a:p>
        </p:txBody>
      </p:sp>
      <p:cxnSp>
        <p:nvCxnSpPr>
          <p:cNvPr id="21" name="直接箭头连接符 20"/>
          <p:cNvCxnSpPr/>
          <p:nvPr/>
        </p:nvCxnSpPr>
        <p:spPr>
          <a:xfrm>
            <a:off x="6379845" y="2886710"/>
            <a:ext cx="32385" cy="17716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flipV="1">
            <a:off x="10258425" y="2858770"/>
            <a:ext cx="12700" cy="1809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408295" y="3408680"/>
            <a:ext cx="1458595" cy="583565"/>
          </a:xfrm>
          <a:prstGeom prst="rect">
            <a:avLst/>
          </a:prstGeom>
          <a:noFill/>
        </p:spPr>
        <p:txBody>
          <a:bodyPr wrap="square" rtlCol="0">
            <a:spAutoFit/>
          </a:bodyPr>
          <a:p>
            <a:r>
              <a:rPr lang="en-US" altLang="zh-CN" sz="1600"/>
              <a:t>1.upload a avatar</a:t>
            </a:r>
            <a:endParaRPr lang="en-US" altLang="zh-CN" sz="1600"/>
          </a:p>
        </p:txBody>
      </p:sp>
      <p:sp>
        <p:nvSpPr>
          <p:cNvPr id="27" name="文本框 26"/>
          <p:cNvSpPr txBox="1"/>
          <p:nvPr/>
        </p:nvSpPr>
        <p:spPr>
          <a:xfrm>
            <a:off x="5046345" y="1997075"/>
            <a:ext cx="1458595" cy="583565"/>
          </a:xfrm>
          <a:prstGeom prst="rect">
            <a:avLst/>
          </a:prstGeom>
          <a:noFill/>
        </p:spPr>
        <p:txBody>
          <a:bodyPr wrap="square" rtlCol="0">
            <a:spAutoFit/>
          </a:bodyPr>
          <a:p>
            <a:r>
              <a:rPr lang="en-US" altLang="zh-CN" sz="1600"/>
              <a:t>metaverse service 1</a:t>
            </a:r>
            <a:endParaRPr lang="en-US" altLang="zh-CN" sz="1600"/>
          </a:p>
        </p:txBody>
      </p:sp>
      <p:sp>
        <p:nvSpPr>
          <p:cNvPr id="28" name="文本框 27"/>
          <p:cNvSpPr txBox="1"/>
          <p:nvPr/>
        </p:nvSpPr>
        <p:spPr>
          <a:xfrm>
            <a:off x="10328910" y="3531870"/>
            <a:ext cx="1458595" cy="337185"/>
          </a:xfrm>
          <a:prstGeom prst="rect">
            <a:avLst/>
          </a:prstGeom>
          <a:noFill/>
        </p:spPr>
        <p:txBody>
          <a:bodyPr wrap="square" rtlCol="0">
            <a:spAutoFit/>
          </a:bodyPr>
          <a:p>
            <a:r>
              <a:rPr lang="en-US" altLang="zh-CN" sz="1600"/>
              <a:t>4.send avatar</a:t>
            </a:r>
            <a:endParaRPr lang="en-US" altLang="zh-CN" sz="1600"/>
          </a:p>
        </p:txBody>
      </p:sp>
      <p:cxnSp>
        <p:nvCxnSpPr>
          <p:cNvPr id="29" name="直接箭头连接符 28"/>
          <p:cNvCxnSpPr/>
          <p:nvPr/>
        </p:nvCxnSpPr>
        <p:spPr>
          <a:xfrm>
            <a:off x="9904095" y="2833370"/>
            <a:ext cx="25400" cy="18599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700770" y="3452495"/>
            <a:ext cx="1339850" cy="829945"/>
          </a:xfrm>
          <a:prstGeom prst="rect">
            <a:avLst/>
          </a:prstGeom>
          <a:noFill/>
        </p:spPr>
        <p:txBody>
          <a:bodyPr wrap="square" rtlCol="0">
            <a:spAutoFit/>
          </a:bodyPr>
          <a:p>
            <a:r>
              <a:rPr lang="en-US" altLang="zh-CN" sz="1600"/>
              <a:t>2.apply for download avatar</a:t>
            </a:r>
            <a:endParaRPr lang="en-US" altLang="zh-CN" sz="1600"/>
          </a:p>
        </p:txBody>
      </p:sp>
      <p:pic>
        <p:nvPicPr>
          <p:cNvPr id="4" name="图片 3"/>
          <p:cNvPicPr>
            <a:picLocks noChangeAspect="1"/>
          </p:cNvPicPr>
          <p:nvPr/>
        </p:nvPicPr>
        <p:blipFill>
          <a:blip r:embed="rId3"/>
          <a:stretch>
            <a:fillRect/>
          </a:stretch>
        </p:blipFill>
        <p:spPr>
          <a:xfrm>
            <a:off x="6270625" y="2343150"/>
            <a:ext cx="596265" cy="541020"/>
          </a:xfrm>
          <a:prstGeom prst="rect">
            <a:avLst/>
          </a:prstGeom>
        </p:spPr>
      </p:pic>
      <p:sp>
        <p:nvSpPr>
          <p:cNvPr id="6" name="文本框 5"/>
          <p:cNvSpPr txBox="1"/>
          <p:nvPr/>
        </p:nvSpPr>
        <p:spPr>
          <a:xfrm>
            <a:off x="10256520" y="2111375"/>
            <a:ext cx="1458595" cy="583565"/>
          </a:xfrm>
          <a:prstGeom prst="rect">
            <a:avLst/>
          </a:prstGeom>
          <a:noFill/>
        </p:spPr>
        <p:txBody>
          <a:bodyPr wrap="square" rtlCol="0">
            <a:spAutoFit/>
          </a:bodyPr>
          <a:p>
            <a:r>
              <a:rPr lang="en-US" altLang="zh-CN" sz="1600">
                <a:sym typeface="+mn-ea"/>
              </a:rPr>
              <a:t>metaverse service </a:t>
            </a:r>
            <a:r>
              <a:rPr lang="en-US" altLang="zh-CN" sz="1600"/>
              <a:t>2</a:t>
            </a:r>
            <a:endParaRPr lang="en-US" altLang="zh-CN" sz="1600"/>
          </a:p>
        </p:txBody>
      </p:sp>
      <p:pic>
        <p:nvPicPr>
          <p:cNvPr id="7" name="图片 6"/>
          <p:cNvPicPr>
            <a:picLocks noChangeAspect="1"/>
          </p:cNvPicPr>
          <p:nvPr/>
        </p:nvPicPr>
        <p:blipFill>
          <a:blip r:embed="rId3"/>
          <a:stretch>
            <a:fillRect/>
          </a:stretch>
        </p:blipFill>
        <p:spPr>
          <a:xfrm>
            <a:off x="9732645" y="2301240"/>
            <a:ext cx="596265" cy="541020"/>
          </a:xfrm>
          <a:prstGeom prst="rect">
            <a:avLst/>
          </a:prstGeom>
        </p:spPr>
      </p:pic>
      <p:cxnSp>
        <p:nvCxnSpPr>
          <p:cNvPr id="9" name="曲线连接符 8"/>
          <p:cNvCxnSpPr>
            <a:stCxn id="12" idx="1"/>
            <a:endCxn id="4" idx="0"/>
          </p:cNvCxnSpPr>
          <p:nvPr/>
        </p:nvCxnSpPr>
        <p:spPr>
          <a:xfrm rot="10800000" flipV="1">
            <a:off x="6569075" y="2110740"/>
            <a:ext cx="1479550" cy="231775"/>
          </a:xfrm>
          <a:prstGeom prst="curvedConnector2">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0" name="曲线连接符 9"/>
          <p:cNvCxnSpPr>
            <a:stCxn id="12" idx="3"/>
            <a:endCxn id="7" idx="0"/>
          </p:cNvCxnSpPr>
          <p:nvPr/>
        </p:nvCxnSpPr>
        <p:spPr>
          <a:xfrm>
            <a:off x="8550275" y="2111375"/>
            <a:ext cx="1480820" cy="189865"/>
          </a:xfrm>
          <a:prstGeom prst="curvedConnector2">
            <a:avLst/>
          </a:prstGeom>
          <a:ln>
            <a:tailEnd type="arrow" w="med" len="med"/>
          </a:ln>
        </p:spPr>
        <p:style>
          <a:lnRef idx="1">
            <a:schemeClr val="dk1"/>
          </a:lnRef>
          <a:fillRef idx="0">
            <a:schemeClr val="dk1"/>
          </a:fillRef>
          <a:effectRef idx="0">
            <a:schemeClr val="dk1"/>
          </a:effectRef>
          <a:fontRef idx="minor">
            <a:schemeClr val="tx1"/>
          </a:fontRef>
        </p:style>
      </p:cxnSp>
      <p:sp>
        <p:nvSpPr>
          <p:cNvPr id="5" name="文本框 4"/>
          <p:cNvSpPr txBox="1"/>
          <p:nvPr/>
        </p:nvSpPr>
        <p:spPr>
          <a:xfrm>
            <a:off x="6866890" y="1772920"/>
            <a:ext cx="819785" cy="337185"/>
          </a:xfrm>
          <a:prstGeom prst="rect">
            <a:avLst/>
          </a:prstGeom>
          <a:noFill/>
        </p:spPr>
        <p:txBody>
          <a:bodyPr wrap="square" rtlCol="0">
            <a:spAutoFit/>
          </a:bodyPr>
          <a:p>
            <a:r>
              <a:rPr lang="en-US" altLang="zh-CN" sz="1600"/>
              <a:t>login</a:t>
            </a:r>
            <a:endParaRPr lang="en-US" altLang="zh-CN" sz="1600"/>
          </a:p>
        </p:txBody>
      </p:sp>
      <p:sp>
        <p:nvSpPr>
          <p:cNvPr id="8" name="文本框 7"/>
          <p:cNvSpPr txBox="1"/>
          <p:nvPr/>
        </p:nvSpPr>
        <p:spPr>
          <a:xfrm>
            <a:off x="8960485" y="1762125"/>
            <a:ext cx="819785" cy="337185"/>
          </a:xfrm>
          <a:prstGeom prst="rect">
            <a:avLst/>
          </a:prstGeom>
          <a:noFill/>
        </p:spPr>
        <p:txBody>
          <a:bodyPr wrap="square" rtlCol="0">
            <a:spAutoFit/>
          </a:bodyPr>
          <a:p>
            <a:r>
              <a:rPr lang="en-US" altLang="zh-CN" sz="1600"/>
              <a:t>login</a:t>
            </a:r>
            <a:endParaRPr lang="en-US" altLang="zh-CN" sz="1600"/>
          </a:p>
        </p:txBody>
      </p:sp>
      <p:sp>
        <p:nvSpPr>
          <p:cNvPr id="13" name="文本框 12"/>
          <p:cNvSpPr txBox="1"/>
          <p:nvPr/>
        </p:nvSpPr>
        <p:spPr>
          <a:xfrm>
            <a:off x="7323455" y="5124450"/>
            <a:ext cx="2324735" cy="337185"/>
          </a:xfrm>
          <a:prstGeom prst="rect">
            <a:avLst/>
          </a:prstGeom>
          <a:noFill/>
        </p:spPr>
        <p:txBody>
          <a:bodyPr wrap="square" rtlCol="0">
            <a:spAutoFit/>
          </a:bodyPr>
          <a:p>
            <a:r>
              <a:rPr lang="en-US" altLang="zh-CN" sz="1600"/>
              <a:t>3.check the permission</a:t>
            </a:r>
            <a:endParaRPr lang="en-US" altLang="zh-CN" sz="160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ym typeface="+mn-ea"/>
              </a:rPr>
              <a:t>Summary</a:t>
            </a:r>
            <a:endParaRPr lang="en-IN" dirty="0"/>
          </a:p>
        </p:txBody>
      </p:sp>
      <p:sp>
        <p:nvSpPr>
          <p:cNvPr id="3" name="Content Placeholder 2"/>
          <p:cNvSpPr>
            <a:spLocks noGrp="1"/>
          </p:cNvSpPr>
          <p:nvPr>
            <p:ph idx="1"/>
          </p:nvPr>
        </p:nvSpPr>
        <p:spPr>
          <a:xfrm>
            <a:off x="487045" y="2114550"/>
            <a:ext cx="10668000" cy="491490"/>
          </a:xfrm>
        </p:spPr>
        <p:txBody>
          <a:bodyPr/>
          <a:lstStyle/>
          <a:p>
            <a:r>
              <a:rPr lang="en-US" dirty="0" smtClean="0"/>
              <a:t>key issue is going to study:</a:t>
            </a:r>
            <a:endParaRPr lang="en-US" dirty="0" smtClean="0"/>
          </a:p>
          <a:p>
            <a:pPr marL="0" indent="0">
              <a:buNone/>
            </a:pPr>
            <a:r>
              <a:rPr lang="en-US" dirty="0" smtClean="0"/>
              <a:t>Whether and how service enablement layer support for controling the permission of digital assets operations.</a:t>
            </a:r>
            <a:endParaRPr lang="en-US" dirty="0" smtClean="0"/>
          </a:p>
          <a:p>
            <a:pPr marL="0" indent="0">
              <a:buNone/>
            </a:pPr>
            <a:endParaRPr lang="en-US" dirty="0" smtClean="0"/>
          </a:p>
        </p:txBody>
      </p:sp>
      <p:sp>
        <p:nvSpPr>
          <p:cNvPr id="5" name="Rectangle 2"/>
          <p:cNvSpPr>
            <a:spLocks noChangeArrowheads="1"/>
          </p:cNvSpPr>
          <p:nvPr/>
        </p:nvSpPr>
        <p:spPr bwMode="auto">
          <a:xfrm>
            <a:off x="5981700" y="21145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en-IN"/>
          </a:p>
        </p:txBody>
      </p:sp>
      <p:sp>
        <p:nvSpPr>
          <p:cNvPr id="4" name="文本框 3"/>
          <p:cNvSpPr txBox="1"/>
          <p:nvPr/>
        </p:nvSpPr>
        <p:spPr>
          <a:xfrm>
            <a:off x="838200" y="3790950"/>
            <a:ext cx="8341995" cy="368300"/>
          </a:xfrm>
          <a:prstGeom prst="rect">
            <a:avLst/>
          </a:prstGeom>
          <a:noFill/>
        </p:spPr>
        <p:txBody>
          <a:bodyPr wrap="square" rtlCol="0" anchor="t">
            <a:spAutoFit/>
          </a:bodyPr>
          <a:p>
            <a:r>
              <a:rPr lang="en-US" dirty="0" smtClean="0">
                <a:sym typeface="+mn-ea"/>
              </a:rPr>
              <a:t>Note: operations may include access, download, modification, delete, etc</a:t>
            </a:r>
            <a:endParaRPr lang="en-US" altLang="en-US" dirty="0" smtClean="0">
              <a:sym typeface="+mn-ea"/>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Thanks</a:t>
            </a:r>
            <a:endParaRPr lang="en-IN"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2957</Words>
  <Application>WPS 演示</Application>
  <PresentationFormat>Widescreen</PresentationFormat>
  <Paragraphs>94</Paragraphs>
  <Slides>10</Slides>
  <Notes>0</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10</vt:i4>
      </vt:variant>
    </vt:vector>
  </HeadingPairs>
  <TitlesOfParts>
    <vt:vector size="22" baseType="lpstr">
      <vt:lpstr>Arial</vt:lpstr>
      <vt:lpstr>宋体</vt:lpstr>
      <vt:lpstr>Wingdings</vt:lpstr>
      <vt:lpstr>Calibri</vt:lpstr>
      <vt:lpstr>Arial</vt:lpstr>
      <vt:lpstr>Calibri Light</vt:lpstr>
      <vt:lpstr>Times New Roman</vt:lpstr>
      <vt:lpstr>微软雅黑</vt:lpstr>
      <vt:lpstr>Arial Unicode MS</vt:lpstr>
      <vt:lpstr>Office Theme</vt:lpstr>
      <vt:lpstr>1_Office Theme</vt:lpstr>
      <vt:lpstr>Visio.Drawing.11</vt:lpstr>
      <vt:lpstr>PowerPoint 演示文稿</vt:lpstr>
      <vt:lpstr>Outline</vt:lpstr>
      <vt:lpstr>SA1 Defination</vt:lpstr>
      <vt:lpstr>SA1 Requirement</vt:lpstr>
      <vt:lpstr>Previous work</vt:lpstr>
      <vt:lpstr>Usecase(1/2)</vt:lpstr>
      <vt:lpstr>Usecase(2/2)</vt:lpstr>
      <vt:lpstr>Summary</vt:lpstr>
      <vt:lpstr>Thanks</vt:lpstr>
      <vt:lpstr>Annex 1</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liuyue0504</cp:lastModifiedBy>
  <cp:revision>667</cp:revision>
  <dcterms:created xsi:type="dcterms:W3CDTF">2010-02-05T13:52:00Z</dcterms:created>
  <dcterms:modified xsi:type="dcterms:W3CDTF">2024-05-13T13:31:49Z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DE1A2E4DA8CD45E08CCC632943F55141</vt:lpwstr>
  </property>
  <property fmtid="{D5CDD505-2E9C-101B-9397-08002B2CF9AE}" pid="4" name="KSOProductBuildVer">
    <vt:lpwstr>2052-11.8.2.12085</vt:lpwstr>
  </property>
</Properties>
</file>