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0" r:id="rId2"/>
    <p:sldId id="291" r:id="rId3"/>
    <p:sldId id="290" r:id="rId4"/>
    <p:sldId id="292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54C56"/>
    <a:srgbClr val="FFF2CC"/>
    <a:srgbClr val="3399FF"/>
    <a:srgbClr val="4485C6"/>
    <a:srgbClr val="FFCCCC"/>
    <a:srgbClr val="FFCCFF"/>
    <a:srgbClr val="5B9BD5"/>
    <a:srgbClr val="5A5858"/>
    <a:srgbClr val="FFD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98" autoAdjust="0"/>
    <p:restoredTop sz="96592" autoAdjust="0"/>
  </p:normalViewPr>
  <p:slideViewPr>
    <p:cSldViewPr snapToGrid="0">
      <p:cViewPr>
        <p:scale>
          <a:sx n="125" d="100"/>
          <a:sy n="125" d="100"/>
        </p:scale>
        <p:origin x="64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00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5/7/2024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140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4274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82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88D303D-FBFD-4B34-B382-9333CDF5F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#61</a:t>
            </a: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326" y="1318373"/>
            <a:ext cx="964425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</a:t>
            </a:r>
            <a:r>
              <a:rPr lang="en-US" altLang="zh-CN" dirty="0"/>
              <a:t>common EAS determination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r>
              <a:rPr lang="en-US" altLang="zh-CN" dirty="0" err="1"/>
              <a:t>Yajie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844F2985-8FAD-4595-B2C3-A540952C68CF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Concept clarification:</a:t>
            </a:r>
            <a:r>
              <a:rPr lang="zh-CN" altLang="en-US" sz="2800" dirty="0"/>
              <a:t> </a:t>
            </a:r>
            <a:r>
              <a:rPr lang="en-US" altLang="zh-CN" sz="2800" dirty="0"/>
              <a:t>Group connection information</a:t>
            </a:r>
            <a:endParaRPr lang="zh-CN" altLang="en-US" sz="2800" dirty="0"/>
          </a:p>
        </p:txBody>
      </p:sp>
      <p:sp>
        <p:nvSpPr>
          <p:cNvPr id="27" name="TextBox 112">
            <a:extLst>
              <a:ext uri="{FF2B5EF4-FFF2-40B4-BE49-F238E27FC236}">
                <a16:creationId xmlns:a16="http://schemas.microsoft.com/office/drawing/2014/main" id="{8F8DB59A-18D3-40F6-94C3-3C0E1B3B1C18}"/>
              </a:ext>
            </a:extLst>
          </p:cNvPr>
          <p:cNvSpPr txBox="1"/>
          <p:nvPr/>
        </p:nvSpPr>
        <p:spPr>
          <a:xfrm>
            <a:off x="275693" y="1251584"/>
            <a:ext cx="1123464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b="1" dirty="0"/>
              <a:t>Considering group UEs may connect to multiple EASs, thus the group connection information should reflect each UE’s connection information (e.g. EES, EAS)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/>
              <a:t>For example, UE#1, UE#2 and UE#3 are in same group, however, UE#1, UE#3 connect to EAS#1 and EES#1, UE#3 connect to the EAS#2, EES#2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/>
              <a:t>Thus, the group connection information is as following table.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0322676A-6AAC-4A3A-873C-1582F1277022}"/>
              </a:ext>
            </a:extLst>
          </p:cNvPr>
          <p:cNvSpPr/>
          <p:nvPr/>
        </p:nvSpPr>
        <p:spPr>
          <a:xfrm>
            <a:off x="5128464" y="3484114"/>
            <a:ext cx="2881309" cy="2193733"/>
          </a:xfrm>
          <a:prstGeom prst="ellipse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D1D5AC3A-08AD-4011-99C5-69BEE1AB4A90}"/>
              </a:ext>
            </a:extLst>
          </p:cNvPr>
          <p:cNvSpPr/>
          <p:nvPr/>
        </p:nvSpPr>
        <p:spPr>
          <a:xfrm>
            <a:off x="8267900" y="3484114"/>
            <a:ext cx="3097762" cy="2193733"/>
          </a:xfrm>
          <a:prstGeom prst="ellipse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8203BFB0-817F-4689-B534-62E4E58AC52C}"/>
              </a:ext>
            </a:extLst>
          </p:cNvPr>
          <p:cNvSpPr/>
          <p:nvPr/>
        </p:nvSpPr>
        <p:spPr>
          <a:xfrm>
            <a:off x="6592285" y="4261955"/>
            <a:ext cx="720333" cy="353393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000000"/>
                </a:solidFill>
              </a:rPr>
              <a:t>EAS#1</a:t>
            </a:r>
            <a:endParaRPr lang="zh-CN" altLang="en-US" sz="1400" b="1" dirty="0">
              <a:solidFill>
                <a:srgbClr val="000000"/>
              </a:solidFill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93171570-DE61-40DF-B0A7-6C50069604AD}"/>
              </a:ext>
            </a:extLst>
          </p:cNvPr>
          <p:cNvSpPr/>
          <p:nvPr/>
        </p:nvSpPr>
        <p:spPr>
          <a:xfrm>
            <a:off x="10014350" y="4431261"/>
            <a:ext cx="720333" cy="353393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000000"/>
                </a:solidFill>
              </a:rPr>
              <a:t>EAS#2</a:t>
            </a:r>
            <a:endParaRPr lang="zh-CN" altLang="en-US" sz="1400" b="1" dirty="0">
              <a:solidFill>
                <a:srgbClr val="000000"/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E7C841BD-07D6-4887-8EEA-481BADF097F5}"/>
              </a:ext>
            </a:extLst>
          </p:cNvPr>
          <p:cNvSpPr/>
          <p:nvPr/>
        </p:nvSpPr>
        <p:spPr>
          <a:xfrm>
            <a:off x="5649391" y="4894863"/>
            <a:ext cx="627276" cy="2734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000000"/>
                </a:solidFill>
              </a:rPr>
              <a:t>UE#1</a:t>
            </a:r>
            <a:endParaRPr lang="zh-CN" altLang="en-US" sz="1400" b="1" dirty="0">
              <a:solidFill>
                <a:srgbClr val="000000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8B8903C-36F7-47FC-9BC6-A016F85F3318}"/>
              </a:ext>
            </a:extLst>
          </p:cNvPr>
          <p:cNvSpPr txBox="1"/>
          <p:nvPr/>
        </p:nvSpPr>
        <p:spPr>
          <a:xfrm>
            <a:off x="6213642" y="5358428"/>
            <a:ext cx="7109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EDN#1</a:t>
            </a:r>
            <a:endParaRPr lang="zh-CN" altLang="en-US" sz="1200" b="1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0DC79D4-669F-4669-89C0-70E3BFDCB993}"/>
              </a:ext>
            </a:extLst>
          </p:cNvPr>
          <p:cNvSpPr txBox="1"/>
          <p:nvPr/>
        </p:nvSpPr>
        <p:spPr>
          <a:xfrm>
            <a:off x="9277947" y="5346799"/>
            <a:ext cx="7109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EDN#2</a:t>
            </a:r>
            <a:endParaRPr lang="zh-CN" altLang="en-US" sz="1200" b="1" dirty="0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99CCAF35-DF37-4AC1-A2C9-F6518735708F}"/>
              </a:ext>
            </a:extLst>
          </p:cNvPr>
          <p:cNvSpPr/>
          <p:nvPr/>
        </p:nvSpPr>
        <p:spPr>
          <a:xfrm>
            <a:off x="6592285" y="3716403"/>
            <a:ext cx="720333" cy="353393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000000"/>
                </a:solidFill>
              </a:rPr>
              <a:t>EES#1</a:t>
            </a:r>
            <a:endParaRPr lang="zh-CN" altLang="en-US" sz="1400" b="1" dirty="0">
              <a:solidFill>
                <a:srgbClr val="000000"/>
              </a:solidFill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04AD6094-A527-4CFF-ACC4-2E2C61696940}"/>
              </a:ext>
            </a:extLst>
          </p:cNvPr>
          <p:cNvSpPr/>
          <p:nvPr/>
        </p:nvSpPr>
        <p:spPr>
          <a:xfrm>
            <a:off x="10014349" y="3936842"/>
            <a:ext cx="720333" cy="353393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000000"/>
                </a:solidFill>
              </a:rPr>
              <a:t>EES#2</a:t>
            </a:r>
            <a:endParaRPr lang="zh-CN" altLang="en-US" sz="1400" b="1" dirty="0">
              <a:solidFill>
                <a:srgbClr val="000000"/>
              </a:solidFill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C2F4501F-FE44-4947-821B-30518DC48FDA}"/>
              </a:ext>
            </a:extLst>
          </p:cNvPr>
          <p:cNvCxnSpPr>
            <a:cxnSpLocks/>
            <a:stCxn id="36" idx="0"/>
            <a:endCxn id="62" idx="2"/>
          </p:cNvCxnSpPr>
          <p:nvPr/>
        </p:nvCxnSpPr>
        <p:spPr>
          <a:xfrm flipV="1">
            <a:off x="6952452" y="4069796"/>
            <a:ext cx="0" cy="192159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0FC04CF7-3186-4AC9-B635-94EBC688FBE3}"/>
              </a:ext>
            </a:extLst>
          </p:cNvPr>
          <p:cNvCxnSpPr>
            <a:cxnSpLocks/>
            <a:stCxn id="37" idx="0"/>
            <a:endCxn id="63" idx="2"/>
          </p:cNvCxnSpPr>
          <p:nvPr/>
        </p:nvCxnSpPr>
        <p:spPr>
          <a:xfrm flipH="1" flipV="1">
            <a:off x="10374516" y="4290235"/>
            <a:ext cx="1" cy="141026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>
            <a:extLst>
              <a:ext uri="{FF2B5EF4-FFF2-40B4-BE49-F238E27FC236}">
                <a16:creationId xmlns:a16="http://schemas.microsoft.com/office/drawing/2014/main" id="{729A5E32-F74E-4BB3-B3A2-155C30098104}"/>
              </a:ext>
            </a:extLst>
          </p:cNvPr>
          <p:cNvSpPr/>
          <p:nvPr/>
        </p:nvSpPr>
        <p:spPr>
          <a:xfrm>
            <a:off x="6658899" y="4894863"/>
            <a:ext cx="627276" cy="2734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000000"/>
                </a:solidFill>
              </a:rPr>
              <a:t>UE#3</a:t>
            </a:r>
            <a:endParaRPr lang="zh-CN" altLang="en-US" sz="1400" b="1" dirty="0">
              <a:solidFill>
                <a:srgbClr val="000000"/>
              </a:solidFill>
            </a:endParaRP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737BEE46-8A9E-4FFB-9CCD-B4C9ECA918E5}"/>
              </a:ext>
            </a:extLst>
          </p:cNvPr>
          <p:cNvCxnSpPr>
            <a:cxnSpLocks/>
            <a:stCxn id="77" idx="0"/>
            <a:endCxn id="36" idx="2"/>
          </p:cNvCxnSpPr>
          <p:nvPr/>
        </p:nvCxnSpPr>
        <p:spPr>
          <a:xfrm flipH="1" flipV="1">
            <a:off x="6952452" y="4615348"/>
            <a:ext cx="20085" cy="279515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75D6EDD5-8F3B-48E1-B2F1-B061E1A812EA}"/>
              </a:ext>
            </a:extLst>
          </p:cNvPr>
          <p:cNvCxnSpPr>
            <a:cxnSpLocks/>
            <a:stCxn id="38" idx="0"/>
            <a:endCxn id="36" idx="2"/>
          </p:cNvCxnSpPr>
          <p:nvPr/>
        </p:nvCxnSpPr>
        <p:spPr>
          <a:xfrm flipV="1">
            <a:off x="5963029" y="4615348"/>
            <a:ext cx="989423" cy="279515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id="{1863005D-D044-4353-B22F-7CAF97F3D7DD}"/>
              </a:ext>
            </a:extLst>
          </p:cNvPr>
          <p:cNvSpPr/>
          <p:nvPr/>
        </p:nvSpPr>
        <p:spPr>
          <a:xfrm>
            <a:off x="8852866" y="4894863"/>
            <a:ext cx="627276" cy="2734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000000"/>
                </a:solidFill>
              </a:rPr>
              <a:t>UE#2</a:t>
            </a:r>
            <a:endParaRPr lang="zh-CN" altLang="en-US" sz="1400" b="1" dirty="0">
              <a:solidFill>
                <a:srgbClr val="000000"/>
              </a:solidFill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5C8BDA88-6689-44EA-A52D-175C302274B9}"/>
              </a:ext>
            </a:extLst>
          </p:cNvPr>
          <p:cNvCxnSpPr>
            <a:cxnSpLocks/>
            <a:stCxn id="48" idx="0"/>
            <a:endCxn id="37" idx="1"/>
          </p:cNvCxnSpPr>
          <p:nvPr/>
        </p:nvCxnSpPr>
        <p:spPr>
          <a:xfrm flipV="1">
            <a:off x="9166504" y="4607958"/>
            <a:ext cx="847846" cy="286905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93EBCD08-CD04-41A2-8B5B-A0F85AEE75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126950"/>
              </p:ext>
            </p:extLst>
          </p:nvPr>
        </p:nvGraphicFramePr>
        <p:xfrm>
          <a:off x="738342" y="3978180"/>
          <a:ext cx="3556718" cy="144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5338">
                  <a:extLst>
                    <a:ext uri="{9D8B030D-6E8A-4147-A177-3AD203B41FA5}">
                      <a16:colId xmlns:a16="http://schemas.microsoft.com/office/drawing/2014/main" val="2524651690"/>
                    </a:ext>
                  </a:extLst>
                </a:gridCol>
                <a:gridCol w="869578">
                  <a:extLst>
                    <a:ext uri="{9D8B030D-6E8A-4147-A177-3AD203B41FA5}">
                      <a16:colId xmlns:a16="http://schemas.microsoft.com/office/drawing/2014/main" val="1381343988"/>
                    </a:ext>
                  </a:extLst>
                </a:gridCol>
                <a:gridCol w="951802">
                  <a:extLst>
                    <a:ext uri="{9D8B030D-6E8A-4147-A177-3AD203B41FA5}">
                      <a16:colId xmlns:a16="http://schemas.microsoft.com/office/drawing/2014/main" val="1011158137"/>
                    </a:ext>
                  </a:extLst>
                </a:gridCol>
              </a:tblGrid>
              <a:tr h="288579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Group connection info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7408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UE#1 connection info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EES#1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EAS#1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560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UE#2 connection info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EES#1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EAS#1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737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UE#3 connection info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EES#2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EAS#2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4218149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A277927E-3900-4711-893D-DC07D369F92E}"/>
              </a:ext>
            </a:extLst>
          </p:cNvPr>
          <p:cNvSpPr/>
          <p:nvPr/>
        </p:nvSpPr>
        <p:spPr>
          <a:xfrm>
            <a:off x="4744995" y="3212006"/>
            <a:ext cx="6820930" cy="26816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41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844F2985-8FAD-4595-B2C3-A540952C68CF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The group connection information should be remained in EES </a:t>
            </a:r>
            <a:endParaRPr lang="zh-CN" altLang="en-US" sz="2800" dirty="0"/>
          </a:p>
        </p:txBody>
      </p:sp>
      <p:sp>
        <p:nvSpPr>
          <p:cNvPr id="27" name="TextBox 112">
            <a:extLst>
              <a:ext uri="{FF2B5EF4-FFF2-40B4-BE49-F238E27FC236}">
                <a16:creationId xmlns:a16="http://schemas.microsoft.com/office/drawing/2014/main" id="{8F8DB59A-18D3-40F6-94C3-3C0E1B3B1C18}"/>
              </a:ext>
            </a:extLst>
          </p:cNvPr>
          <p:cNvSpPr txBox="1"/>
          <p:nvPr/>
        </p:nvSpPr>
        <p:spPr>
          <a:xfrm>
            <a:off x="275693" y="1251584"/>
            <a:ext cx="1123464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b="1" dirty="0"/>
              <a:t>when UE connect to the T-EAS, T-EES, the rest of UEs in the group should also be aware of the T-EAS, T-EES information, since the rest of UE may also need to relocate to the T-EES and T-EAS.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/>
              <a:t>For example, the UE#1 relocates to the T-EAS#3, T-EES#3, then the EAS#1, EAS#2, EAS#3 need to synchronize the application content with each other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/>
              <a:t>However, the UE#2 is in the overlapping area between EDN#2 and EDN#3, the UE#2 can connect to T-EAS#3 if the E2E response time is shorter then UE#2 connect to the EAS#2,</a:t>
            </a:r>
            <a:r>
              <a:rPr lang="zh-CN" altLang="en-US" sz="1400" dirty="0"/>
              <a:t> </a:t>
            </a:r>
            <a:r>
              <a:rPr lang="en-US" altLang="zh-CN" sz="1400" b="1" dirty="0"/>
              <a:t>in</a:t>
            </a:r>
            <a:r>
              <a:rPr lang="zh-CN" altLang="en-US" sz="1400" b="1" dirty="0"/>
              <a:t> </a:t>
            </a:r>
            <a:r>
              <a:rPr lang="en-US" altLang="zh-CN" sz="1400" b="1" dirty="0"/>
              <a:t>such</a:t>
            </a:r>
            <a:r>
              <a:rPr lang="zh-CN" altLang="en-US" sz="1400" b="1" dirty="0"/>
              <a:t> </a:t>
            </a:r>
            <a:r>
              <a:rPr lang="en-US" altLang="zh-CN" sz="1400" b="1" dirty="0"/>
              <a:t>case</a:t>
            </a:r>
            <a:r>
              <a:rPr lang="zh-CN" altLang="en-US" sz="1400" b="1" dirty="0"/>
              <a:t> </a:t>
            </a:r>
            <a:r>
              <a:rPr lang="en-US" altLang="zh-CN" sz="1400" b="1" dirty="0"/>
              <a:t>only</a:t>
            </a:r>
            <a:r>
              <a:rPr lang="zh-CN" altLang="en-US" sz="1400" b="1" dirty="0"/>
              <a:t> </a:t>
            </a:r>
            <a:r>
              <a:rPr lang="en-US" altLang="zh-CN" sz="1400" b="1" dirty="0"/>
              <a:t>EAS#1</a:t>
            </a:r>
            <a:r>
              <a:rPr lang="zh-CN" altLang="en-US" sz="1400" b="1" dirty="0"/>
              <a:t> </a:t>
            </a:r>
            <a:r>
              <a:rPr lang="en-US" altLang="zh-CN" sz="1400" b="1" dirty="0"/>
              <a:t>and</a:t>
            </a:r>
            <a:r>
              <a:rPr lang="zh-CN" altLang="en-US" sz="1400" b="1" dirty="0"/>
              <a:t> </a:t>
            </a:r>
            <a:r>
              <a:rPr lang="en-US" altLang="zh-CN" sz="1400" b="1" dirty="0"/>
              <a:t>T-EAS#3 need to synchronize the application content with each other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0322676A-6AAC-4A3A-873C-1582F1277022}"/>
              </a:ext>
            </a:extLst>
          </p:cNvPr>
          <p:cNvSpPr/>
          <p:nvPr/>
        </p:nvSpPr>
        <p:spPr>
          <a:xfrm>
            <a:off x="597334" y="4230551"/>
            <a:ext cx="2369836" cy="1715997"/>
          </a:xfrm>
          <a:prstGeom prst="ellipse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D1D5AC3A-08AD-4011-99C5-69BEE1AB4A90}"/>
              </a:ext>
            </a:extLst>
          </p:cNvPr>
          <p:cNvSpPr/>
          <p:nvPr/>
        </p:nvSpPr>
        <p:spPr>
          <a:xfrm>
            <a:off x="3122283" y="4208918"/>
            <a:ext cx="2676351" cy="1807553"/>
          </a:xfrm>
          <a:prstGeom prst="ellipse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8203BFB0-817F-4689-B534-62E4E58AC52C}"/>
              </a:ext>
            </a:extLst>
          </p:cNvPr>
          <p:cNvSpPr/>
          <p:nvPr/>
        </p:nvSpPr>
        <p:spPr>
          <a:xfrm>
            <a:off x="1723512" y="4800324"/>
            <a:ext cx="651360" cy="319069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EAS#1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93171570-DE61-40DF-B0A7-6C50069604AD}"/>
              </a:ext>
            </a:extLst>
          </p:cNvPr>
          <p:cNvSpPr/>
          <p:nvPr/>
        </p:nvSpPr>
        <p:spPr>
          <a:xfrm>
            <a:off x="4706660" y="5371759"/>
            <a:ext cx="651360" cy="319069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EAS#2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E7C841BD-07D6-4887-8EEA-481BADF097F5}"/>
              </a:ext>
            </a:extLst>
          </p:cNvPr>
          <p:cNvSpPr/>
          <p:nvPr/>
        </p:nvSpPr>
        <p:spPr>
          <a:xfrm>
            <a:off x="870902" y="5371759"/>
            <a:ext cx="567213" cy="2469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UE#1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8B8903C-36F7-47FC-9BC6-A016F85F3318}"/>
              </a:ext>
            </a:extLst>
          </p:cNvPr>
          <p:cNvSpPr txBox="1"/>
          <p:nvPr/>
        </p:nvSpPr>
        <p:spPr>
          <a:xfrm>
            <a:off x="1462309" y="5696452"/>
            <a:ext cx="6428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EDN#1</a:t>
            </a:r>
            <a:endParaRPr lang="zh-CN" altLang="en-US" sz="1100" b="1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0DC79D4-669F-4669-89C0-70E3BFDCB993}"/>
              </a:ext>
            </a:extLst>
          </p:cNvPr>
          <p:cNvSpPr txBox="1"/>
          <p:nvPr/>
        </p:nvSpPr>
        <p:spPr>
          <a:xfrm>
            <a:off x="3986228" y="5653175"/>
            <a:ext cx="6428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EDN#2</a:t>
            </a:r>
            <a:endParaRPr lang="zh-CN" altLang="en-US" sz="1100" b="1" dirty="0"/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08E7FD29-3B9F-4A68-A00D-2C2CBB1E4D53}"/>
              </a:ext>
            </a:extLst>
          </p:cNvPr>
          <p:cNvCxnSpPr>
            <a:cxnSpLocks/>
            <a:stCxn id="39" idx="2"/>
            <a:endCxn id="37" idx="1"/>
          </p:cNvCxnSpPr>
          <p:nvPr/>
        </p:nvCxnSpPr>
        <p:spPr>
          <a:xfrm>
            <a:off x="3763030" y="4850782"/>
            <a:ext cx="943630" cy="680513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>
            <a:extLst>
              <a:ext uri="{FF2B5EF4-FFF2-40B4-BE49-F238E27FC236}">
                <a16:creationId xmlns:a16="http://schemas.microsoft.com/office/drawing/2014/main" id="{99CCAF35-DF37-4AC1-A2C9-F6518735708F}"/>
              </a:ext>
            </a:extLst>
          </p:cNvPr>
          <p:cNvSpPr/>
          <p:nvPr/>
        </p:nvSpPr>
        <p:spPr>
          <a:xfrm>
            <a:off x="1723512" y="4355903"/>
            <a:ext cx="651360" cy="319069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EES#1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04AD6094-A527-4CFF-ACC4-2E2C61696940}"/>
              </a:ext>
            </a:extLst>
          </p:cNvPr>
          <p:cNvSpPr/>
          <p:nvPr/>
        </p:nvSpPr>
        <p:spPr>
          <a:xfrm>
            <a:off x="4706659" y="4925362"/>
            <a:ext cx="651360" cy="319069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EES#2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C2F4501F-FE44-4947-821B-30518DC48FDA}"/>
              </a:ext>
            </a:extLst>
          </p:cNvPr>
          <p:cNvCxnSpPr>
            <a:cxnSpLocks/>
            <a:stCxn id="36" idx="0"/>
            <a:endCxn id="62" idx="2"/>
          </p:cNvCxnSpPr>
          <p:nvPr/>
        </p:nvCxnSpPr>
        <p:spPr>
          <a:xfrm flipV="1">
            <a:off x="2049193" y="4674972"/>
            <a:ext cx="0" cy="125352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0FC04CF7-3186-4AC9-B635-94EBC688FBE3}"/>
              </a:ext>
            </a:extLst>
          </p:cNvPr>
          <p:cNvCxnSpPr>
            <a:cxnSpLocks/>
            <a:stCxn id="37" idx="0"/>
            <a:endCxn id="63" idx="2"/>
          </p:cNvCxnSpPr>
          <p:nvPr/>
        </p:nvCxnSpPr>
        <p:spPr>
          <a:xfrm flipH="1" flipV="1">
            <a:off x="5032340" y="5244431"/>
            <a:ext cx="1" cy="127329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>
            <a:extLst>
              <a:ext uri="{FF2B5EF4-FFF2-40B4-BE49-F238E27FC236}">
                <a16:creationId xmlns:a16="http://schemas.microsoft.com/office/drawing/2014/main" id="{729A5E32-F74E-4BB3-B3A2-155C30098104}"/>
              </a:ext>
            </a:extLst>
          </p:cNvPr>
          <p:cNvSpPr/>
          <p:nvPr/>
        </p:nvSpPr>
        <p:spPr>
          <a:xfrm>
            <a:off x="1783748" y="5371759"/>
            <a:ext cx="567213" cy="2469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UE#3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737BEE46-8A9E-4FFB-9CCD-B4C9ECA918E5}"/>
              </a:ext>
            </a:extLst>
          </p:cNvPr>
          <p:cNvCxnSpPr>
            <a:cxnSpLocks/>
            <a:stCxn id="77" idx="0"/>
            <a:endCxn id="36" idx="2"/>
          </p:cNvCxnSpPr>
          <p:nvPr/>
        </p:nvCxnSpPr>
        <p:spPr>
          <a:xfrm flipH="1" flipV="1">
            <a:off x="2049193" y="5119393"/>
            <a:ext cx="18162" cy="252367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id="{75D6EDD5-8F3B-48E1-B2F1-B061E1A812EA}"/>
              </a:ext>
            </a:extLst>
          </p:cNvPr>
          <p:cNvCxnSpPr>
            <a:cxnSpLocks/>
            <a:stCxn id="38" idx="0"/>
            <a:endCxn id="36" idx="2"/>
          </p:cNvCxnSpPr>
          <p:nvPr/>
        </p:nvCxnSpPr>
        <p:spPr>
          <a:xfrm flipV="1">
            <a:off x="1154508" y="5119393"/>
            <a:ext cx="894684" cy="252367"/>
          </a:xfrm>
          <a:prstGeom prst="line">
            <a:avLst/>
          </a:prstGeom>
          <a:ln w="127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>
            <a:extLst>
              <a:ext uri="{FF2B5EF4-FFF2-40B4-BE49-F238E27FC236}">
                <a16:creationId xmlns:a16="http://schemas.microsoft.com/office/drawing/2014/main" id="{01E2D7F9-34FC-4939-A613-F1579FC63BE9}"/>
              </a:ext>
            </a:extLst>
          </p:cNvPr>
          <p:cNvSpPr/>
          <p:nvPr/>
        </p:nvSpPr>
        <p:spPr>
          <a:xfrm>
            <a:off x="2797935" y="3380242"/>
            <a:ext cx="2034130" cy="1572944"/>
          </a:xfrm>
          <a:prstGeom prst="ellipse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418C3097-46FE-4986-87EB-EB514602B1B4}"/>
              </a:ext>
            </a:extLst>
          </p:cNvPr>
          <p:cNvSpPr/>
          <p:nvPr/>
        </p:nvSpPr>
        <p:spPr>
          <a:xfrm>
            <a:off x="3479423" y="4603853"/>
            <a:ext cx="567213" cy="2469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UE#2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696D914F-196C-4BC5-9699-EB0CD332B427}"/>
              </a:ext>
            </a:extLst>
          </p:cNvPr>
          <p:cNvSpPr/>
          <p:nvPr/>
        </p:nvSpPr>
        <p:spPr>
          <a:xfrm>
            <a:off x="2900966" y="4225842"/>
            <a:ext cx="567213" cy="2469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UE#1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F14FC99D-8154-4B8D-AD5A-9FBED619A231}"/>
              </a:ext>
            </a:extLst>
          </p:cNvPr>
          <p:cNvSpPr/>
          <p:nvPr/>
        </p:nvSpPr>
        <p:spPr>
          <a:xfrm>
            <a:off x="3814074" y="4030237"/>
            <a:ext cx="708278" cy="319069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T-EAS#3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9C3644E8-78B9-4228-9AAE-0DD4E4686711}"/>
              </a:ext>
            </a:extLst>
          </p:cNvPr>
          <p:cNvSpPr/>
          <p:nvPr/>
        </p:nvSpPr>
        <p:spPr>
          <a:xfrm>
            <a:off x="3816919" y="3596438"/>
            <a:ext cx="705433" cy="319069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T-EES#3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0DF1A39D-EB3E-4256-849B-64B50DE38530}"/>
              </a:ext>
            </a:extLst>
          </p:cNvPr>
          <p:cNvCxnSpPr>
            <a:cxnSpLocks/>
            <a:stCxn id="47" idx="3"/>
            <a:endCxn id="51" idx="1"/>
          </p:cNvCxnSpPr>
          <p:nvPr/>
        </p:nvCxnSpPr>
        <p:spPr>
          <a:xfrm flipV="1">
            <a:off x="3468179" y="4189772"/>
            <a:ext cx="345895" cy="159534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>
            <a:extLst>
              <a:ext uri="{FF2B5EF4-FFF2-40B4-BE49-F238E27FC236}">
                <a16:creationId xmlns:a16="http://schemas.microsoft.com/office/drawing/2014/main" id="{94006835-ED62-4374-A97D-B084238F6E09}"/>
              </a:ext>
            </a:extLst>
          </p:cNvPr>
          <p:cNvSpPr txBox="1"/>
          <p:nvPr/>
        </p:nvSpPr>
        <p:spPr>
          <a:xfrm>
            <a:off x="3129485" y="3601889"/>
            <a:ext cx="6428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EDN#3</a:t>
            </a:r>
            <a:endParaRPr lang="zh-CN" altLang="en-US" sz="1100" b="1" dirty="0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8D151D24-A2D5-4D74-B254-419D8FF18212}"/>
              </a:ext>
            </a:extLst>
          </p:cNvPr>
          <p:cNvSpPr/>
          <p:nvPr/>
        </p:nvSpPr>
        <p:spPr>
          <a:xfrm>
            <a:off x="530106" y="3309602"/>
            <a:ext cx="5357918" cy="286306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CB032401-C38C-4E17-A861-494D0C2EA39A}"/>
              </a:ext>
            </a:extLst>
          </p:cNvPr>
          <p:cNvSpPr/>
          <p:nvPr/>
        </p:nvSpPr>
        <p:spPr>
          <a:xfrm>
            <a:off x="6197412" y="4230551"/>
            <a:ext cx="2369836" cy="1715997"/>
          </a:xfrm>
          <a:prstGeom prst="ellipse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C161AC2C-914E-4109-B2B6-1F52F9174FBB}"/>
              </a:ext>
            </a:extLst>
          </p:cNvPr>
          <p:cNvSpPr/>
          <p:nvPr/>
        </p:nvSpPr>
        <p:spPr>
          <a:xfrm>
            <a:off x="8722361" y="4208918"/>
            <a:ext cx="2676351" cy="1807553"/>
          </a:xfrm>
          <a:prstGeom prst="ellipse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A51D0440-8FB1-43B4-BDE8-9B21F435EA95}"/>
              </a:ext>
            </a:extLst>
          </p:cNvPr>
          <p:cNvSpPr/>
          <p:nvPr/>
        </p:nvSpPr>
        <p:spPr>
          <a:xfrm>
            <a:off x="7323590" y="4800324"/>
            <a:ext cx="651360" cy="319069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EAS#1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48BB5BFC-CD63-404D-AC7B-3A8CE8C0110C}"/>
              </a:ext>
            </a:extLst>
          </p:cNvPr>
          <p:cNvSpPr/>
          <p:nvPr/>
        </p:nvSpPr>
        <p:spPr>
          <a:xfrm>
            <a:off x="10306738" y="5371759"/>
            <a:ext cx="651360" cy="319069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EAS#2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459EB9DC-59D6-4998-A7AF-B27BBA910C04}"/>
              </a:ext>
            </a:extLst>
          </p:cNvPr>
          <p:cNvSpPr/>
          <p:nvPr/>
        </p:nvSpPr>
        <p:spPr>
          <a:xfrm>
            <a:off x="6470980" y="5371759"/>
            <a:ext cx="567213" cy="2469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UE#1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76AE385F-16BF-473A-9142-31DFEAE2A379}"/>
              </a:ext>
            </a:extLst>
          </p:cNvPr>
          <p:cNvSpPr txBox="1"/>
          <p:nvPr/>
        </p:nvSpPr>
        <p:spPr>
          <a:xfrm>
            <a:off x="7062387" y="5696452"/>
            <a:ext cx="6428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EDN#1</a:t>
            </a:r>
            <a:endParaRPr lang="zh-CN" altLang="en-US" sz="1100" b="1" dirty="0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22909E1D-FC7C-4632-9AED-2D8E866A3E73}"/>
              </a:ext>
            </a:extLst>
          </p:cNvPr>
          <p:cNvSpPr txBox="1"/>
          <p:nvPr/>
        </p:nvSpPr>
        <p:spPr>
          <a:xfrm>
            <a:off x="9586306" y="5653175"/>
            <a:ext cx="6428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EDN#2</a:t>
            </a:r>
            <a:endParaRPr lang="zh-CN" altLang="en-US" sz="1100" b="1" dirty="0"/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65F93168-29FA-4A13-B95D-AE2F452D3DE0}"/>
              </a:ext>
            </a:extLst>
          </p:cNvPr>
          <p:cNvSpPr/>
          <p:nvPr/>
        </p:nvSpPr>
        <p:spPr>
          <a:xfrm>
            <a:off x="7323590" y="4355903"/>
            <a:ext cx="651360" cy="319069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EES#1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4EE317DD-40B9-4C13-92E3-9398D338A989}"/>
              </a:ext>
            </a:extLst>
          </p:cNvPr>
          <p:cNvSpPr/>
          <p:nvPr/>
        </p:nvSpPr>
        <p:spPr>
          <a:xfrm>
            <a:off x="10306737" y="4925362"/>
            <a:ext cx="651360" cy="319069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EES#2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116FDF7C-6406-46B1-A741-A0F669F9D80B}"/>
              </a:ext>
            </a:extLst>
          </p:cNvPr>
          <p:cNvCxnSpPr>
            <a:cxnSpLocks/>
            <a:stCxn id="71" idx="0"/>
            <a:endCxn id="80" idx="2"/>
          </p:cNvCxnSpPr>
          <p:nvPr/>
        </p:nvCxnSpPr>
        <p:spPr>
          <a:xfrm flipV="1">
            <a:off x="7649271" y="4674972"/>
            <a:ext cx="0" cy="125352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50BB002D-D4AE-4643-863A-43EB203DBDD9}"/>
              </a:ext>
            </a:extLst>
          </p:cNvPr>
          <p:cNvCxnSpPr>
            <a:cxnSpLocks/>
            <a:stCxn id="72" idx="0"/>
            <a:endCxn id="85" idx="2"/>
          </p:cNvCxnSpPr>
          <p:nvPr/>
        </p:nvCxnSpPr>
        <p:spPr>
          <a:xfrm flipH="1" flipV="1">
            <a:off x="10632418" y="5244431"/>
            <a:ext cx="1" cy="127329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>
            <a:extLst>
              <a:ext uri="{FF2B5EF4-FFF2-40B4-BE49-F238E27FC236}">
                <a16:creationId xmlns:a16="http://schemas.microsoft.com/office/drawing/2014/main" id="{497E6617-CE37-421F-A0E8-15D0A1675553}"/>
              </a:ext>
            </a:extLst>
          </p:cNvPr>
          <p:cNvSpPr/>
          <p:nvPr/>
        </p:nvSpPr>
        <p:spPr>
          <a:xfrm>
            <a:off x="7383826" y="5371759"/>
            <a:ext cx="567213" cy="2469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UE#3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810D6D36-9E4F-4C45-9B8F-391536531A3B}"/>
              </a:ext>
            </a:extLst>
          </p:cNvPr>
          <p:cNvCxnSpPr>
            <a:cxnSpLocks/>
            <a:stCxn id="99" idx="0"/>
            <a:endCxn id="71" idx="2"/>
          </p:cNvCxnSpPr>
          <p:nvPr/>
        </p:nvCxnSpPr>
        <p:spPr>
          <a:xfrm flipH="1" flipV="1">
            <a:off x="7649271" y="5119393"/>
            <a:ext cx="18162" cy="252367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9A91E9C8-61F0-4B7E-A627-91E142C99725}"/>
              </a:ext>
            </a:extLst>
          </p:cNvPr>
          <p:cNvCxnSpPr>
            <a:cxnSpLocks/>
            <a:stCxn id="74" idx="0"/>
            <a:endCxn id="71" idx="2"/>
          </p:cNvCxnSpPr>
          <p:nvPr/>
        </p:nvCxnSpPr>
        <p:spPr>
          <a:xfrm flipV="1">
            <a:off x="6754586" y="5119393"/>
            <a:ext cx="894684" cy="252367"/>
          </a:xfrm>
          <a:prstGeom prst="line">
            <a:avLst/>
          </a:prstGeom>
          <a:ln w="127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椭圆 101">
            <a:extLst>
              <a:ext uri="{FF2B5EF4-FFF2-40B4-BE49-F238E27FC236}">
                <a16:creationId xmlns:a16="http://schemas.microsoft.com/office/drawing/2014/main" id="{750C8499-46EA-49EC-ADCD-B31DD2E298C1}"/>
              </a:ext>
            </a:extLst>
          </p:cNvPr>
          <p:cNvSpPr/>
          <p:nvPr/>
        </p:nvSpPr>
        <p:spPr>
          <a:xfrm>
            <a:off x="8397087" y="3364386"/>
            <a:ext cx="2034130" cy="1572944"/>
          </a:xfrm>
          <a:prstGeom prst="ellipse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FA46D04D-4843-46CA-A332-47A45EE25678}"/>
              </a:ext>
            </a:extLst>
          </p:cNvPr>
          <p:cNvSpPr/>
          <p:nvPr/>
        </p:nvSpPr>
        <p:spPr>
          <a:xfrm>
            <a:off x="9079501" y="4603853"/>
            <a:ext cx="567213" cy="2469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UE#2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751DEC1-5F46-4C15-96E6-5CFD396F31D4}"/>
              </a:ext>
            </a:extLst>
          </p:cNvPr>
          <p:cNvSpPr/>
          <p:nvPr/>
        </p:nvSpPr>
        <p:spPr>
          <a:xfrm>
            <a:off x="8501044" y="4225842"/>
            <a:ext cx="567213" cy="2469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UE#1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id="{CC7095A1-76B8-4B0A-82D1-E9178BB22B68}"/>
              </a:ext>
            </a:extLst>
          </p:cNvPr>
          <p:cNvSpPr/>
          <p:nvPr/>
        </p:nvSpPr>
        <p:spPr>
          <a:xfrm>
            <a:off x="9414152" y="4030237"/>
            <a:ext cx="708278" cy="319069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T-EAS#3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94995690-9B5A-408D-AC58-1A4477769032}"/>
              </a:ext>
            </a:extLst>
          </p:cNvPr>
          <p:cNvSpPr/>
          <p:nvPr/>
        </p:nvSpPr>
        <p:spPr>
          <a:xfrm>
            <a:off x="9416997" y="3596438"/>
            <a:ext cx="705433" cy="319069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rgbClr val="000000"/>
                </a:solidFill>
              </a:rPr>
              <a:t>T-EES#3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5ADB1B64-16C4-4CEE-BDF5-E34C17BFB0D5}"/>
              </a:ext>
            </a:extLst>
          </p:cNvPr>
          <p:cNvCxnSpPr>
            <a:cxnSpLocks/>
            <a:stCxn id="104" idx="3"/>
            <a:endCxn id="105" idx="1"/>
          </p:cNvCxnSpPr>
          <p:nvPr/>
        </p:nvCxnSpPr>
        <p:spPr>
          <a:xfrm flipV="1">
            <a:off x="9068257" y="4189772"/>
            <a:ext cx="345895" cy="159534"/>
          </a:xfrm>
          <a:prstGeom prst="lin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>
            <a:extLst>
              <a:ext uri="{FF2B5EF4-FFF2-40B4-BE49-F238E27FC236}">
                <a16:creationId xmlns:a16="http://schemas.microsoft.com/office/drawing/2014/main" id="{1B21A586-B2F6-4C36-B94F-BAB0A9EB9693}"/>
              </a:ext>
            </a:extLst>
          </p:cNvPr>
          <p:cNvSpPr txBox="1"/>
          <p:nvPr/>
        </p:nvSpPr>
        <p:spPr>
          <a:xfrm>
            <a:off x="8729563" y="3601889"/>
            <a:ext cx="6428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EDN#3</a:t>
            </a:r>
            <a:endParaRPr lang="zh-CN" altLang="en-US" sz="1100" b="1" dirty="0"/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F1E5DFF6-6DF9-4443-8CCF-DE57CD99BC05}"/>
              </a:ext>
            </a:extLst>
          </p:cNvPr>
          <p:cNvSpPr/>
          <p:nvPr/>
        </p:nvSpPr>
        <p:spPr>
          <a:xfrm>
            <a:off x="6130184" y="3309602"/>
            <a:ext cx="5357918" cy="286306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CCBFB567-14D5-45FB-AB6B-36E21FA1561C}"/>
              </a:ext>
            </a:extLst>
          </p:cNvPr>
          <p:cNvSpPr txBox="1"/>
          <p:nvPr/>
        </p:nvSpPr>
        <p:spPr>
          <a:xfrm>
            <a:off x="597333" y="3377662"/>
            <a:ext cx="10695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OPTION#1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453CD234-ED11-4EB1-8818-C0D6D69DFD6E}"/>
              </a:ext>
            </a:extLst>
          </p:cNvPr>
          <p:cNvSpPr txBox="1"/>
          <p:nvPr/>
        </p:nvSpPr>
        <p:spPr>
          <a:xfrm>
            <a:off x="6188048" y="3377662"/>
            <a:ext cx="10695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OPTION#2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C1D20AFC-F150-4BE6-BA88-BAF32D8C0511}"/>
              </a:ext>
            </a:extLst>
          </p:cNvPr>
          <p:cNvCxnSpPr>
            <a:cxnSpLocks/>
          </p:cNvCxnSpPr>
          <p:nvPr/>
        </p:nvCxnSpPr>
        <p:spPr>
          <a:xfrm flipV="1">
            <a:off x="9341711" y="4345497"/>
            <a:ext cx="405183" cy="25454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0763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844F2985-8FAD-4595-B2C3-A540952C68CF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Way forward</a:t>
            </a:r>
            <a:endParaRPr lang="zh-CN" altLang="en-US" sz="2800" dirty="0"/>
          </a:p>
        </p:txBody>
      </p:sp>
      <p:sp>
        <p:nvSpPr>
          <p:cNvPr id="27" name="TextBox 112">
            <a:extLst>
              <a:ext uri="{FF2B5EF4-FFF2-40B4-BE49-F238E27FC236}">
                <a16:creationId xmlns:a16="http://schemas.microsoft.com/office/drawing/2014/main" id="{8F8DB59A-18D3-40F6-94C3-3C0E1B3B1C18}"/>
              </a:ext>
            </a:extLst>
          </p:cNvPr>
          <p:cNvSpPr txBox="1"/>
          <p:nvPr/>
        </p:nvSpPr>
        <p:spPr>
          <a:xfrm>
            <a:off x="275693" y="1251584"/>
            <a:ext cx="11234642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b="1" dirty="0"/>
              <a:t>The EES should maintain group connection information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b="1" dirty="0"/>
              <a:t>When ACR happen, the UEs in the group should be notified with T-EAS information to determine whether to connect to the T-EAS</a:t>
            </a:r>
          </a:p>
        </p:txBody>
      </p:sp>
    </p:spTree>
    <p:extLst>
      <p:ext uri="{BB962C8B-B14F-4D97-AF65-F5344CB8AC3E}">
        <p14:creationId xmlns:p14="http://schemas.microsoft.com/office/powerpoint/2010/main" val="3707338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7752" y="2773160"/>
            <a:ext cx="3566460" cy="1104917"/>
          </a:xfrm>
        </p:spPr>
        <p:txBody>
          <a:bodyPr/>
          <a:lstStyle/>
          <a:p>
            <a:r>
              <a:rPr lang="en-US" dirty="0"/>
              <a:t>The end </a:t>
            </a:r>
          </a:p>
        </p:txBody>
      </p:sp>
    </p:spTree>
    <p:extLst>
      <p:ext uri="{BB962C8B-B14F-4D97-AF65-F5344CB8AC3E}">
        <p14:creationId xmlns:p14="http://schemas.microsoft.com/office/powerpoint/2010/main" val="380412218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35908</TotalTime>
  <Words>451</Words>
  <Application>Microsoft Office PowerPoint</Application>
  <PresentationFormat>宽屏</PresentationFormat>
  <Paragraphs>66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.AppleSystemUIFont</vt:lpstr>
      <vt:lpstr>宋体</vt:lpstr>
      <vt:lpstr>微软雅黑</vt:lpstr>
      <vt:lpstr>微软雅黑</vt:lpstr>
      <vt:lpstr>Arial</vt:lpstr>
      <vt:lpstr>Calibri</vt:lpstr>
      <vt:lpstr>Calibri Light</vt:lpstr>
      <vt:lpstr>Wingdings</vt:lpstr>
      <vt:lpstr>1_Office Theme</vt:lpstr>
      <vt:lpstr>Discussion on common EAS determination</vt:lpstr>
      <vt:lpstr>PowerPoint 演示文稿</vt:lpstr>
      <vt:lpstr>PowerPoint 演示文稿</vt:lpstr>
      <vt:lpstr>PowerPoint 演示文稿</vt:lpstr>
      <vt:lpstr>The end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Huawei-SA6#61</cp:lastModifiedBy>
  <cp:revision>278</cp:revision>
  <dcterms:created xsi:type="dcterms:W3CDTF">2023-04-05T03:54:49Z</dcterms:created>
  <dcterms:modified xsi:type="dcterms:W3CDTF">2024-05-13T09:49:04Z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(3)Vhk/3PMl2bGKcBrOoy7gIZe816ilqv18ePxlRSb08MkGY2S11275FbO8oVeKBNqZLIYBRfOa
fn7LxHUaSFU1ACff6Q8wFSUFKotPFnQcc4raSO94BVesWozOr/0W9qiMRP3nBldkzhUSvoYz
FEADjt4UXpVj2FIAZi9+F9l+XpPQMayoahBeB1Z1oHFav+wZbbv7bpNtjGX+VxPoUQSwoMPL
+FNkLVbtww7sXZ9iHD</vt:lpwstr>
  </property>
  <property fmtid="{D5CDD505-2E9C-101B-9397-08002B2CF9AE}" pid="3" name="_2015_ms_pID_7253431">
    <vt:lpwstr>K6EUPqMzbcSjWzCFGR6JLpNy3llXXuZiM/qG+VNjiJLOp758LiYzCu
8/soP0IDCqY4a7yAa4tPuWIOAMxyG9q7NyaOjXq7fkJ0nZfHZYuuAADYZSxkju/caF42kDvp
OGX0zcyfgAp+3+14UUFBgRcxVUcgmAfv6remyAYjigaWRyn9vzrT+L29dTS2mC9/Q55rWuWg
f/CaKqAGKQ3kiKYTWuWJUHCfCLnAZGhNfHWR</vt:lpwstr>
  </property>
  <property fmtid="{D5CDD505-2E9C-101B-9397-08002B2CF9AE}" pid="4" name="_2015_ms_pID_7253432">
    <vt:lpwstr>Bw==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1714989602</vt:lpwstr>
  </property>
</Properties>
</file>