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0" r:id="rId2"/>
    <p:sldId id="281" r:id="rId3"/>
    <p:sldId id="283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2CC"/>
    <a:srgbClr val="3399FF"/>
    <a:srgbClr val="4485C6"/>
    <a:srgbClr val="FFCCCC"/>
    <a:srgbClr val="FFCCFF"/>
    <a:srgbClr val="5B9BD5"/>
    <a:srgbClr val="5A5858"/>
    <a:srgbClr val="FFDF64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98" autoAdjust="0"/>
    <p:restoredTop sz="96699" autoAdjust="0"/>
  </p:normalViewPr>
  <p:slideViewPr>
    <p:cSldViewPr snapToGrid="0">
      <p:cViewPr varScale="1">
        <p:scale>
          <a:sx n="124" d="100"/>
          <a:sy n="124" d="100"/>
        </p:scale>
        <p:origin x="715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00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5/9/2024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https://aws.amazon.com/ec2/autoscaling/faqs/?nc1=h_ls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512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Observation#1</a:t>
            </a:r>
          </a:p>
          <a:p>
            <a:r>
              <a:rPr lang="en-US" altLang="zh-CN" dirty="0"/>
              <a:t>#2</a:t>
            </a:r>
          </a:p>
          <a:p>
            <a:endParaRPr lang="en-US" dirty="0"/>
          </a:p>
          <a:p>
            <a:r>
              <a:rPr lang="en-US" altLang="zh-CN" dirty="0"/>
              <a:t>Way forward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519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88D303D-FBFD-4B34-B382-9333CDF5F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#61</a:t>
            </a: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326" y="1318373"/>
            <a:ext cx="964425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</a:t>
            </a:r>
            <a:r>
              <a:rPr lang="en-US" altLang="zh-CN" dirty="0"/>
              <a:t>common EAS discovery for roaming and federation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r>
              <a:rPr lang="en-US" altLang="zh-CN" dirty="0" err="1"/>
              <a:t>Yajie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Scenario description</a:t>
            </a:r>
            <a:endParaRPr lang="zh-CN" altLang="en-US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311364" y="1292718"/>
            <a:ext cx="11410184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Scenario clarification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/>
              <a:t>For Roaming and federation, several kind of EAS may be deployed in the PLMN/ECSP’ service area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1600" dirty="0"/>
              <a:t>EAS#1, EAS#2 share the same EASID, however provide service to different PLMN/ECSP’ user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Consider that different PLMN/ECSP’s User can be in same group for certain application service, thus the following issue may happen: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ym typeface="Wingdings" panose="05000000000000000000" pitchFamily="2" charset="2"/>
              </a:rPr>
              <a:t>If only using UE’s serving PLMN information to select the EAS, for UE#1 may</a:t>
            </a:r>
            <a:r>
              <a:rPr lang="zh-CN" altLang="en-US" sz="1600" dirty="0">
                <a:sym typeface="Wingdings" panose="05000000000000000000" pitchFamily="2" charset="2"/>
              </a:rPr>
              <a:t> </a:t>
            </a:r>
            <a:r>
              <a:rPr lang="en-US" altLang="zh-CN" sz="1600" dirty="0">
                <a:sym typeface="Wingdings" panose="05000000000000000000" pitchFamily="2" charset="2"/>
              </a:rPr>
              <a:t>connect</a:t>
            </a:r>
            <a:r>
              <a:rPr lang="zh-CN" altLang="en-US" sz="1600" dirty="0">
                <a:sym typeface="Wingdings" panose="05000000000000000000" pitchFamily="2" charset="2"/>
              </a:rPr>
              <a:t> </a:t>
            </a:r>
            <a:r>
              <a:rPr lang="en-US" altLang="zh-CN" sz="1600" dirty="0">
                <a:sym typeface="Wingdings" panose="05000000000000000000" pitchFamily="2" charset="2"/>
              </a:rPr>
              <a:t>to</a:t>
            </a:r>
            <a:r>
              <a:rPr lang="zh-CN" altLang="en-US" sz="1600" dirty="0">
                <a:sym typeface="Wingdings" panose="05000000000000000000" pitchFamily="2" charset="2"/>
              </a:rPr>
              <a:t> </a:t>
            </a:r>
            <a:r>
              <a:rPr lang="en-US" altLang="zh-CN" sz="1600" dirty="0">
                <a:sym typeface="Wingdings" panose="05000000000000000000" pitchFamily="2" charset="2"/>
              </a:rPr>
              <a:t>the</a:t>
            </a:r>
            <a:r>
              <a:rPr lang="zh-CN" altLang="en-US" sz="1600" dirty="0">
                <a:sym typeface="Wingdings" panose="05000000000000000000" pitchFamily="2" charset="2"/>
              </a:rPr>
              <a:t> </a:t>
            </a:r>
            <a:r>
              <a:rPr lang="en-US" altLang="zh-CN" sz="1600" dirty="0">
                <a:sym typeface="Wingdings" panose="05000000000000000000" pitchFamily="2" charset="2"/>
              </a:rPr>
              <a:t>EAS#1, however for UE#2, the EAS#2 may be selected for UE#2</a:t>
            </a:r>
            <a:endParaRPr lang="en-US" altLang="zh-CN" sz="1600" i="1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600" dirty="0">
                <a:sym typeface="Wingdings" panose="05000000000000000000" pitchFamily="2" charset="2"/>
              </a:rPr>
              <a:t>However, the EAS#2 can be selected for group#1 to avoid the inter-EAS content synchronization if using EAS#2 can provide optimal performance for group#1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9A7B093-BD5F-432D-894B-51D1AF1D66FB}"/>
              </a:ext>
            </a:extLst>
          </p:cNvPr>
          <p:cNvSpPr/>
          <p:nvPr/>
        </p:nvSpPr>
        <p:spPr>
          <a:xfrm>
            <a:off x="940965" y="4524285"/>
            <a:ext cx="940904" cy="40616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PLMN#A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89B52A6-3BF6-46D7-92C9-1F24AC7D003F}"/>
              </a:ext>
            </a:extLst>
          </p:cNvPr>
          <p:cNvSpPr/>
          <p:nvPr/>
        </p:nvSpPr>
        <p:spPr>
          <a:xfrm>
            <a:off x="2387849" y="4521434"/>
            <a:ext cx="940904" cy="4061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PLMN#B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B813882-E3F3-46E1-AC4D-3F620F932E3F}"/>
              </a:ext>
            </a:extLst>
          </p:cNvPr>
          <p:cNvSpPr/>
          <p:nvPr/>
        </p:nvSpPr>
        <p:spPr>
          <a:xfrm>
            <a:off x="10088170" y="4763087"/>
            <a:ext cx="762000" cy="4061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EES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A5B68C0-65A0-43AA-963F-ED91E620ADEE}"/>
              </a:ext>
            </a:extLst>
          </p:cNvPr>
          <p:cNvSpPr/>
          <p:nvPr/>
        </p:nvSpPr>
        <p:spPr>
          <a:xfrm>
            <a:off x="10088170" y="4149157"/>
            <a:ext cx="762000" cy="4061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EAS#2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288AB54-2758-44D6-9D80-F95EFABA13C0}"/>
              </a:ext>
            </a:extLst>
          </p:cNvPr>
          <p:cNvCxnSpPr>
            <a:cxnSpLocks/>
            <a:stCxn id="18" idx="2"/>
            <a:endCxn id="17" idx="0"/>
          </p:cNvCxnSpPr>
          <p:nvPr/>
        </p:nvCxnSpPr>
        <p:spPr>
          <a:xfrm>
            <a:off x="10469170" y="4555325"/>
            <a:ext cx="0" cy="2077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EB3F93C0-E774-476F-9275-E77EE9C354C4}"/>
              </a:ext>
            </a:extLst>
          </p:cNvPr>
          <p:cNvSpPr txBox="1"/>
          <p:nvPr/>
        </p:nvSpPr>
        <p:spPr>
          <a:xfrm>
            <a:off x="700711" y="5650964"/>
            <a:ext cx="4550151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/>
              <a:t>EAS#1: can only provide service to PLMN#A’s User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/>
              <a:t>EAS#2: can provide service to both PLMN#A and PLMN#B’s User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17977AB1-D7C9-4AA4-A4EB-FA40FC4060DB}"/>
              </a:ext>
            </a:extLst>
          </p:cNvPr>
          <p:cNvSpPr txBox="1"/>
          <p:nvPr/>
        </p:nvSpPr>
        <p:spPr>
          <a:xfrm>
            <a:off x="709221" y="5219645"/>
            <a:ext cx="37685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200" b="1" dirty="0"/>
              <a:t>UE#1</a:t>
            </a:r>
            <a:r>
              <a:rPr lang="zh-CN" altLang="en-US" sz="1200" b="1" dirty="0"/>
              <a:t> </a:t>
            </a:r>
            <a:r>
              <a:rPr lang="en-US" altLang="zh-CN" sz="1200" b="1" dirty="0"/>
              <a:t>and UE#2 are in the same group</a:t>
            </a:r>
            <a:endParaRPr lang="zh-CN" altLang="en-US" sz="1200" b="1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B42534F-A901-4D45-B138-A158D1040D3B}"/>
              </a:ext>
            </a:extLst>
          </p:cNvPr>
          <p:cNvGrpSpPr/>
          <p:nvPr/>
        </p:nvGrpSpPr>
        <p:grpSpPr>
          <a:xfrm>
            <a:off x="6370529" y="6061618"/>
            <a:ext cx="2808738" cy="350615"/>
            <a:chOff x="7258547" y="4595860"/>
            <a:chExt cx="3237200" cy="43760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2884D6C-49EC-4112-98D7-8672BC568DD1}"/>
                </a:ext>
              </a:extLst>
            </p:cNvPr>
            <p:cNvSpPr/>
            <p:nvPr/>
          </p:nvSpPr>
          <p:spPr>
            <a:xfrm>
              <a:off x="8269166" y="4627298"/>
              <a:ext cx="762000" cy="40616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UE#1</a:t>
              </a:r>
              <a:endParaRPr lang="zh-CN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FC184364-4ED6-449E-BE11-2C696426832F}"/>
                </a:ext>
              </a:extLst>
            </p:cNvPr>
            <p:cNvSpPr/>
            <p:nvPr/>
          </p:nvSpPr>
          <p:spPr>
            <a:xfrm>
              <a:off x="9733748" y="4615605"/>
              <a:ext cx="761999" cy="40616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UE#2</a:t>
              </a:r>
              <a:endParaRPr lang="zh-CN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2C1132E-7EDC-45FC-B083-E385010A2F66}"/>
                </a:ext>
              </a:extLst>
            </p:cNvPr>
            <p:cNvSpPr txBox="1"/>
            <p:nvPr/>
          </p:nvSpPr>
          <p:spPr>
            <a:xfrm>
              <a:off x="7258547" y="4595860"/>
              <a:ext cx="1053674" cy="3265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altLang="zh-CN" sz="1100" b="1" dirty="0"/>
                <a:t>Group#1</a:t>
              </a:r>
              <a:endParaRPr lang="zh-CN" altLang="en-US" sz="1100" b="1" dirty="0"/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64F23756-2CFD-4F1B-9510-A1CF103B9243}"/>
              </a:ext>
            </a:extLst>
          </p:cNvPr>
          <p:cNvSpPr txBox="1"/>
          <p:nvPr/>
        </p:nvSpPr>
        <p:spPr>
          <a:xfrm>
            <a:off x="10661243" y="4241015"/>
            <a:ext cx="1053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1200" b="1" dirty="0"/>
              <a:t>PLMN#B</a:t>
            </a:r>
            <a:endParaRPr lang="zh-CN" altLang="en-US" sz="1200" b="1" dirty="0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02EBB89A-3766-4FFA-B731-EF1393B3AC70}"/>
              </a:ext>
            </a:extLst>
          </p:cNvPr>
          <p:cNvSpPr/>
          <p:nvPr/>
        </p:nvSpPr>
        <p:spPr>
          <a:xfrm>
            <a:off x="5850880" y="4450497"/>
            <a:ext cx="762000" cy="40616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EAS#1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C2C269E-8710-4BD3-9008-1CFAD8392957}"/>
              </a:ext>
            </a:extLst>
          </p:cNvPr>
          <p:cNvSpPr txBox="1"/>
          <p:nvPr/>
        </p:nvSpPr>
        <p:spPr>
          <a:xfrm>
            <a:off x="5671955" y="4902275"/>
            <a:ext cx="1053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1200" b="1" dirty="0"/>
              <a:t>PLMN#A</a:t>
            </a:r>
            <a:endParaRPr lang="zh-CN" altLang="en-US" sz="1200" b="1" dirty="0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C19FC189-2BA5-4999-BAC9-3D47429886D9}"/>
              </a:ext>
            </a:extLst>
          </p:cNvPr>
          <p:cNvSpPr/>
          <p:nvPr/>
        </p:nvSpPr>
        <p:spPr>
          <a:xfrm>
            <a:off x="8874454" y="4264170"/>
            <a:ext cx="609629" cy="3348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UPF 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B52590AB-4CDB-4CB4-9119-A32F6118E528}"/>
              </a:ext>
            </a:extLst>
          </p:cNvPr>
          <p:cNvSpPr/>
          <p:nvPr/>
        </p:nvSpPr>
        <p:spPr>
          <a:xfrm>
            <a:off x="7632028" y="5375809"/>
            <a:ext cx="322295" cy="429084"/>
          </a:xfrm>
          <a:prstGeom prst="triangl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10E02853-62AA-4CFF-AA62-529C34196824}"/>
              </a:ext>
            </a:extLst>
          </p:cNvPr>
          <p:cNvSpPr/>
          <p:nvPr/>
        </p:nvSpPr>
        <p:spPr>
          <a:xfrm>
            <a:off x="9228491" y="5193313"/>
            <a:ext cx="609629" cy="3348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UPF 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  <p:sp>
        <p:nvSpPr>
          <p:cNvPr id="53" name="等腰三角形 52">
            <a:extLst>
              <a:ext uri="{FF2B5EF4-FFF2-40B4-BE49-F238E27FC236}">
                <a16:creationId xmlns:a16="http://schemas.microsoft.com/office/drawing/2014/main" id="{4F8C784E-E22F-4F33-A223-84A2EE3469C0}"/>
              </a:ext>
            </a:extLst>
          </p:cNvPr>
          <p:cNvSpPr/>
          <p:nvPr/>
        </p:nvSpPr>
        <p:spPr>
          <a:xfrm>
            <a:off x="9360648" y="5564547"/>
            <a:ext cx="322295" cy="429084"/>
          </a:xfrm>
          <a:prstGeom prst="triangl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85312499-F385-4577-AC10-0F185BC80DDB}"/>
              </a:ext>
            </a:extLst>
          </p:cNvPr>
          <p:cNvSpPr/>
          <p:nvPr/>
        </p:nvSpPr>
        <p:spPr>
          <a:xfrm>
            <a:off x="7479850" y="4910726"/>
            <a:ext cx="609629" cy="3348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dirty="0">
                <a:solidFill>
                  <a:schemeClr val="tx1"/>
                </a:solidFill>
              </a:rPr>
              <a:t>UPF#1 </a:t>
            </a:r>
            <a:endParaRPr lang="zh-CN" altLang="en-US" sz="1200" b="1" dirty="0">
              <a:solidFill>
                <a:schemeClr val="tx1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CABE131-0AF1-4F3F-BCF9-8DA32D863317}"/>
              </a:ext>
            </a:extLst>
          </p:cNvPr>
          <p:cNvSpPr txBox="1"/>
          <p:nvPr/>
        </p:nvSpPr>
        <p:spPr>
          <a:xfrm>
            <a:off x="6670628" y="4458547"/>
            <a:ext cx="11535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b="1" dirty="0">
                <a:solidFill>
                  <a:srgbClr val="FFC000"/>
                </a:solidFill>
              </a:rPr>
              <a:t>OPTION#1</a:t>
            </a:r>
            <a:endParaRPr lang="zh-CN" altLang="en-US" sz="1200" b="1" dirty="0">
              <a:solidFill>
                <a:srgbClr val="FFC000"/>
              </a:solidFill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BA95E7FA-9DE2-481C-82EA-8F378BCA5959}"/>
              </a:ext>
            </a:extLst>
          </p:cNvPr>
          <p:cNvSpPr/>
          <p:nvPr/>
        </p:nvSpPr>
        <p:spPr>
          <a:xfrm>
            <a:off x="6612880" y="4679452"/>
            <a:ext cx="1297217" cy="1397574"/>
          </a:xfrm>
          <a:custGeom>
            <a:avLst/>
            <a:gdLst>
              <a:gd name="connsiteX0" fmla="*/ 0 w 1345759"/>
              <a:gd name="connsiteY0" fmla="*/ 0 h 2218037"/>
              <a:gd name="connsiteX1" fmla="*/ 1291281 w 1345759"/>
              <a:gd name="connsiteY1" fmla="*/ 864973 h 2218037"/>
              <a:gd name="connsiteX2" fmla="*/ 1099751 w 1345759"/>
              <a:gd name="connsiteY2" fmla="*/ 1791729 h 2218037"/>
              <a:gd name="connsiteX3" fmla="*/ 1050324 w 1345759"/>
              <a:gd name="connsiteY3" fmla="*/ 2218037 h 2218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45759" h="2218037">
                <a:moveTo>
                  <a:pt x="0" y="0"/>
                </a:moveTo>
                <a:cubicBezTo>
                  <a:pt x="553994" y="283176"/>
                  <a:pt x="1107989" y="566352"/>
                  <a:pt x="1291281" y="864973"/>
                </a:cubicBezTo>
                <a:cubicBezTo>
                  <a:pt x="1474573" y="1163594"/>
                  <a:pt x="1139910" y="1566218"/>
                  <a:pt x="1099751" y="1791729"/>
                </a:cubicBezTo>
                <a:cubicBezTo>
                  <a:pt x="1059592" y="2017240"/>
                  <a:pt x="1054958" y="2117638"/>
                  <a:pt x="1050324" y="2218037"/>
                </a:cubicBezTo>
              </a:path>
            </a:pathLst>
          </a:cu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D450F794-2D3B-493C-860A-B614956B974A}"/>
              </a:ext>
            </a:extLst>
          </p:cNvPr>
          <p:cNvSpPr/>
          <p:nvPr/>
        </p:nvSpPr>
        <p:spPr>
          <a:xfrm>
            <a:off x="7774541" y="4430254"/>
            <a:ext cx="2313627" cy="1654112"/>
          </a:xfrm>
          <a:custGeom>
            <a:avLst/>
            <a:gdLst>
              <a:gd name="connsiteX0" fmla="*/ 0 w 2063578"/>
              <a:gd name="connsiteY0" fmla="*/ 1654112 h 1654112"/>
              <a:gd name="connsiteX1" fmla="*/ 166816 w 2063578"/>
              <a:gd name="connsiteY1" fmla="*/ 1166020 h 1654112"/>
              <a:gd name="connsiteX2" fmla="*/ 345989 w 2063578"/>
              <a:gd name="connsiteY2" fmla="*/ 622322 h 1654112"/>
              <a:gd name="connsiteX3" fmla="*/ 1037967 w 2063578"/>
              <a:gd name="connsiteY3" fmla="*/ 90982 h 1654112"/>
              <a:gd name="connsiteX4" fmla="*/ 2063578 w 2063578"/>
              <a:gd name="connsiteY4" fmla="*/ 4484 h 1654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63578" h="1654112">
                <a:moveTo>
                  <a:pt x="0" y="1654112"/>
                </a:moveTo>
                <a:cubicBezTo>
                  <a:pt x="54575" y="1496048"/>
                  <a:pt x="109151" y="1337985"/>
                  <a:pt x="166816" y="1166020"/>
                </a:cubicBezTo>
                <a:cubicBezTo>
                  <a:pt x="224481" y="994055"/>
                  <a:pt x="200797" y="801495"/>
                  <a:pt x="345989" y="622322"/>
                </a:cubicBezTo>
                <a:cubicBezTo>
                  <a:pt x="491181" y="443149"/>
                  <a:pt x="751702" y="193955"/>
                  <a:pt x="1037967" y="90982"/>
                </a:cubicBezTo>
                <a:cubicBezTo>
                  <a:pt x="1324232" y="-11991"/>
                  <a:pt x="1693905" y="-3754"/>
                  <a:pt x="2063578" y="4484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72DC4F9-35E0-4D8E-ADD0-AB5B769331D0}"/>
              </a:ext>
            </a:extLst>
          </p:cNvPr>
          <p:cNvSpPr txBox="1"/>
          <p:nvPr/>
        </p:nvSpPr>
        <p:spPr>
          <a:xfrm>
            <a:off x="8337549" y="4763087"/>
            <a:ext cx="9019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b="1" dirty="0">
                <a:solidFill>
                  <a:srgbClr val="FF0000"/>
                </a:solidFill>
              </a:rPr>
              <a:t>OPTION#2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A22D26C8-8DDF-4F6C-8C76-5D94AC34ED93}"/>
              </a:ext>
            </a:extLst>
          </p:cNvPr>
          <p:cNvSpPr/>
          <p:nvPr/>
        </p:nvSpPr>
        <p:spPr>
          <a:xfrm>
            <a:off x="8818688" y="4570664"/>
            <a:ext cx="1563130" cy="1501345"/>
          </a:xfrm>
          <a:custGeom>
            <a:avLst/>
            <a:gdLst>
              <a:gd name="connsiteX0" fmla="*/ 0 w 1563130"/>
              <a:gd name="connsiteY0" fmla="*/ 1501345 h 1501345"/>
              <a:gd name="connsiteX1" fmla="*/ 630194 w 1563130"/>
              <a:gd name="connsiteY1" fmla="*/ 1309816 h 1501345"/>
              <a:gd name="connsiteX2" fmla="*/ 834081 w 1563130"/>
              <a:gd name="connsiteY2" fmla="*/ 803189 h 1501345"/>
              <a:gd name="connsiteX3" fmla="*/ 1563130 w 1563130"/>
              <a:gd name="connsiteY3" fmla="*/ 0 h 1501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63130" h="1501345">
                <a:moveTo>
                  <a:pt x="0" y="1501345"/>
                </a:moveTo>
                <a:cubicBezTo>
                  <a:pt x="245590" y="1463760"/>
                  <a:pt x="491181" y="1426175"/>
                  <a:pt x="630194" y="1309816"/>
                </a:cubicBezTo>
                <a:cubicBezTo>
                  <a:pt x="769207" y="1193457"/>
                  <a:pt x="678592" y="1021492"/>
                  <a:pt x="834081" y="803189"/>
                </a:cubicBezTo>
                <a:cubicBezTo>
                  <a:pt x="989570" y="584886"/>
                  <a:pt x="1276350" y="292443"/>
                  <a:pt x="1563130" y="0"/>
                </a:cubicBezTo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51757C0-4475-49E8-8F7A-2AA800A68536}"/>
              </a:ext>
            </a:extLst>
          </p:cNvPr>
          <p:cNvSpPr txBox="1"/>
          <p:nvPr/>
        </p:nvSpPr>
        <p:spPr>
          <a:xfrm>
            <a:off x="7434361" y="5760320"/>
            <a:ext cx="7006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1200" b="1" dirty="0"/>
              <a:t>RAN </a:t>
            </a:r>
            <a:endParaRPr lang="zh-CN" altLang="en-US" sz="1200" b="1" dirty="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0CCF0763-032D-42EB-BFE9-E666493BA9E0}"/>
              </a:ext>
            </a:extLst>
          </p:cNvPr>
          <p:cNvSpPr txBox="1"/>
          <p:nvPr/>
        </p:nvSpPr>
        <p:spPr>
          <a:xfrm>
            <a:off x="9222243" y="5945866"/>
            <a:ext cx="7006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altLang="zh-CN" sz="1200" b="1" dirty="0"/>
              <a:t>RAN </a:t>
            </a:r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711162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Way Forward</a:t>
            </a:r>
            <a:endParaRPr lang="zh-CN" altLang="en-US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311364" y="1383994"/>
            <a:ext cx="10912448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The service provisioning procedure and the EAS discovery procedure should be enhanced: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000" dirty="0"/>
              <a:t>The service provisioning procedure should be enhanced with group PLMN/ECSP information, so that the EES determination can be based on EAS allowed PLMN/ECSP information and group PLMN/ECSP information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2000" dirty="0"/>
              <a:t>Similarly, the EAS discovery procedure should also be enhanced with group PLMN/ECSP information, so that the EAS determination can be based on EAS allowed PLMN/ECSP information and group PLMN/ECSP information</a:t>
            </a:r>
          </a:p>
          <a:p>
            <a:pPr marL="628650" lvl="1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olidFill>
                <a:srgbClr val="0070C0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547303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7752" y="2773160"/>
            <a:ext cx="3566460" cy="1104917"/>
          </a:xfrm>
        </p:spPr>
        <p:txBody>
          <a:bodyPr/>
          <a:lstStyle/>
          <a:p>
            <a:r>
              <a:rPr lang="en-US" dirty="0"/>
              <a:t>The end </a:t>
            </a:r>
          </a:p>
        </p:txBody>
      </p:sp>
    </p:spTree>
    <p:extLst>
      <p:ext uri="{BB962C8B-B14F-4D97-AF65-F5344CB8AC3E}">
        <p14:creationId xmlns:p14="http://schemas.microsoft.com/office/powerpoint/2010/main" val="38041221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26333</TotalTime>
  <Words>358</Words>
  <Application>Microsoft Office PowerPoint</Application>
  <PresentationFormat>宽屏</PresentationFormat>
  <Paragraphs>43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.AppleSystemUIFont</vt:lpstr>
      <vt:lpstr>宋体</vt:lpstr>
      <vt:lpstr>微软雅黑</vt:lpstr>
      <vt:lpstr>Arial</vt:lpstr>
      <vt:lpstr>Calibri</vt:lpstr>
      <vt:lpstr>Calibri Light</vt:lpstr>
      <vt:lpstr>Wingdings</vt:lpstr>
      <vt:lpstr>1_Office Theme</vt:lpstr>
      <vt:lpstr>Discussion on common EAS discovery for roaming and federation</vt:lpstr>
      <vt:lpstr>PowerPoint 演示文稿</vt:lpstr>
      <vt:lpstr>PowerPoint 演示文稿</vt:lpstr>
      <vt:lpstr>The end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Huawei-SA6#61</cp:lastModifiedBy>
  <cp:revision>255</cp:revision>
  <dcterms:created xsi:type="dcterms:W3CDTF">2023-04-05T03:54:49Z</dcterms:created>
  <dcterms:modified xsi:type="dcterms:W3CDTF">2024-05-13T11:37:41Z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(3)3P0Q1d5iOPKmbvibEF56KNjTP/F6iqX/ZVNAciV1YiRfnu8LDoBgMkL+2ikabPdVo5Q6i7Qp
DBmqIMLzUfIvrwH912DRNN8QL1YYSACIef8poNdtU5tjd/CkqljCiNBwEbgGoVR64Nmrhm/F
7ApfIYdsxvMgWbwEIP7ngZRsS6JYr6jQFF+ypxtWId6qXZ7xDbJheLSSHPEoDmsdbb1PMJTe
KvTGg1PgTFucAQe6Co</vt:lpwstr>
  </property>
  <property fmtid="{D5CDD505-2E9C-101B-9397-08002B2CF9AE}" pid="3" name="_2015_ms_pID_7253431">
    <vt:lpwstr>5wFHPBUM/nGru+KDKyV+A6TMGv6zgI2HYdAkWY9RVa27N1asL253Ns
wI9O9BQEJ3NT7WotKbXp3QUas2Bh+HLrc3EtGs0IT54nIUVGFj2sqy7+U2JIdr9uv+4M6yNR
1UKyJHSIC6QwhzG0fZvZfb7mYGOdGU2mvgDi/RB1wECylokR1SqPkw7dXw/MRwigQt8ixcXT
v+8+3uaPYAp8SAbU+yZT1zKip5pBsXZCbfyD</vt:lpwstr>
  </property>
  <property fmtid="{D5CDD505-2E9C-101B-9397-08002B2CF9AE}" pid="4" name="_2015_ms_pID_7253432">
    <vt:lpwstr>qbcF3VfjmqvjpZod9j0Jjc0=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1714989602</vt:lpwstr>
  </property>
</Properties>
</file>