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
  </p:notesMasterIdLst>
  <p:sldIdLst>
    <p:sldId id="260" r:id="rId2"/>
    <p:sldId id="364" r:id="rId3"/>
    <p:sldId id="376" r:id="rId4"/>
    <p:sldId id="388" r:id="rId5"/>
    <p:sldId id="387" r:id="rId6"/>
    <p:sldId id="389" r:id="rId7"/>
    <p:sldId id="390"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61" initials="g" lastIdx="1" clrIdx="0">
    <p:extLst>
      <p:ext uri="{19B8F6BF-5375-455C-9EA6-DF929625EA0E}">
        <p15:presenceInfo xmlns:p15="http://schemas.microsoft.com/office/powerpoint/2012/main" userId="Huawei-6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A9D18E"/>
    <a:srgbClr val="FFC000"/>
    <a:srgbClr val="3399FF"/>
    <a:srgbClr val="FFFF99"/>
    <a:srgbClr val="FFCCFF"/>
    <a:srgbClr val="009900"/>
    <a:srgbClr val="5B9BD5"/>
    <a:srgbClr val="FFDF64"/>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792" autoAdjust="0"/>
    <p:restoredTop sz="97423" autoAdjust="0"/>
  </p:normalViewPr>
  <p:slideViewPr>
    <p:cSldViewPr snapToGrid="0">
      <p:cViewPr varScale="1">
        <p:scale>
          <a:sx n="157" d="100"/>
          <a:sy n="157" d="100"/>
        </p:scale>
        <p:origin x="1014"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04D3B1-07A7-4812-80B9-DD59E94C7F9D}" type="datetimeFigureOut">
              <a:rPr lang="en-US" smtClean="0"/>
              <a:t>5/13/2024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250302-FD59-41EB-98E1-8F01547BD578}" type="slidenum">
              <a:rPr lang="en-US" smtClean="0"/>
              <a:t>‹#›</a:t>
            </a:fld>
            <a:endParaRPr lang="en-US" dirty="0"/>
          </a:p>
        </p:txBody>
      </p:sp>
    </p:spTree>
    <p:extLst>
      <p:ext uri="{BB962C8B-B14F-4D97-AF65-F5344CB8AC3E}">
        <p14:creationId xmlns:p14="http://schemas.microsoft.com/office/powerpoint/2010/main" val="33705236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ECB452CC-48C9-4997-9257-C682E2A70ECE}" type="slidenum">
              <a:rPr lang="en-GB" altLang="en-US" smtClean="0">
                <a:solidFill>
                  <a:srgbClr val="000000"/>
                </a:solidFill>
              </a:rPr>
              <a:pPr>
                <a:defRPr/>
              </a:pPr>
              <a:t>1</a:t>
            </a:fld>
            <a:endParaRPr lang="en-GB" altLang="en-US" dirty="0">
              <a:solidFill>
                <a:srgbClr val="000000"/>
              </a:solidFill>
            </a:endParaRPr>
          </a:p>
        </p:txBody>
      </p:sp>
    </p:spTree>
    <p:extLst>
      <p:ext uri="{BB962C8B-B14F-4D97-AF65-F5344CB8AC3E}">
        <p14:creationId xmlns:p14="http://schemas.microsoft.com/office/powerpoint/2010/main" val="3990652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979271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048898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32215830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3837997949"/>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dirty="0">
              <a:solidFill>
                <a:prstClr val="white"/>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06362" y="974711"/>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dirty="0">
              <a:solidFill>
                <a:prstClr val="white"/>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800" dirty="0">
                <a:ln w="0"/>
                <a:solidFill>
                  <a:prstClr val="black"/>
                </a:solidFill>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568781" y="50534"/>
            <a:ext cx="1246188" cy="72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5420701A-B243-422E-826E-78BD4E22F668}" type="slidenum">
              <a:rPr lang="en-GB" altLang="en-US" sz="1400" smtClean="0">
                <a:solidFill>
                  <a:prstClr val="black"/>
                </a:solidFill>
                <a:latin typeface="Calibri" panose="020F0502020204030204" pitchFamily="34" charset="0"/>
              </a:rPr>
              <a:pPr eaLnBrk="0" fontAlgn="base" hangingPunct="0">
                <a:spcBef>
                  <a:spcPct val="0"/>
                </a:spcBef>
                <a:spcAft>
                  <a:spcPct val="0"/>
                </a:spcAft>
                <a:defRPr/>
              </a:pPr>
              <a:t>‹#›</a:t>
            </a:fld>
            <a:endParaRPr lang="en-GB" altLang="en-US" sz="1400" dirty="0">
              <a:solidFill>
                <a:prstClr val="black"/>
              </a:solidFill>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30887"/>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US" altLang="zh-CN" sz="1050" dirty="0">
                <a:latin typeface="Calibri" panose="020F0502020204030204" pitchFamily="34" charset="0"/>
                <a:ea typeface="Calibri" panose="020F0502020204030204" pitchFamily="34" charset="0"/>
                <a:cs typeface="Calibri" panose="020F0502020204030204" pitchFamily="34" charset="0"/>
              </a:rPr>
              <a:t>3GPP TSG-SA WG6 Meeting #61</a:t>
            </a:r>
            <a:br>
              <a:rPr lang="en-US" altLang="zh-CN" sz="1050" dirty="0">
                <a:latin typeface="Calibri" panose="020F0502020204030204" pitchFamily="34" charset="0"/>
                <a:ea typeface="Calibri" panose="020F0502020204030204" pitchFamily="34" charset="0"/>
                <a:cs typeface="Calibri" panose="020F0502020204030204" pitchFamily="34" charset="0"/>
              </a:rPr>
            </a:br>
            <a:r>
              <a:rPr lang="en-US" altLang="zh-CN" sz="1050" dirty="0" err="1">
                <a:latin typeface="Calibri" panose="020F0502020204030204" pitchFamily="34" charset="0"/>
                <a:ea typeface="Calibri" panose="020F0502020204030204" pitchFamily="34" charset="0"/>
                <a:cs typeface="Calibri" panose="020F0502020204030204" pitchFamily="34" charset="0"/>
              </a:rPr>
              <a:t>Jeju</a:t>
            </a:r>
            <a:r>
              <a:rPr lang="en-US" altLang="zh-CN" sz="1050" dirty="0">
                <a:latin typeface="Calibri" panose="020F0502020204030204" pitchFamily="34" charset="0"/>
                <a:ea typeface="Calibri" panose="020F0502020204030204" pitchFamily="34" charset="0"/>
                <a:cs typeface="Calibri" panose="020F0502020204030204" pitchFamily="34" charset="0"/>
              </a:rPr>
              <a:t>, Republic of Korea, 20th – 24th May 2024</a:t>
            </a:r>
            <a:endParaRPr lang="sv-SE" altLang="en-US" sz="1050" b="1" dirty="0">
              <a:solidFill>
                <a:prstClr val="black"/>
              </a:solidFill>
              <a:latin typeface="Calibri" panose="020F0502020204030204" pitchFamily="34" charset="0"/>
              <a:ea typeface="Calibri" panose="020F0502020204030204" pitchFamily="34" charset="0"/>
              <a:cs typeface="Calibri" panose="020F0502020204030204" pitchFamily="34" charset="0"/>
            </a:endParaRPr>
          </a:p>
        </p:txBody>
      </p:sp>
      <p:sp>
        <p:nvSpPr>
          <p:cNvPr id="10" name="Text Box 14">
            <a:extLst>
              <a:ext uri="{FF2B5EF4-FFF2-40B4-BE49-F238E27FC236}">
                <a16:creationId xmlns:a16="http://schemas.microsoft.com/office/drawing/2014/main" id="{B3FFBF9F-CABA-4611-91F2-F737E5690634}"/>
              </a:ext>
            </a:extLst>
          </p:cNvPr>
          <p:cNvSpPr txBox="1">
            <a:spLocks noChangeArrowheads="1"/>
          </p:cNvSpPr>
          <p:nvPr userDrawn="1"/>
        </p:nvSpPr>
        <p:spPr bwMode="auto">
          <a:xfrm>
            <a:off x="9420655" y="232243"/>
            <a:ext cx="997605" cy="253916"/>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US" altLang="zh-CN" sz="1050" dirty="0">
                <a:latin typeface="Calibri" panose="020F0502020204030204" pitchFamily="34" charset="0"/>
                <a:ea typeface="Calibri" panose="020F0502020204030204" pitchFamily="34" charset="0"/>
                <a:cs typeface="Calibri" panose="020F0502020204030204" pitchFamily="34" charset="0"/>
              </a:rPr>
              <a:t>S6-242095</a:t>
            </a:r>
            <a:endParaRPr lang="sv-SE" altLang="en-US" sz="1050" b="1" dirty="0">
              <a:solidFill>
                <a:prstClr val="black"/>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8691783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Visio_Drawing4.vsd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package" Target="../embeddings/Microsoft_Visio_Drawing41.vsdx"/><Relationship Id="rId5" Type="http://schemas.openxmlformats.org/officeDocument/2006/relationships/image" Target="../media/image2.jpeg"/><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Visio_Drawing42.vsdx"/><Relationship Id="rId7" Type="http://schemas.openxmlformats.org/officeDocument/2006/relationships/image" Target="../media/image4.emf"/><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package" Target="../embeddings/Microsoft_Visio_Drawing6.vsdx"/><Relationship Id="rId5" Type="http://schemas.openxmlformats.org/officeDocument/2006/relationships/image" Target="../media/image2.jpeg"/><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202578" y="1769635"/>
            <a:ext cx="9644250" cy="1500187"/>
          </a:xfrm>
        </p:spPr>
        <p:txBody>
          <a:bodyPr/>
          <a:lstStyle/>
          <a:p>
            <a:pPr algn="ctr" eaLnBrk="1" hangingPunct="1"/>
            <a:r>
              <a:rPr lang="en-US" altLang="zh-CN" dirty="0"/>
              <a:t>R19 MC GWUE traffic control</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None/>
            </a:pPr>
            <a:r>
              <a:rPr lang="en-US" altLang="zh-CN" dirty="0"/>
              <a:t>Cuili</a:t>
            </a:r>
            <a:r>
              <a:rPr lang="zh-CN" altLang="en-US" dirty="0"/>
              <a:t> </a:t>
            </a:r>
            <a:r>
              <a:rPr lang="en-US" altLang="zh-CN" dirty="0"/>
              <a:t>Ge</a:t>
            </a:r>
            <a:endParaRPr lang="en-GB" altLang="en-US" dirty="0"/>
          </a:p>
          <a:p>
            <a:pPr marL="0" indent="0" eaLnBrk="1" hangingPunct="1">
              <a:buFontTx/>
              <a:buNone/>
            </a:pPr>
            <a:r>
              <a:rPr lang="en-GB" altLang="en-US" dirty="0"/>
              <a:t>Huawei, Hisilicon</a:t>
            </a:r>
          </a:p>
        </p:txBody>
      </p:sp>
    </p:spTree>
    <p:extLst>
      <p:ext uri="{BB962C8B-B14F-4D97-AF65-F5344CB8AC3E}">
        <p14:creationId xmlns:p14="http://schemas.microsoft.com/office/powerpoint/2010/main" val="26470338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745921" y="1590733"/>
            <a:ext cx="10515600" cy="4230270"/>
          </a:xfrm>
        </p:spPr>
        <p:txBody>
          <a:bodyPr/>
          <a:lstStyle/>
          <a:p>
            <a:r>
              <a:rPr lang="en-US" altLang="zh-CN" sz="2400" dirty="0"/>
              <a:t>Why traffic control at the MC gateway UE is beneficial ?</a:t>
            </a:r>
          </a:p>
          <a:p>
            <a:r>
              <a:rPr lang="en-US" altLang="en-US" sz="2400" dirty="0"/>
              <a:t>How to design the traffic control at the MC gateway UE ?</a:t>
            </a:r>
          </a:p>
          <a:p>
            <a:endParaRPr lang="en-US" altLang="zh-CN" sz="2400" dirty="0"/>
          </a:p>
        </p:txBody>
      </p:sp>
      <p:sp>
        <p:nvSpPr>
          <p:cNvPr id="7" name="Title 1">
            <a:extLst>
              <a:ext uri="{FF2B5EF4-FFF2-40B4-BE49-F238E27FC236}">
                <a16:creationId xmlns:a16="http://schemas.microsoft.com/office/drawing/2014/main" id="{A278609E-FDE2-4C64-9FD4-F7A8717DFAD8}"/>
              </a:ext>
            </a:extLst>
          </p:cNvPr>
          <p:cNvSpPr>
            <a:spLocks noGrp="1"/>
          </p:cNvSpPr>
          <p:nvPr>
            <p:ph type="title"/>
          </p:nvPr>
        </p:nvSpPr>
        <p:spPr>
          <a:xfrm>
            <a:off x="440871" y="225045"/>
            <a:ext cx="10515600" cy="1104917"/>
          </a:xfrm>
        </p:spPr>
        <p:txBody>
          <a:bodyPr/>
          <a:lstStyle/>
          <a:p>
            <a:r>
              <a:rPr lang="en-US" altLang="zh-CN" sz="3600" dirty="0"/>
              <a:t>Content</a:t>
            </a:r>
            <a:endParaRPr lang="en-GB" altLang="en-US" sz="3600"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1B6DB9B-0627-4D36-A59E-FA3864418164}"/>
              </a:ext>
            </a:extLst>
          </p:cNvPr>
          <p:cNvSpPr>
            <a:spLocks noGrp="1"/>
          </p:cNvSpPr>
          <p:nvPr>
            <p:ph type="title"/>
          </p:nvPr>
        </p:nvSpPr>
        <p:spPr>
          <a:xfrm>
            <a:off x="404294" y="518772"/>
            <a:ext cx="8703129" cy="63429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b="1" dirty="0">
                <a:solidFill>
                  <a:srgbClr val="FF0000"/>
                </a:solidFill>
              </a:rPr>
              <a:t>Why traffic control at the MC gateway UE is beneficial ? </a:t>
            </a:r>
          </a:p>
        </p:txBody>
      </p:sp>
      <p:sp>
        <p:nvSpPr>
          <p:cNvPr id="2" name="Rectangle 2">
            <a:extLst>
              <a:ext uri="{FF2B5EF4-FFF2-40B4-BE49-F238E27FC236}">
                <a16:creationId xmlns:a16="http://schemas.microsoft.com/office/drawing/2014/main" id="{F6A10CA7-DCFA-4788-998D-795C9E9A11EA}"/>
              </a:ext>
            </a:extLst>
          </p:cNvPr>
          <p:cNvSpPr>
            <a:spLocks noChangeArrowheads="1"/>
          </p:cNvSpPr>
          <p:nvPr/>
        </p:nvSpPr>
        <p:spPr bwMode="auto">
          <a:xfrm>
            <a:off x="259032" y="33158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2" name="内容占位符 11">
            <a:extLst>
              <a:ext uri="{FF2B5EF4-FFF2-40B4-BE49-F238E27FC236}">
                <a16:creationId xmlns:a16="http://schemas.microsoft.com/office/drawing/2014/main" id="{8A71D497-E4E4-4BCE-A2D6-26A98816B2EB}"/>
              </a:ext>
            </a:extLst>
          </p:cNvPr>
          <p:cNvSpPr>
            <a:spLocks noGrp="1"/>
          </p:cNvSpPr>
          <p:nvPr>
            <p:ph idx="1"/>
          </p:nvPr>
        </p:nvSpPr>
        <p:spPr>
          <a:xfrm>
            <a:off x="5849961" y="1313543"/>
            <a:ext cx="5981312" cy="2174577"/>
          </a:xfrm>
        </p:spPr>
        <p:txBody>
          <a:bodyPr/>
          <a:lstStyle/>
          <a:p>
            <a:r>
              <a:rPr lang="en-US" altLang="zh-CN" sz="2400" dirty="0"/>
              <a:t>Benefit of traffic control at the GW UE  </a:t>
            </a:r>
          </a:p>
          <a:p>
            <a:pPr lvl="1"/>
            <a:r>
              <a:rPr lang="en-US" altLang="zh-CN" sz="1600" dirty="0"/>
              <a:t>Stop the unauthorized traffic at the MC gateway UE to protect the </a:t>
            </a:r>
            <a:r>
              <a:rPr lang="en-US" altLang="zh-CN" sz="1600" dirty="0" err="1"/>
              <a:t>Uu</a:t>
            </a:r>
            <a:r>
              <a:rPr lang="en-US" altLang="zh-CN" sz="1600" dirty="0"/>
              <a:t> resource from being wasted.</a:t>
            </a:r>
          </a:p>
          <a:p>
            <a:pPr lvl="1"/>
            <a:r>
              <a:rPr lang="en-US" altLang="zh-CN" sz="1600" dirty="0"/>
              <a:t>The MC gateway UE can be well managed to serve e.g., as many as users based on the MC organization’s different requirements.</a:t>
            </a:r>
          </a:p>
          <a:p>
            <a:pPr lvl="1"/>
            <a:r>
              <a:rPr lang="en-US" altLang="zh-CN" sz="1600" dirty="0"/>
              <a:t>Stop the second usage of MC gateway UE for a single MC service from a device.</a:t>
            </a:r>
          </a:p>
        </p:txBody>
      </p:sp>
      <p:graphicFrame>
        <p:nvGraphicFramePr>
          <p:cNvPr id="5" name="对象 4">
            <a:extLst>
              <a:ext uri="{FF2B5EF4-FFF2-40B4-BE49-F238E27FC236}">
                <a16:creationId xmlns:a16="http://schemas.microsoft.com/office/drawing/2014/main" id="{F8E73656-8473-4E64-9CAB-FA272F80DEBC}"/>
              </a:ext>
            </a:extLst>
          </p:cNvPr>
          <p:cNvGraphicFramePr>
            <a:graphicFrameLocks noChangeAspect="1"/>
          </p:cNvGraphicFramePr>
          <p:nvPr>
            <p:extLst>
              <p:ext uri="{D42A27DB-BD31-4B8C-83A1-F6EECF244321}">
                <p14:modId xmlns:p14="http://schemas.microsoft.com/office/powerpoint/2010/main" val="2553980509"/>
              </p:ext>
            </p:extLst>
          </p:nvPr>
        </p:nvGraphicFramePr>
        <p:xfrm>
          <a:off x="524764" y="4157472"/>
          <a:ext cx="4406900" cy="2133600"/>
        </p:xfrm>
        <a:graphic>
          <a:graphicData uri="http://schemas.openxmlformats.org/presentationml/2006/ole">
            <mc:AlternateContent xmlns:mc="http://schemas.openxmlformats.org/markup-compatibility/2006">
              <mc:Choice xmlns:v="urn:schemas-microsoft-com:vml" Requires="v">
                <p:oleObj spid="_x0000_s1093" r:id="rId3" imgW="8945809" imgH="4358703" progId="Visio.Drawing.15">
                  <p:embed/>
                </p:oleObj>
              </mc:Choice>
              <mc:Fallback>
                <p:oleObj r:id="rId3" imgW="8945809" imgH="4358703"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4764" y="4157472"/>
                        <a:ext cx="4406900" cy="2133600"/>
                      </a:xfrm>
                      <a:prstGeom prst="rect">
                        <a:avLst/>
                      </a:prstGeom>
                      <a:noFill/>
                    </p:spPr>
                  </p:pic>
                </p:oleObj>
              </mc:Fallback>
            </mc:AlternateContent>
          </a:graphicData>
        </a:graphic>
      </p:graphicFrame>
      <p:sp>
        <p:nvSpPr>
          <p:cNvPr id="9" name="Rectangle 6">
            <a:extLst>
              <a:ext uri="{FF2B5EF4-FFF2-40B4-BE49-F238E27FC236}">
                <a16:creationId xmlns:a16="http://schemas.microsoft.com/office/drawing/2014/main" id="{ABBBFC7E-2CEB-4629-A242-714382DC7785}"/>
              </a:ext>
            </a:extLst>
          </p:cNvPr>
          <p:cNvSpPr>
            <a:spLocks noChangeArrowheads="1"/>
          </p:cNvSpPr>
          <p:nvPr/>
        </p:nvSpPr>
        <p:spPr bwMode="auto">
          <a:xfrm>
            <a:off x="4931664" y="16337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文本框 14">
            <a:extLst>
              <a:ext uri="{FF2B5EF4-FFF2-40B4-BE49-F238E27FC236}">
                <a16:creationId xmlns:a16="http://schemas.microsoft.com/office/drawing/2014/main" id="{0985534E-3D60-4EC2-8184-1AA8E0ECC7A7}"/>
              </a:ext>
            </a:extLst>
          </p:cNvPr>
          <p:cNvSpPr txBox="1"/>
          <p:nvPr/>
        </p:nvSpPr>
        <p:spPr>
          <a:xfrm>
            <a:off x="360727" y="1242686"/>
            <a:ext cx="4899226" cy="2945422"/>
          </a:xfrm>
          <a:prstGeom prst="rect">
            <a:avLst/>
          </a:prstGeom>
          <a:noFill/>
        </p:spPr>
        <p:txBody>
          <a:bodyPr wrap="square" rtlCol="0">
            <a:spAutoFit/>
          </a:bodyPr>
          <a:lstStyle/>
          <a:p>
            <a:pPr marL="228600" indent="-228600" eaLnBrk="0" fontAlgn="base" hangingPunct="0">
              <a:lnSpc>
                <a:spcPct val="90000"/>
              </a:lnSpc>
              <a:spcBef>
                <a:spcPts val="1000"/>
              </a:spcBef>
              <a:spcAft>
                <a:spcPct val="0"/>
              </a:spcAft>
              <a:buBlip>
                <a:blip r:embed="rId5"/>
              </a:buBlip>
            </a:pPr>
            <a:r>
              <a:rPr lang="en-US" altLang="zh-CN" sz="2400" dirty="0"/>
              <a:t>Issues - </a:t>
            </a:r>
            <a:r>
              <a:rPr lang="en-US" altLang="zh-CN" sz="1400" dirty="0"/>
              <a:t>Currently, the MC gateway UE only provide the transparently traffic forwarding without any information of the “traffic”, several issues may occur due to its capability and the </a:t>
            </a:r>
            <a:r>
              <a:rPr lang="en-US" altLang="zh-CN" sz="1400" dirty="0" err="1"/>
              <a:t>Uu</a:t>
            </a:r>
            <a:r>
              <a:rPr lang="en-US" altLang="zh-CN" sz="1400" dirty="0"/>
              <a:t> resource is limited:</a:t>
            </a:r>
          </a:p>
          <a:p>
            <a:pPr marL="342900" indent="-342900">
              <a:buAutoNum type="arabicPeriod"/>
            </a:pPr>
            <a:r>
              <a:rPr lang="en-US" altLang="zh-CN" sz="1400" dirty="0"/>
              <a:t>Unauthorized traffic may congest the </a:t>
            </a:r>
            <a:r>
              <a:rPr lang="en-US" altLang="zh-CN" sz="1400" dirty="0" err="1"/>
              <a:t>Uu</a:t>
            </a:r>
            <a:r>
              <a:rPr lang="en-US" altLang="zh-CN" sz="1400" dirty="0"/>
              <a:t> link of the MC gateway UE which results the MC gateway UE is unable to serve other MC service users. The traffic may be rejected by the MC servers but the UL/DL </a:t>
            </a:r>
            <a:r>
              <a:rPr lang="en-US" altLang="zh-CN" sz="1400" dirty="0" err="1"/>
              <a:t>Uu</a:t>
            </a:r>
            <a:r>
              <a:rPr lang="en-US" altLang="zh-CN" sz="1400" dirty="0"/>
              <a:t> transmission resource of the gateway UE is wasted.</a:t>
            </a:r>
          </a:p>
          <a:p>
            <a:pPr marL="342900" indent="-342900">
              <a:buFontTx/>
              <a:buAutoNum type="arabicPeriod"/>
            </a:pPr>
            <a:r>
              <a:rPr lang="en-US" altLang="zh-CN" sz="1400" dirty="0"/>
              <a:t>The MC gateway UE may be congested by big traffic volume (e.g., Video call) from fewer users.</a:t>
            </a:r>
          </a:p>
          <a:p>
            <a:pPr marL="342900" indent="-342900">
              <a:buAutoNum type="arabicPeriod"/>
            </a:pPr>
            <a:r>
              <a:rPr lang="en-US" altLang="zh-CN" sz="1400" dirty="0"/>
              <a:t>One service from a single device may simultaneously use multiple MC gateway UEs</a:t>
            </a:r>
          </a:p>
        </p:txBody>
      </p:sp>
      <p:sp>
        <p:nvSpPr>
          <p:cNvPr id="3" name="闪电形 2">
            <a:extLst>
              <a:ext uri="{FF2B5EF4-FFF2-40B4-BE49-F238E27FC236}">
                <a16:creationId xmlns:a16="http://schemas.microsoft.com/office/drawing/2014/main" id="{3EE65262-D494-4B02-9F95-25FDB08BB422}"/>
              </a:ext>
            </a:extLst>
          </p:cNvPr>
          <p:cNvSpPr/>
          <p:nvPr/>
        </p:nvSpPr>
        <p:spPr>
          <a:xfrm rot="1854929" flipH="1">
            <a:off x="3057654" y="5018383"/>
            <a:ext cx="688134" cy="377078"/>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54ADC938-3BAD-41F9-B198-15955A1AD692}"/>
              </a:ext>
            </a:extLst>
          </p:cNvPr>
          <p:cNvSpPr/>
          <p:nvPr/>
        </p:nvSpPr>
        <p:spPr>
          <a:xfrm>
            <a:off x="3151329" y="5142460"/>
            <a:ext cx="394660" cy="307777"/>
          </a:xfrm>
          <a:prstGeom prst="rect">
            <a:avLst/>
          </a:prstGeom>
        </p:spPr>
        <p:txBody>
          <a:bodyPr wrap="none">
            <a:spAutoFit/>
          </a:bodyPr>
          <a:lstStyle/>
          <a:p>
            <a:r>
              <a:rPr lang="en-US" altLang="zh-CN" sz="1400" dirty="0" err="1"/>
              <a:t>Uu</a:t>
            </a:r>
            <a:endParaRPr lang="zh-CN" altLang="en-US" sz="1400" dirty="0"/>
          </a:p>
        </p:txBody>
      </p:sp>
      <p:sp>
        <p:nvSpPr>
          <p:cNvPr id="21" name="闪电形 20">
            <a:extLst>
              <a:ext uri="{FF2B5EF4-FFF2-40B4-BE49-F238E27FC236}">
                <a16:creationId xmlns:a16="http://schemas.microsoft.com/office/drawing/2014/main" id="{80AD01EA-4DA7-4B56-9058-6463CA9922A1}"/>
              </a:ext>
            </a:extLst>
          </p:cNvPr>
          <p:cNvSpPr/>
          <p:nvPr/>
        </p:nvSpPr>
        <p:spPr>
          <a:xfrm rot="1854929" flipH="1">
            <a:off x="1355255" y="5095298"/>
            <a:ext cx="688134" cy="377078"/>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id="{0F835B53-FF3A-4DBA-ABF9-DEFF1BFACB7D}"/>
              </a:ext>
            </a:extLst>
          </p:cNvPr>
          <p:cNvSpPr/>
          <p:nvPr/>
        </p:nvSpPr>
        <p:spPr>
          <a:xfrm>
            <a:off x="1230593" y="5237670"/>
            <a:ext cx="934871" cy="307777"/>
          </a:xfrm>
          <a:prstGeom prst="rect">
            <a:avLst/>
          </a:prstGeom>
        </p:spPr>
        <p:txBody>
          <a:bodyPr wrap="none">
            <a:spAutoFit/>
          </a:bodyPr>
          <a:lstStyle/>
          <a:p>
            <a:r>
              <a:rPr lang="en-US" altLang="zh-CN" sz="1400" dirty="0"/>
              <a:t>Non-3GPP</a:t>
            </a:r>
            <a:endParaRPr lang="zh-CN" altLang="en-US" sz="1400" dirty="0"/>
          </a:p>
        </p:txBody>
      </p:sp>
      <p:cxnSp>
        <p:nvCxnSpPr>
          <p:cNvPr id="24" name="直接箭头连接符 23">
            <a:extLst>
              <a:ext uri="{FF2B5EF4-FFF2-40B4-BE49-F238E27FC236}">
                <a16:creationId xmlns:a16="http://schemas.microsoft.com/office/drawing/2014/main" id="{BEE6A905-72CE-45C3-BE21-6372F578A431}"/>
              </a:ext>
            </a:extLst>
          </p:cNvPr>
          <p:cNvCxnSpPr/>
          <p:nvPr/>
        </p:nvCxnSpPr>
        <p:spPr>
          <a:xfrm>
            <a:off x="1230593" y="5005428"/>
            <a:ext cx="2869899" cy="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1A9A649B-D4FA-46E5-94A9-F4C4C34CBBBD}"/>
              </a:ext>
            </a:extLst>
          </p:cNvPr>
          <p:cNvSpPr/>
          <p:nvPr/>
        </p:nvSpPr>
        <p:spPr>
          <a:xfrm>
            <a:off x="1206442" y="4758569"/>
            <a:ext cx="3499676" cy="253916"/>
          </a:xfrm>
          <a:prstGeom prst="rect">
            <a:avLst/>
          </a:prstGeom>
        </p:spPr>
        <p:txBody>
          <a:bodyPr wrap="none">
            <a:spAutoFit/>
          </a:bodyPr>
          <a:lstStyle/>
          <a:p>
            <a:r>
              <a:rPr lang="en-US" altLang="zh-CN" sz="1050" b="1" dirty="0">
                <a:solidFill>
                  <a:srgbClr val="FF0000"/>
                </a:solidFill>
              </a:rPr>
              <a:t>Uplink traffic (SIP/HTTP message, RTP packet, RTCP packet)</a:t>
            </a:r>
            <a:endParaRPr lang="zh-CN" altLang="en-US" sz="1050" dirty="0"/>
          </a:p>
        </p:txBody>
      </p:sp>
      <p:cxnSp>
        <p:nvCxnSpPr>
          <p:cNvPr id="27" name="直接箭头连接符 26">
            <a:extLst>
              <a:ext uri="{FF2B5EF4-FFF2-40B4-BE49-F238E27FC236}">
                <a16:creationId xmlns:a16="http://schemas.microsoft.com/office/drawing/2014/main" id="{11E16A4B-DD31-4452-A65C-754F04592CE2}"/>
              </a:ext>
            </a:extLst>
          </p:cNvPr>
          <p:cNvCxnSpPr>
            <a:cxnSpLocks/>
          </p:cNvCxnSpPr>
          <p:nvPr/>
        </p:nvCxnSpPr>
        <p:spPr>
          <a:xfrm flipH="1">
            <a:off x="1230593" y="5545447"/>
            <a:ext cx="2869900" cy="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9" name="矩形 28">
            <a:extLst>
              <a:ext uri="{FF2B5EF4-FFF2-40B4-BE49-F238E27FC236}">
                <a16:creationId xmlns:a16="http://schemas.microsoft.com/office/drawing/2014/main" id="{E09A07EF-12AC-4735-80E1-F7B76B340133}"/>
              </a:ext>
            </a:extLst>
          </p:cNvPr>
          <p:cNvSpPr/>
          <p:nvPr/>
        </p:nvSpPr>
        <p:spPr>
          <a:xfrm>
            <a:off x="3933354" y="5169390"/>
            <a:ext cx="797013" cy="253916"/>
          </a:xfrm>
          <a:prstGeom prst="rect">
            <a:avLst/>
          </a:prstGeom>
        </p:spPr>
        <p:txBody>
          <a:bodyPr wrap="none">
            <a:spAutoFit/>
          </a:bodyPr>
          <a:lstStyle/>
          <a:p>
            <a:r>
              <a:rPr lang="en-US" altLang="zh-CN" sz="1050" b="1" dirty="0">
                <a:solidFill>
                  <a:srgbClr val="FF0000"/>
                </a:solidFill>
              </a:rPr>
              <a:t>Reject</a:t>
            </a:r>
            <a:r>
              <a:rPr lang="zh-CN" altLang="en-US" sz="1050" b="1" dirty="0">
                <a:solidFill>
                  <a:srgbClr val="FF0000"/>
                </a:solidFill>
              </a:rPr>
              <a:t>！！</a:t>
            </a:r>
          </a:p>
        </p:txBody>
      </p:sp>
      <p:sp>
        <p:nvSpPr>
          <p:cNvPr id="30" name="矩形 29">
            <a:extLst>
              <a:ext uri="{FF2B5EF4-FFF2-40B4-BE49-F238E27FC236}">
                <a16:creationId xmlns:a16="http://schemas.microsoft.com/office/drawing/2014/main" id="{9C5452FF-F86A-4EDF-A3EE-EFC55C6B4385}"/>
              </a:ext>
            </a:extLst>
          </p:cNvPr>
          <p:cNvSpPr/>
          <p:nvPr/>
        </p:nvSpPr>
        <p:spPr>
          <a:xfrm>
            <a:off x="2105258" y="5339136"/>
            <a:ext cx="1069524" cy="253916"/>
          </a:xfrm>
          <a:prstGeom prst="rect">
            <a:avLst/>
          </a:prstGeom>
        </p:spPr>
        <p:txBody>
          <a:bodyPr wrap="none">
            <a:spAutoFit/>
          </a:bodyPr>
          <a:lstStyle/>
          <a:p>
            <a:r>
              <a:rPr lang="en-US" altLang="zh-CN" sz="1050" b="1" dirty="0">
                <a:solidFill>
                  <a:srgbClr val="FF0000"/>
                </a:solidFill>
              </a:rPr>
              <a:t>Reject</a:t>
            </a:r>
            <a:r>
              <a:rPr lang="zh-CN" altLang="en-US" sz="1050" b="1" dirty="0">
                <a:solidFill>
                  <a:srgbClr val="FF0000"/>
                </a:solidFill>
              </a:rPr>
              <a:t> </a:t>
            </a:r>
            <a:r>
              <a:rPr lang="en-US" altLang="zh-CN" sz="1050" b="1" dirty="0">
                <a:solidFill>
                  <a:srgbClr val="FF0000"/>
                </a:solidFill>
              </a:rPr>
              <a:t>response</a:t>
            </a:r>
            <a:endParaRPr lang="zh-CN" altLang="en-US" sz="1050" b="1" dirty="0">
              <a:solidFill>
                <a:srgbClr val="FF0000"/>
              </a:solidFill>
            </a:endParaRPr>
          </a:p>
        </p:txBody>
      </p:sp>
      <p:graphicFrame>
        <p:nvGraphicFramePr>
          <p:cNvPr id="31" name="对象 30">
            <a:extLst>
              <a:ext uri="{FF2B5EF4-FFF2-40B4-BE49-F238E27FC236}">
                <a16:creationId xmlns:a16="http://schemas.microsoft.com/office/drawing/2014/main" id="{9C8B2646-A26E-42D4-9FD9-FED7EDF4227B}"/>
              </a:ext>
            </a:extLst>
          </p:cNvPr>
          <p:cNvGraphicFramePr>
            <a:graphicFrameLocks noChangeAspect="1"/>
          </p:cNvGraphicFramePr>
          <p:nvPr>
            <p:extLst>
              <p:ext uri="{D42A27DB-BD31-4B8C-83A1-F6EECF244321}">
                <p14:modId xmlns:p14="http://schemas.microsoft.com/office/powerpoint/2010/main" val="3390799348"/>
              </p:ext>
            </p:extLst>
          </p:nvPr>
        </p:nvGraphicFramePr>
        <p:xfrm>
          <a:off x="6632956" y="3627083"/>
          <a:ext cx="4406900" cy="2133600"/>
        </p:xfrm>
        <a:graphic>
          <a:graphicData uri="http://schemas.openxmlformats.org/presentationml/2006/ole">
            <mc:AlternateContent xmlns:mc="http://schemas.openxmlformats.org/markup-compatibility/2006">
              <mc:Choice xmlns:v="urn:schemas-microsoft-com:vml" Requires="v">
                <p:oleObj spid="_x0000_s1094" r:id="rId6" imgW="8945809" imgH="4358703" progId="Visio.Drawing.15">
                  <p:embed/>
                </p:oleObj>
              </mc:Choice>
              <mc:Fallback>
                <p:oleObj r:id="rId6" imgW="8945809" imgH="4358703" progId="Visio.Drawing.15">
                  <p:embed/>
                  <p:pic>
                    <p:nvPicPr>
                      <p:cNvPr id="5" name="对象 4">
                        <a:extLst>
                          <a:ext uri="{FF2B5EF4-FFF2-40B4-BE49-F238E27FC236}">
                            <a16:creationId xmlns:a16="http://schemas.microsoft.com/office/drawing/2014/main" id="{F8E73656-8473-4E64-9CAB-FA272F80DE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32956" y="3627083"/>
                        <a:ext cx="4406900" cy="2133600"/>
                      </a:xfrm>
                      <a:prstGeom prst="rect">
                        <a:avLst/>
                      </a:prstGeom>
                      <a:noFill/>
                    </p:spPr>
                  </p:pic>
                </p:oleObj>
              </mc:Fallback>
            </mc:AlternateContent>
          </a:graphicData>
        </a:graphic>
      </p:graphicFrame>
      <p:sp>
        <p:nvSpPr>
          <p:cNvPr id="32" name="闪电形 31">
            <a:extLst>
              <a:ext uri="{FF2B5EF4-FFF2-40B4-BE49-F238E27FC236}">
                <a16:creationId xmlns:a16="http://schemas.microsoft.com/office/drawing/2014/main" id="{09C9E4CD-914D-479B-82DA-40642F6826F3}"/>
              </a:ext>
            </a:extLst>
          </p:cNvPr>
          <p:cNvSpPr/>
          <p:nvPr/>
        </p:nvSpPr>
        <p:spPr>
          <a:xfrm rot="1854929" flipH="1">
            <a:off x="9165846" y="4487994"/>
            <a:ext cx="688134" cy="377078"/>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a:extLst>
              <a:ext uri="{FF2B5EF4-FFF2-40B4-BE49-F238E27FC236}">
                <a16:creationId xmlns:a16="http://schemas.microsoft.com/office/drawing/2014/main" id="{B73BA70B-1475-416B-B989-CFEDE343C25E}"/>
              </a:ext>
            </a:extLst>
          </p:cNvPr>
          <p:cNvSpPr/>
          <p:nvPr/>
        </p:nvSpPr>
        <p:spPr>
          <a:xfrm>
            <a:off x="9259521" y="4612071"/>
            <a:ext cx="394660" cy="307777"/>
          </a:xfrm>
          <a:prstGeom prst="rect">
            <a:avLst/>
          </a:prstGeom>
        </p:spPr>
        <p:txBody>
          <a:bodyPr wrap="none">
            <a:spAutoFit/>
          </a:bodyPr>
          <a:lstStyle/>
          <a:p>
            <a:r>
              <a:rPr lang="en-US" altLang="zh-CN" sz="1400" dirty="0" err="1"/>
              <a:t>Uu</a:t>
            </a:r>
            <a:endParaRPr lang="zh-CN" altLang="en-US" sz="1400" dirty="0"/>
          </a:p>
        </p:txBody>
      </p:sp>
      <p:sp>
        <p:nvSpPr>
          <p:cNvPr id="34" name="闪电形 33">
            <a:extLst>
              <a:ext uri="{FF2B5EF4-FFF2-40B4-BE49-F238E27FC236}">
                <a16:creationId xmlns:a16="http://schemas.microsoft.com/office/drawing/2014/main" id="{D8034A1E-E64B-4724-8B97-3FB4FA8EF9DC}"/>
              </a:ext>
            </a:extLst>
          </p:cNvPr>
          <p:cNvSpPr/>
          <p:nvPr/>
        </p:nvSpPr>
        <p:spPr>
          <a:xfrm rot="1854929" flipH="1">
            <a:off x="7463447" y="4564909"/>
            <a:ext cx="688134" cy="377078"/>
          </a:xfrm>
          <a:prstGeom prst="lightningBol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161F1F6C-0268-48F0-B747-77F3DF991BFD}"/>
              </a:ext>
            </a:extLst>
          </p:cNvPr>
          <p:cNvSpPr/>
          <p:nvPr/>
        </p:nvSpPr>
        <p:spPr>
          <a:xfrm>
            <a:off x="7338785" y="4707281"/>
            <a:ext cx="934871" cy="307777"/>
          </a:xfrm>
          <a:prstGeom prst="rect">
            <a:avLst/>
          </a:prstGeom>
        </p:spPr>
        <p:txBody>
          <a:bodyPr wrap="none">
            <a:spAutoFit/>
          </a:bodyPr>
          <a:lstStyle/>
          <a:p>
            <a:r>
              <a:rPr lang="en-US" altLang="zh-CN" sz="1400" dirty="0"/>
              <a:t>Non-3GPP</a:t>
            </a:r>
            <a:endParaRPr lang="zh-CN" altLang="en-US" sz="1400" dirty="0"/>
          </a:p>
        </p:txBody>
      </p:sp>
      <p:cxnSp>
        <p:nvCxnSpPr>
          <p:cNvPr id="36" name="直接箭头连接符 35">
            <a:extLst>
              <a:ext uri="{FF2B5EF4-FFF2-40B4-BE49-F238E27FC236}">
                <a16:creationId xmlns:a16="http://schemas.microsoft.com/office/drawing/2014/main" id="{BBE51E72-1590-4E41-B87A-03221297FFB5}"/>
              </a:ext>
            </a:extLst>
          </p:cNvPr>
          <p:cNvCxnSpPr>
            <a:cxnSpLocks/>
          </p:cNvCxnSpPr>
          <p:nvPr/>
        </p:nvCxnSpPr>
        <p:spPr>
          <a:xfrm>
            <a:off x="7338785" y="4475039"/>
            <a:ext cx="934871" cy="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7" name="矩形 36">
            <a:extLst>
              <a:ext uri="{FF2B5EF4-FFF2-40B4-BE49-F238E27FC236}">
                <a16:creationId xmlns:a16="http://schemas.microsoft.com/office/drawing/2014/main" id="{1E11C426-7339-406F-B198-790EC55D51DD}"/>
              </a:ext>
            </a:extLst>
          </p:cNvPr>
          <p:cNvSpPr/>
          <p:nvPr/>
        </p:nvSpPr>
        <p:spPr>
          <a:xfrm>
            <a:off x="7306576" y="4057621"/>
            <a:ext cx="2595388" cy="415498"/>
          </a:xfrm>
          <a:prstGeom prst="rect">
            <a:avLst/>
          </a:prstGeom>
        </p:spPr>
        <p:txBody>
          <a:bodyPr wrap="square">
            <a:spAutoFit/>
          </a:bodyPr>
          <a:lstStyle/>
          <a:p>
            <a:r>
              <a:rPr lang="en-US" altLang="zh-CN" sz="1050" b="1" dirty="0">
                <a:solidFill>
                  <a:srgbClr val="FF0000"/>
                </a:solidFill>
              </a:rPr>
              <a:t>Uplink traffic (MCPTT/</a:t>
            </a:r>
            <a:r>
              <a:rPr lang="en-US" altLang="zh-CN" sz="1050" b="1" dirty="0" err="1">
                <a:solidFill>
                  <a:srgbClr val="FF0000"/>
                </a:solidFill>
              </a:rPr>
              <a:t>MCVideo</a:t>
            </a:r>
            <a:r>
              <a:rPr lang="en-US" altLang="zh-CN" sz="1050" b="1" dirty="0">
                <a:solidFill>
                  <a:srgbClr val="FF0000"/>
                </a:solidFill>
              </a:rPr>
              <a:t>/</a:t>
            </a:r>
            <a:r>
              <a:rPr lang="en-US" altLang="zh-CN" sz="1050" b="1" dirty="0" err="1">
                <a:solidFill>
                  <a:srgbClr val="FF0000"/>
                </a:solidFill>
              </a:rPr>
              <a:t>MCData</a:t>
            </a:r>
            <a:r>
              <a:rPr lang="en-US" altLang="zh-CN" sz="1050" b="1" dirty="0">
                <a:solidFill>
                  <a:srgbClr val="FF0000"/>
                </a:solidFill>
              </a:rPr>
              <a:t> of user X,Y,Z) </a:t>
            </a:r>
            <a:endParaRPr lang="zh-CN" altLang="en-US" sz="1050" dirty="0"/>
          </a:p>
        </p:txBody>
      </p:sp>
      <p:cxnSp>
        <p:nvCxnSpPr>
          <p:cNvPr id="38" name="直接箭头连接符 37">
            <a:extLst>
              <a:ext uri="{FF2B5EF4-FFF2-40B4-BE49-F238E27FC236}">
                <a16:creationId xmlns:a16="http://schemas.microsoft.com/office/drawing/2014/main" id="{91965E15-5045-48A7-BD58-92CA82937AC5}"/>
              </a:ext>
            </a:extLst>
          </p:cNvPr>
          <p:cNvCxnSpPr>
            <a:cxnSpLocks/>
          </p:cNvCxnSpPr>
          <p:nvPr/>
        </p:nvCxnSpPr>
        <p:spPr>
          <a:xfrm flipH="1">
            <a:off x="7338785" y="5015058"/>
            <a:ext cx="874665" cy="0"/>
          </a:xfrm>
          <a:prstGeom prst="straightConnector1">
            <a:avLst/>
          </a:prstGeom>
          <a:ln w="12700">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a16="http://schemas.microsoft.com/office/drawing/2014/main" id="{476610F6-9764-4CC4-8CE7-C17B25DD3864}"/>
              </a:ext>
            </a:extLst>
          </p:cNvPr>
          <p:cNvSpPr/>
          <p:nvPr/>
        </p:nvSpPr>
        <p:spPr>
          <a:xfrm>
            <a:off x="8093981" y="4500087"/>
            <a:ext cx="797013" cy="253916"/>
          </a:xfrm>
          <a:prstGeom prst="rect">
            <a:avLst/>
          </a:prstGeom>
        </p:spPr>
        <p:txBody>
          <a:bodyPr wrap="none">
            <a:spAutoFit/>
          </a:bodyPr>
          <a:lstStyle/>
          <a:p>
            <a:r>
              <a:rPr lang="en-US" altLang="zh-CN" sz="1050" b="1" dirty="0">
                <a:solidFill>
                  <a:srgbClr val="FF0000"/>
                </a:solidFill>
              </a:rPr>
              <a:t>Reject</a:t>
            </a:r>
            <a:r>
              <a:rPr lang="zh-CN" altLang="en-US" sz="1050" b="1" dirty="0">
                <a:solidFill>
                  <a:srgbClr val="FF0000"/>
                </a:solidFill>
              </a:rPr>
              <a:t>！！</a:t>
            </a:r>
          </a:p>
        </p:txBody>
      </p:sp>
      <p:sp>
        <p:nvSpPr>
          <p:cNvPr id="40" name="矩形 39">
            <a:extLst>
              <a:ext uri="{FF2B5EF4-FFF2-40B4-BE49-F238E27FC236}">
                <a16:creationId xmlns:a16="http://schemas.microsoft.com/office/drawing/2014/main" id="{937E735D-200D-425F-87BE-89CED6D3A30C}"/>
              </a:ext>
            </a:extLst>
          </p:cNvPr>
          <p:cNvSpPr/>
          <p:nvPr/>
        </p:nvSpPr>
        <p:spPr>
          <a:xfrm>
            <a:off x="8213450" y="4808747"/>
            <a:ext cx="1069524" cy="253916"/>
          </a:xfrm>
          <a:prstGeom prst="rect">
            <a:avLst/>
          </a:prstGeom>
        </p:spPr>
        <p:txBody>
          <a:bodyPr wrap="none">
            <a:spAutoFit/>
          </a:bodyPr>
          <a:lstStyle/>
          <a:p>
            <a:r>
              <a:rPr lang="en-US" altLang="zh-CN" sz="1050" b="1" dirty="0">
                <a:solidFill>
                  <a:srgbClr val="FF0000"/>
                </a:solidFill>
              </a:rPr>
              <a:t>Reject</a:t>
            </a:r>
            <a:r>
              <a:rPr lang="zh-CN" altLang="en-US" sz="1050" b="1" dirty="0">
                <a:solidFill>
                  <a:srgbClr val="FF0000"/>
                </a:solidFill>
              </a:rPr>
              <a:t> </a:t>
            </a:r>
            <a:r>
              <a:rPr lang="en-US" altLang="zh-CN" sz="1050" b="1" dirty="0">
                <a:solidFill>
                  <a:srgbClr val="FF0000"/>
                </a:solidFill>
              </a:rPr>
              <a:t>response</a:t>
            </a:r>
            <a:endParaRPr lang="zh-CN" altLang="en-US" sz="1050" b="1" dirty="0">
              <a:solidFill>
                <a:srgbClr val="FF0000"/>
              </a:solidFill>
            </a:endParaRPr>
          </a:p>
        </p:txBody>
      </p:sp>
      <p:sp>
        <p:nvSpPr>
          <p:cNvPr id="43" name="十字形 42">
            <a:extLst>
              <a:ext uri="{FF2B5EF4-FFF2-40B4-BE49-F238E27FC236}">
                <a16:creationId xmlns:a16="http://schemas.microsoft.com/office/drawing/2014/main" id="{624CEB68-E512-46AE-905E-C7659F3AF9B0}"/>
              </a:ext>
            </a:extLst>
          </p:cNvPr>
          <p:cNvSpPr/>
          <p:nvPr/>
        </p:nvSpPr>
        <p:spPr>
          <a:xfrm rot="2516529">
            <a:off x="8638360" y="4447227"/>
            <a:ext cx="355746" cy="350915"/>
          </a:xfrm>
          <a:prstGeom prst="plus">
            <a:avLst>
              <a:gd name="adj" fmla="val 4237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78125932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1B6DB9B-0627-4D36-A59E-FA3864418164}"/>
              </a:ext>
            </a:extLst>
          </p:cNvPr>
          <p:cNvSpPr>
            <a:spLocks noGrp="1"/>
          </p:cNvSpPr>
          <p:nvPr>
            <p:ph type="title"/>
          </p:nvPr>
        </p:nvSpPr>
        <p:spPr>
          <a:xfrm>
            <a:off x="404294" y="518772"/>
            <a:ext cx="8886009" cy="63429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b="1" dirty="0">
                <a:solidFill>
                  <a:srgbClr val="FF0000"/>
                </a:solidFill>
              </a:rPr>
              <a:t>How to design the traffic control at the MC gateway UE ? (1)</a:t>
            </a:r>
          </a:p>
        </p:txBody>
      </p:sp>
      <p:sp>
        <p:nvSpPr>
          <p:cNvPr id="2" name="Rectangle 2">
            <a:extLst>
              <a:ext uri="{FF2B5EF4-FFF2-40B4-BE49-F238E27FC236}">
                <a16:creationId xmlns:a16="http://schemas.microsoft.com/office/drawing/2014/main" id="{F6A10CA7-DCFA-4788-998D-795C9E9A11EA}"/>
              </a:ext>
            </a:extLst>
          </p:cNvPr>
          <p:cNvSpPr>
            <a:spLocks noChangeArrowheads="1"/>
          </p:cNvSpPr>
          <p:nvPr/>
        </p:nvSpPr>
        <p:spPr bwMode="auto">
          <a:xfrm>
            <a:off x="259032" y="33158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a:extLst>
              <a:ext uri="{FF2B5EF4-FFF2-40B4-BE49-F238E27FC236}">
                <a16:creationId xmlns:a16="http://schemas.microsoft.com/office/drawing/2014/main" id="{F8E73656-8473-4E64-9CAB-FA272F80DEBC}"/>
              </a:ext>
            </a:extLst>
          </p:cNvPr>
          <p:cNvGraphicFramePr>
            <a:graphicFrameLocks noChangeAspect="1"/>
          </p:cNvGraphicFramePr>
          <p:nvPr>
            <p:extLst>
              <p:ext uri="{D42A27DB-BD31-4B8C-83A1-F6EECF244321}">
                <p14:modId xmlns:p14="http://schemas.microsoft.com/office/powerpoint/2010/main" val="3454133415"/>
              </p:ext>
            </p:extLst>
          </p:nvPr>
        </p:nvGraphicFramePr>
        <p:xfrm>
          <a:off x="878978" y="3559127"/>
          <a:ext cx="4407456" cy="2134210"/>
        </p:xfrm>
        <a:graphic>
          <a:graphicData uri="http://schemas.openxmlformats.org/presentationml/2006/ole">
            <mc:AlternateContent xmlns:mc="http://schemas.openxmlformats.org/markup-compatibility/2006">
              <mc:Choice xmlns:v="urn:schemas-microsoft-com:vml" Requires="v">
                <p:oleObj spid="_x0000_s3099" r:id="rId3" imgW="8945809" imgH="4358703" progId="Visio.Drawing.15">
                  <p:embed/>
                </p:oleObj>
              </mc:Choice>
              <mc:Fallback>
                <p:oleObj r:id="rId3" imgW="8945809" imgH="4358703" progId="Visio.Drawing.15">
                  <p:embed/>
                  <p:pic>
                    <p:nvPicPr>
                      <p:cNvPr id="5" name="对象 4">
                        <a:extLst>
                          <a:ext uri="{FF2B5EF4-FFF2-40B4-BE49-F238E27FC236}">
                            <a16:creationId xmlns:a16="http://schemas.microsoft.com/office/drawing/2014/main" id="{F8E73656-8473-4E64-9CAB-FA272F80DE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8978" y="3559127"/>
                        <a:ext cx="4407456" cy="2134210"/>
                      </a:xfrm>
                      <a:prstGeom prst="rect">
                        <a:avLst/>
                      </a:prstGeom>
                      <a:noFill/>
                    </p:spPr>
                  </p:pic>
                </p:oleObj>
              </mc:Fallback>
            </mc:AlternateContent>
          </a:graphicData>
        </a:graphic>
      </p:graphicFrame>
      <p:sp>
        <p:nvSpPr>
          <p:cNvPr id="11" name="矩形 10">
            <a:extLst>
              <a:ext uri="{FF2B5EF4-FFF2-40B4-BE49-F238E27FC236}">
                <a16:creationId xmlns:a16="http://schemas.microsoft.com/office/drawing/2014/main" id="{B068A4E1-AF5E-4099-845B-14E50598F43F}"/>
              </a:ext>
            </a:extLst>
          </p:cNvPr>
          <p:cNvSpPr/>
          <p:nvPr/>
        </p:nvSpPr>
        <p:spPr>
          <a:xfrm>
            <a:off x="2559078" y="4141575"/>
            <a:ext cx="607321" cy="81958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6">
            <a:extLst>
              <a:ext uri="{FF2B5EF4-FFF2-40B4-BE49-F238E27FC236}">
                <a16:creationId xmlns:a16="http://schemas.microsoft.com/office/drawing/2014/main" id="{ABBBFC7E-2CEB-4629-A242-714382DC7785}"/>
              </a:ext>
            </a:extLst>
          </p:cNvPr>
          <p:cNvSpPr>
            <a:spLocks noChangeArrowheads="1"/>
          </p:cNvSpPr>
          <p:nvPr/>
        </p:nvSpPr>
        <p:spPr bwMode="auto">
          <a:xfrm>
            <a:off x="4931664" y="16337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4" name="文本框 13">
            <a:extLst>
              <a:ext uri="{FF2B5EF4-FFF2-40B4-BE49-F238E27FC236}">
                <a16:creationId xmlns:a16="http://schemas.microsoft.com/office/drawing/2014/main" id="{B70ABF08-0999-4B7D-B158-125C185AC20C}"/>
              </a:ext>
            </a:extLst>
          </p:cNvPr>
          <p:cNvSpPr txBox="1"/>
          <p:nvPr/>
        </p:nvSpPr>
        <p:spPr>
          <a:xfrm>
            <a:off x="259032" y="1231794"/>
            <a:ext cx="11892315" cy="1513235"/>
          </a:xfrm>
          <a:prstGeom prst="rect">
            <a:avLst/>
          </a:prstGeom>
          <a:noFill/>
        </p:spPr>
        <p:txBody>
          <a:bodyPr wrap="square" rtlCol="0">
            <a:spAutoFit/>
          </a:bodyPr>
          <a:lstStyle/>
          <a:p>
            <a:pPr marL="228600" indent="-228600" eaLnBrk="0" fontAlgn="base" hangingPunct="0">
              <a:lnSpc>
                <a:spcPct val="90000"/>
              </a:lnSpc>
              <a:spcBef>
                <a:spcPts val="1000"/>
              </a:spcBef>
              <a:spcAft>
                <a:spcPct val="0"/>
              </a:spcAft>
              <a:buBlip>
                <a:blip r:embed="rId5"/>
              </a:buBlip>
            </a:pPr>
            <a:r>
              <a:rPr lang="en-US" altLang="zh-CN" sz="2000" dirty="0"/>
              <a:t>New capabilities are needed at the MC gateway UE:</a:t>
            </a:r>
          </a:p>
          <a:p>
            <a:pPr marL="342900" indent="-342900">
              <a:buAutoNum type="arabicPeriod"/>
            </a:pPr>
            <a:r>
              <a:rPr lang="en-US" altLang="zh-CN" sz="1600" dirty="0"/>
              <a:t>Make the MC gateway UE be aware of the “user” and “traffic” information </a:t>
            </a:r>
          </a:p>
          <a:p>
            <a:pPr marL="342900" indent="-342900">
              <a:buAutoNum type="arabicPeriod"/>
            </a:pPr>
            <a:r>
              <a:rPr lang="en-US" altLang="zh-CN" sz="1600" dirty="0"/>
              <a:t>Make the MC gateway UE control the “traffic” to be forwarded, rejected/dropped.</a:t>
            </a:r>
          </a:p>
          <a:p>
            <a:pPr marL="228600" indent="-228600" eaLnBrk="0" fontAlgn="base" hangingPunct="0">
              <a:lnSpc>
                <a:spcPct val="90000"/>
              </a:lnSpc>
              <a:spcBef>
                <a:spcPts val="1000"/>
              </a:spcBef>
              <a:spcAft>
                <a:spcPct val="0"/>
              </a:spcAft>
              <a:buBlip>
                <a:blip r:embed="rId5"/>
              </a:buBlip>
            </a:pPr>
            <a:r>
              <a:rPr lang="en-US" altLang="zh-CN" sz="2000" dirty="0"/>
              <a:t>New capabilities are needed at the MC service server</a:t>
            </a:r>
          </a:p>
          <a:p>
            <a:pPr marL="342900" indent="-342900">
              <a:buAutoNum type="arabicPeriod"/>
            </a:pPr>
            <a:r>
              <a:rPr lang="en-US" altLang="zh-CN" sz="1600" dirty="0"/>
              <a:t>Check if the service (MCPTT, </a:t>
            </a:r>
            <a:r>
              <a:rPr lang="en-US" altLang="zh-CN" sz="1600" dirty="0" err="1"/>
              <a:t>MCVideo</a:t>
            </a:r>
            <a:r>
              <a:rPr lang="en-US" altLang="zh-CN" sz="1600" dirty="0"/>
              <a:t>, </a:t>
            </a:r>
            <a:r>
              <a:rPr lang="en-US" altLang="zh-CN" sz="1600" dirty="0" err="1"/>
              <a:t>MCData</a:t>
            </a:r>
            <a:r>
              <a:rPr lang="en-US" altLang="zh-CN" sz="1600" dirty="0"/>
              <a:t>) is already using another MC gateway UE</a:t>
            </a:r>
          </a:p>
        </p:txBody>
      </p:sp>
      <p:cxnSp>
        <p:nvCxnSpPr>
          <p:cNvPr id="19" name="直接连接符 18">
            <a:extLst>
              <a:ext uri="{FF2B5EF4-FFF2-40B4-BE49-F238E27FC236}">
                <a16:creationId xmlns:a16="http://schemas.microsoft.com/office/drawing/2014/main" id="{B52C0707-1F92-4E88-B77D-DF55C12A31BE}"/>
              </a:ext>
            </a:extLst>
          </p:cNvPr>
          <p:cNvCxnSpPr/>
          <p:nvPr/>
        </p:nvCxnSpPr>
        <p:spPr>
          <a:xfrm>
            <a:off x="1501183" y="4241543"/>
            <a:ext cx="1085088"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22" name="矩形 21">
            <a:extLst>
              <a:ext uri="{FF2B5EF4-FFF2-40B4-BE49-F238E27FC236}">
                <a16:creationId xmlns:a16="http://schemas.microsoft.com/office/drawing/2014/main" id="{A92E2B77-95E1-439C-B19A-1AD96D1B22C6}"/>
              </a:ext>
            </a:extLst>
          </p:cNvPr>
          <p:cNvSpPr/>
          <p:nvPr/>
        </p:nvSpPr>
        <p:spPr>
          <a:xfrm>
            <a:off x="1566201" y="4057226"/>
            <a:ext cx="840295" cy="246221"/>
          </a:xfrm>
          <a:prstGeom prst="rect">
            <a:avLst/>
          </a:prstGeom>
        </p:spPr>
        <p:txBody>
          <a:bodyPr wrap="none">
            <a:spAutoFit/>
          </a:bodyPr>
          <a:lstStyle/>
          <a:p>
            <a:pPr algn="ctr">
              <a:spcAft>
                <a:spcPts val="0"/>
              </a:spcAft>
            </a:pPr>
            <a:r>
              <a:rPr lang="en-US" altLang="zh-CN" sz="1000" dirty="0">
                <a:solidFill>
                  <a:srgbClr val="FF0000"/>
                </a:solidFill>
                <a:latin typeface="Arial" panose="020B0604020202020204" pitchFamily="34" charset="0"/>
                <a:ea typeface="等线" panose="02010600030101010101" pitchFamily="2" charset="-122"/>
                <a:cs typeface="Arial" panose="020B0604020202020204" pitchFamily="34" charset="0"/>
              </a:rPr>
              <a:t>GW-local-X</a:t>
            </a:r>
            <a:endParaRPr lang="zh-CN" altLang="zh-CN" sz="1000" dirty="0">
              <a:solidFill>
                <a:srgbClr val="FF0000"/>
              </a:solidFill>
              <a:latin typeface="Arial" panose="020B0604020202020204" pitchFamily="34" charset="0"/>
              <a:ea typeface="等线" panose="02010600030101010101" pitchFamily="2" charset="-122"/>
              <a:cs typeface="Times New Roman" panose="02020603050405020304" pitchFamily="18" charset="0"/>
            </a:endParaRPr>
          </a:p>
        </p:txBody>
      </p:sp>
      <p:sp>
        <p:nvSpPr>
          <p:cNvPr id="25" name="矩形 24">
            <a:extLst>
              <a:ext uri="{FF2B5EF4-FFF2-40B4-BE49-F238E27FC236}">
                <a16:creationId xmlns:a16="http://schemas.microsoft.com/office/drawing/2014/main" id="{EA28E248-800E-465D-B792-4459BD834B79}"/>
              </a:ext>
            </a:extLst>
          </p:cNvPr>
          <p:cNvSpPr/>
          <p:nvPr/>
        </p:nvSpPr>
        <p:spPr>
          <a:xfrm>
            <a:off x="2551134" y="4314900"/>
            <a:ext cx="607321" cy="553998"/>
          </a:xfrm>
          <a:prstGeom prst="rect">
            <a:avLst/>
          </a:prstGeom>
        </p:spPr>
        <p:txBody>
          <a:bodyPr wrap="square">
            <a:spAutoFit/>
          </a:bodyPr>
          <a:lstStyle/>
          <a:p>
            <a:pPr algn="ctr">
              <a:spcAft>
                <a:spcPts val="0"/>
              </a:spcAft>
            </a:pPr>
            <a:r>
              <a:rPr lang="en-US" altLang="zh-CN" sz="1000" dirty="0">
                <a:solidFill>
                  <a:srgbClr val="FF0000"/>
                </a:solidFill>
                <a:latin typeface="Arial" panose="020B0604020202020204" pitchFamily="34" charset="0"/>
                <a:ea typeface="等线" panose="02010600030101010101" pitchFamily="2" charset="-122"/>
                <a:cs typeface="Arial" panose="020B0604020202020204" pitchFamily="34" charset="0"/>
              </a:rPr>
              <a:t>MC  traffic control</a:t>
            </a:r>
            <a:endParaRPr lang="zh-CN" altLang="zh-CN" sz="1000" dirty="0">
              <a:solidFill>
                <a:srgbClr val="FF0000"/>
              </a:solidFill>
              <a:latin typeface="Arial" panose="020B0604020202020204" pitchFamily="34" charset="0"/>
              <a:ea typeface="等线" panose="02010600030101010101" pitchFamily="2" charset="-122"/>
              <a:cs typeface="Times New Roman" panose="02020603050405020304" pitchFamily="18" charset="0"/>
            </a:endParaRPr>
          </a:p>
        </p:txBody>
      </p:sp>
      <p:sp>
        <p:nvSpPr>
          <p:cNvPr id="30" name="对话气泡: 圆角矩形 29">
            <a:extLst>
              <a:ext uri="{FF2B5EF4-FFF2-40B4-BE49-F238E27FC236}">
                <a16:creationId xmlns:a16="http://schemas.microsoft.com/office/drawing/2014/main" id="{C1CE8574-6320-488F-BDE2-A06D07150388}"/>
              </a:ext>
            </a:extLst>
          </p:cNvPr>
          <p:cNvSpPr/>
          <p:nvPr/>
        </p:nvSpPr>
        <p:spPr>
          <a:xfrm>
            <a:off x="2168502" y="3266111"/>
            <a:ext cx="1816925" cy="819585"/>
          </a:xfrm>
          <a:prstGeom prst="wedgeRoundRectCallout">
            <a:avLst>
              <a:gd name="adj1" fmla="val -64253"/>
              <a:gd name="adj2" fmla="val 46349"/>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a:extLst>
              <a:ext uri="{FF2B5EF4-FFF2-40B4-BE49-F238E27FC236}">
                <a16:creationId xmlns:a16="http://schemas.microsoft.com/office/drawing/2014/main" id="{2067924A-725C-48D0-AE50-D5FF45EE3B0C}"/>
              </a:ext>
            </a:extLst>
          </p:cNvPr>
          <p:cNvSpPr/>
          <p:nvPr/>
        </p:nvSpPr>
        <p:spPr>
          <a:xfrm>
            <a:off x="2092299" y="3351245"/>
            <a:ext cx="1816925" cy="707886"/>
          </a:xfrm>
          <a:prstGeom prst="rect">
            <a:avLst/>
          </a:prstGeom>
        </p:spPr>
        <p:txBody>
          <a:bodyPr wrap="square">
            <a:spAutoFit/>
          </a:bodyPr>
          <a:lstStyle/>
          <a:p>
            <a:pPr algn="ctr">
              <a:spcAft>
                <a:spcPts val="0"/>
              </a:spcAft>
            </a:pPr>
            <a:r>
              <a:rPr lang="en-US" altLang="zh-CN" sz="1000" dirty="0">
                <a:solidFill>
                  <a:srgbClr val="FF0000"/>
                </a:solidFill>
                <a:latin typeface="Arial" panose="020B0604020202020204" pitchFamily="34" charset="0"/>
                <a:ea typeface="等线" panose="02010600030101010101" pitchFamily="2" charset="-122"/>
                <a:cs typeface="Arial" panose="020B0604020202020204" pitchFamily="34" charset="0"/>
              </a:rPr>
              <a:t>1. Before sending service traffic, request the permit of using the gateway UE for certain traffic</a:t>
            </a:r>
            <a:endParaRPr lang="zh-CN" altLang="zh-CN" sz="1000" dirty="0">
              <a:solidFill>
                <a:srgbClr val="FF0000"/>
              </a:solidFill>
              <a:latin typeface="Arial" panose="020B0604020202020204" pitchFamily="34" charset="0"/>
              <a:ea typeface="等线" panose="02010600030101010101" pitchFamily="2" charset="-122"/>
              <a:cs typeface="Times New Roman" panose="02020603050405020304" pitchFamily="18" charset="0"/>
            </a:endParaRPr>
          </a:p>
        </p:txBody>
      </p:sp>
      <p:sp>
        <p:nvSpPr>
          <p:cNvPr id="32" name="对话气泡: 圆角矩形 31">
            <a:extLst>
              <a:ext uri="{FF2B5EF4-FFF2-40B4-BE49-F238E27FC236}">
                <a16:creationId xmlns:a16="http://schemas.microsoft.com/office/drawing/2014/main" id="{538901FF-026A-470F-A59A-6E10DECCBDBC}"/>
              </a:ext>
            </a:extLst>
          </p:cNvPr>
          <p:cNvSpPr/>
          <p:nvPr/>
        </p:nvSpPr>
        <p:spPr>
          <a:xfrm>
            <a:off x="3709374" y="4961160"/>
            <a:ext cx="1577060" cy="650577"/>
          </a:xfrm>
          <a:prstGeom prst="wedgeRoundRectCallout">
            <a:avLst>
              <a:gd name="adj1" fmla="val -38236"/>
              <a:gd name="adj2" fmla="val -141885"/>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a:extLst>
              <a:ext uri="{FF2B5EF4-FFF2-40B4-BE49-F238E27FC236}">
                <a16:creationId xmlns:a16="http://schemas.microsoft.com/office/drawing/2014/main" id="{F4850E43-AF9C-4F8C-A5D3-5B84239B78EC}"/>
              </a:ext>
            </a:extLst>
          </p:cNvPr>
          <p:cNvSpPr txBox="1"/>
          <p:nvPr/>
        </p:nvSpPr>
        <p:spPr>
          <a:xfrm>
            <a:off x="259032" y="2896540"/>
            <a:ext cx="5219678" cy="341632"/>
          </a:xfrm>
          <a:prstGeom prst="rect">
            <a:avLst/>
          </a:prstGeom>
          <a:noFill/>
        </p:spPr>
        <p:txBody>
          <a:bodyPr wrap="square" rtlCol="0">
            <a:spAutoFit/>
          </a:bodyPr>
          <a:lstStyle/>
          <a:p>
            <a:pPr marL="228600" indent="-228600" eaLnBrk="0" fontAlgn="base" hangingPunct="0">
              <a:lnSpc>
                <a:spcPct val="90000"/>
              </a:lnSpc>
              <a:spcBef>
                <a:spcPts val="1000"/>
              </a:spcBef>
              <a:spcAft>
                <a:spcPct val="0"/>
              </a:spcAft>
              <a:buBlip>
                <a:blip r:embed="rId5"/>
              </a:buBlip>
            </a:pPr>
            <a:r>
              <a:rPr lang="en-US" altLang="zh-CN" b="1" dirty="0"/>
              <a:t>New functional entities are needed</a:t>
            </a:r>
          </a:p>
        </p:txBody>
      </p:sp>
      <p:cxnSp>
        <p:nvCxnSpPr>
          <p:cNvPr id="38" name="直接连接符 37">
            <a:extLst>
              <a:ext uri="{FF2B5EF4-FFF2-40B4-BE49-F238E27FC236}">
                <a16:creationId xmlns:a16="http://schemas.microsoft.com/office/drawing/2014/main" id="{7DAE1E91-7A20-4DF2-9489-BC00A5C8BEFA}"/>
              </a:ext>
            </a:extLst>
          </p:cNvPr>
          <p:cNvCxnSpPr>
            <a:cxnSpLocks/>
          </p:cNvCxnSpPr>
          <p:nvPr/>
        </p:nvCxnSpPr>
        <p:spPr>
          <a:xfrm>
            <a:off x="3158455" y="4180583"/>
            <a:ext cx="1368495"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矩形 38">
            <a:extLst>
              <a:ext uri="{FF2B5EF4-FFF2-40B4-BE49-F238E27FC236}">
                <a16:creationId xmlns:a16="http://schemas.microsoft.com/office/drawing/2014/main" id="{9FBFA0CD-EFFC-4C74-A047-D1BE7E3BE8B6}"/>
              </a:ext>
            </a:extLst>
          </p:cNvPr>
          <p:cNvSpPr/>
          <p:nvPr/>
        </p:nvSpPr>
        <p:spPr>
          <a:xfrm>
            <a:off x="3358220" y="4143760"/>
            <a:ext cx="840295" cy="246221"/>
          </a:xfrm>
          <a:prstGeom prst="rect">
            <a:avLst/>
          </a:prstGeom>
        </p:spPr>
        <p:txBody>
          <a:bodyPr wrap="none">
            <a:spAutoFit/>
          </a:bodyPr>
          <a:lstStyle/>
          <a:p>
            <a:pPr algn="ctr">
              <a:spcAft>
                <a:spcPts val="0"/>
              </a:spcAft>
            </a:pPr>
            <a:r>
              <a:rPr lang="en-US" altLang="zh-CN" sz="1000" dirty="0">
                <a:solidFill>
                  <a:srgbClr val="FF0000"/>
                </a:solidFill>
                <a:latin typeface="Arial" panose="020B0604020202020204" pitchFamily="34" charset="0"/>
                <a:ea typeface="等线" panose="02010600030101010101" pitchFamily="2" charset="-122"/>
                <a:cs typeface="Arial" panose="020B0604020202020204" pitchFamily="34" charset="0"/>
              </a:rPr>
              <a:t>GW-local-Y</a:t>
            </a:r>
            <a:endParaRPr lang="zh-CN" altLang="zh-CN" sz="1000" dirty="0">
              <a:solidFill>
                <a:srgbClr val="FF0000"/>
              </a:solidFill>
              <a:latin typeface="Arial" panose="020B0604020202020204" pitchFamily="34" charset="0"/>
              <a:ea typeface="等线" panose="02010600030101010101" pitchFamily="2" charset="-122"/>
              <a:cs typeface="Times New Roman" panose="02020603050405020304" pitchFamily="18" charset="0"/>
            </a:endParaRPr>
          </a:p>
        </p:txBody>
      </p:sp>
      <p:sp>
        <p:nvSpPr>
          <p:cNvPr id="40" name="矩形 39">
            <a:extLst>
              <a:ext uri="{FF2B5EF4-FFF2-40B4-BE49-F238E27FC236}">
                <a16:creationId xmlns:a16="http://schemas.microsoft.com/office/drawing/2014/main" id="{4B528514-2E28-4535-8DF7-61055A6F22DB}"/>
              </a:ext>
            </a:extLst>
          </p:cNvPr>
          <p:cNvSpPr/>
          <p:nvPr/>
        </p:nvSpPr>
        <p:spPr>
          <a:xfrm>
            <a:off x="3635008" y="5009449"/>
            <a:ext cx="1651426" cy="553998"/>
          </a:xfrm>
          <a:prstGeom prst="rect">
            <a:avLst/>
          </a:prstGeom>
        </p:spPr>
        <p:txBody>
          <a:bodyPr wrap="square">
            <a:spAutoFit/>
          </a:bodyPr>
          <a:lstStyle/>
          <a:p>
            <a:pPr algn="ctr">
              <a:spcAft>
                <a:spcPts val="0"/>
              </a:spcAft>
            </a:pPr>
            <a:r>
              <a:rPr lang="en-US" altLang="zh-CN" sz="1000" dirty="0">
                <a:solidFill>
                  <a:srgbClr val="FF0000"/>
                </a:solidFill>
                <a:latin typeface="Arial" panose="020B0604020202020204" pitchFamily="34" charset="0"/>
                <a:ea typeface="等线" panose="02010600030101010101" pitchFamily="2" charset="-122"/>
                <a:cs typeface="Arial" panose="020B0604020202020204" pitchFamily="34" charset="0"/>
              </a:rPr>
              <a:t>2. Confirm the user’s certain traffic is allowed to use the gateway UE</a:t>
            </a:r>
          </a:p>
        </p:txBody>
      </p:sp>
      <p:sp>
        <p:nvSpPr>
          <p:cNvPr id="41" name="对话气泡: 圆角矩形 40">
            <a:extLst>
              <a:ext uri="{FF2B5EF4-FFF2-40B4-BE49-F238E27FC236}">
                <a16:creationId xmlns:a16="http://schemas.microsoft.com/office/drawing/2014/main" id="{AC1FFCCF-8A86-41F7-8C5C-2335B49969B2}"/>
              </a:ext>
            </a:extLst>
          </p:cNvPr>
          <p:cNvSpPr/>
          <p:nvPr/>
        </p:nvSpPr>
        <p:spPr>
          <a:xfrm>
            <a:off x="2440437" y="5645420"/>
            <a:ext cx="1577060" cy="650577"/>
          </a:xfrm>
          <a:prstGeom prst="wedgeRoundRectCallout">
            <a:avLst>
              <a:gd name="adj1" fmla="val -38236"/>
              <a:gd name="adj2" fmla="val -141885"/>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a:extLst>
              <a:ext uri="{FF2B5EF4-FFF2-40B4-BE49-F238E27FC236}">
                <a16:creationId xmlns:a16="http://schemas.microsoft.com/office/drawing/2014/main" id="{47712DF8-9A95-4D03-AD99-F55F7BEA9DE4}"/>
              </a:ext>
            </a:extLst>
          </p:cNvPr>
          <p:cNvSpPr/>
          <p:nvPr/>
        </p:nvSpPr>
        <p:spPr>
          <a:xfrm>
            <a:off x="2366071" y="5631342"/>
            <a:ext cx="1710796" cy="707886"/>
          </a:xfrm>
          <a:prstGeom prst="rect">
            <a:avLst/>
          </a:prstGeom>
        </p:spPr>
        <p:txBody>
          <a:bodyPr wrap="square">
            <a:spAutoFit/>
          </a:bodyPr>
          <a:lstStyle/>
          <a:p>
            <a:pPr algn="ctr">
              <a:spcAft>
                <a:spcPts val="0"/>
              </a:spcAft>
            </a:pPr>
            <a:r>
              <a:rPr lang="en-US" altLang="zh-CN" sz="1000" dirty="0">
                <a:solidFill>
                  <a:srgbClr val="FF0000"/>
                </a:solidFill>
                <a:latin typeface="Arial" panose="020B0604020202020204" pitchFamily="34" charset="0"/>
                <a:ea typeface="等线" panose="02010600030101010101" pitchFamily="2" charset="-122"/>
                <a:cs typeface="Arial" panose="020B0604020202020204" pitchFamily="34" charset="0"/>
              </a:rPr>
              <a:t>3. Be aware of the user, and its allowed traffic (e.g., destination IP and port, 5-tuples</a:t>
            </a:r>
          </a:p>
        </p:txBody>
      </p:sp>
      <p:sp>
        <p:nvSpPr>
          <p:cNvPr id="12" name="箭头: 右 11">
            <a:extLst>
              <a:ext uri="{FF2B5EF4-FFF2-40B4-BE49-F238E27FC236}">
                <a16:creationId xmlns:a16="http://schemas.microsoft.com/office/drawing/2014/main" id="{B98EF45E-AACC-4ABB-A6F3-5FA4DF4CF8D0}"/>
              </a:ext>
            </a:extLst>
          </p:cNvPr>
          <p:cNvSpPr/>
          <p:nvPr/>
        </p:nvSpPr>
        <p:spPr>
          <a:xfrm>
            <a:off x="1501183" y="4346316"/>
            <a:ext cx="1057895" cy="170959"/>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对话气泡: 圆角矩形 42">
            <a:extLst>
              <a:ext uri="{FF2B5EF4-FFF2-40B4-BE49-F238E27FC236}">
                <a16:creationId xmlns:a16="http://schemas.microsoft.com/office/drawing/2014/main" id="{223A9110-42B4-4AFA-854D-C94AC882D8B0}"/>
              </a:ext>
            </a:extLst>
          </p:cNvPr>
          <p:cNvSpPr/>
          <p:nvPr/>
        </p:nvSpPr>
        <p:spPr>
          <a:xfrm>
            <a:off x="712653" y="5647873"/>
            <a:ext cx="1577060" cy="650577"/>
          </a:xfrm>
          <a:prstGeom prst="wedgeRoundRectCallout">
            <a:avLst>
              <a:gd name="adj1" fmla="val 23611"/>
              <a:gd name="adj2" fmla="val -229027"/>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72A31627-A495-428F-B767-BA496056F606}"/>
              </a:ext>
            </a:extLst>
          </p:cNvPr>
          <p:cNvSpPr/>
          <p:nvPr/>
        </p:nvSpPr>
        <p:spPr>
          <a:xfrm>
            <a:off x="638287" y="5633795"/>
            <a:ext cx="1710796" cy="553998"/>
          </a:xfrm>
          <a:prstGeom prst="rect">
            <a:avLst/>
          </a:prstGeom>
        </p:spPr>
        <p:txBody>
          <a:bodyPr wrap="square">
            <a:spAutoFit/>
          </a:bodyPr>
          <a:lstStyle/>
          <a:p>
            <a:pPr algn="ctr">
              <a:spcAft>
                <a:spcPts val="0"/>
              </a:spcAft>
            </a:pPr>
            <a:r>
              <a:rPr lang="en-US" altLang="zh-CN" sz="1000" dirty="0">
                <a:solidFill>
                  <a:srgbClr val="FF0000"/>
                </a:solidFill>
                <a:latin typeface="Arial" panose="020B0604020202020204" pitchFamily="34" charset="0"/>
                <a:ea typeface="等线" panose="02010600030101010101" pitchFamily="2" charset="-122"/>
                <a:cs typeface="Arial" panose="020B0604020202020204" pitchFamily="34" charset="0"/>
              </a:rPr>
              <a:t>4. Service traffic access control, forward, reject/drop</a:t>
            </a:r>
          </a:p>
        </p:txBody>
      </p:sp>
      <p:sp>
        <p:nvSpPr>
          <p:cNvPr id="45" name="矩形 44">
            <a:extLst>
              <a:ext uri="{FF2B5EF4-FFF2-40B4-BE49-F238E27FC236}">
                <a16:creationId xmlns:a16="http://schemas.microsoft.com/office/drawing/2014/main" id="{6D1162FF-981F-4CBF-A6AE-DAEBE3D8BFC7}"/>
              </a:ext>
            </a:extLst>
          </p:cNvPr>
          <p:cNvSpPr/>
          <p:nvPr/>
        </p:nvSpPr>
        <p:spPr>
          <a:xfrm>
            <a:off x="4526950" y="3956589"/>
            <a:ext cx="607321" cy="28495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id="{51B2E811-DCE9-4FCA-863C-FE9D479F8366}"/>
              </a:ext>
            </a:extLst>
          </p:cNvPr>
          <p:cNvSpPr/>
          <p:nvPr/>
        </p:nvSpPr>
        <p:spPr>
          <a:xfrm>
            <a:off x="4354876" y="3979811"/>
            <a:ext cx="983246" cy="310021"/>
          </a:xfrm>
          <a:prstGeom prst="rect">
            <a:avLst/>
          </a:prstGeom>
        </p:spPr>
        <p:txBody>
          <a:bodyPr wrap="square">
            <a:spAutoFit/>
          </a:bodyPr>
          <a:lstStyle/>
          <a:p>
            <a:pPr algn="ctr">
              <a:lnSpc>
                <a:spcPct val="70000"/>
              </a:lnSpc>
              <a:spcAft>
                <a:spcPts val="0"/>
              </a:spcAft>
            </a:pPr>
            <a:r>
              <a:rPr lang="en-US" altLang="zh-CN" sz="1000" dirty="0">
                <a:solidFill>
                  <a:srgbClr val="FF0000"/>
                </a:solidFill>
                <a:latin typeface="Arial" panose="020B0604020202020204" pitchFamily="34" charset="0"/>
                <a:ea typeface="等线" panose="02010600030101010101" pitchFamily="2" charset="-122"/>
                <a:cs typeface="Arial" panose="020B0604020202020204" pitchFamily="34" charset="0"/>
              </a:rPr>
              <a:t>GW UE control</a:t>
            </a:r>
            <a:endParaRPr lang="zh-CN" altLang="zh-CN" sz="1000" dirty="0">
              <a:solidFill>
                <a:srgbClr val="FF0000"/>
              </a:solidFill>
              <a:latin typeface="Arial" panose="020B0604020202020204" pitchFamily="34" charset="0"/>
              <a:ea typeface="等线" panose="02010600030101010101" pitchFamily="2" charset="-122"/>
              <a:cs typeface="Times New Roman" panose="02020603050405020304" pitchFamily="18" charset="0"/>
            </a:endParaRPr>
          </a:p>
        </p:txBody>
      </p:sp>
      <p:graphicFrame>
        <p:nvGraphicFramePr>
          <p:cNvPr id="7" name="对象 6">
            <a:extLst>
              <a:ext uri="{FF2B5EF4-FFF2-40B4-BE49-F238E27FC236}">
                <a16:creationId xmlns:a16="http://schemas.microsoft.com/office/drawing/2014/main" id="{86445D1E-F663-4A1B-939B-D419D74ED3F0}"/>
              </a:ext>
            </a:extLst>
          </p:cNvPr>
          <p:cNvGraphicFramePr>
            <a:graphicFrameLocks noChangeAspect="1"/>
          </p:cNvGraphicFramePr>
          <p:nvPr>
            <p:extLst>
              <p:ext uri="{D42A27DB-BD31-4B8C-83A1-F6EECF244321}">
                <p14:modId xmlns:p14="http://schemas.microsoft.com/office/powerpoint/2010/main" val="3394880477"/>
              </p:ext>
            </p:extLst>
          </p:nvPr>
        </p:nvGraphicFramePr>
        <p:xfrm>
          <a:off x="5973657" y="3555817"/>
          <a:ext cx="5245612" cy="2548341"/>
        </p:xfrm>
        <a:graphic>
          <a:graphicData uri="http://schemas.openxmlformats.org/presentationml/2006/ole">
            <mc:AlternateContent xmlns:mc="http://schemas.openxmlformats.org/markup-compatibility/2006">
              <mc:Choice xmlns:v="urn:schemas-microsoft-com:vml" Requires="v">
                <p:oleObj spid="_x0000_s3100" r:id="rId6" imgW="8915613" imgH="4347190" progId="Visio.Drawing.15">
                  <p:embed/>
                </p:oleObj>
              </mc:Choice>
              <mc:Fallback>
                <p:oleObj r:id="rId6" imgW="8915613" imgH="4347190" progId="Visio.Drawing.15">
                  <p:embed/>
                  <p:pic>
                    <p:nvPicPr>
                      <p:cNvPr id="0" name="Object 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73657" y="3555817"/>
                        <a:ext cx="5245612" cy="2548341"/>
                      </a:xfrm>
                      <a:prstGeom prst="rect">
                        <a:avLst/>
                      </a:prstGeom>
                      <a:noFill/>
                    </p:spPr>
                  </p:pic>
                </p:oleObj>
              </mc:Fallback>
            </mc:AlternateContent>
          </a:graphicData>
        </a:graphic>
      </p:graphicFrame>
      <p:sp>
        <p:nvSpPr>
          <p:cNvPr id="28" name="矩形 27">
            <a:extLst>
              <a:ext uri="{FF2B5EF4-FFF2-40B4-BE49-F238E27FC236}">
                <a16:creationId xmlns:a16="http://schemas.microsoft.com/office/drawing/2014/main" id="{069B7E77-C0A8-4FDC-9CCC-C68DC6B4135C}"/>
              </a:ext>
            </a:extLst>
          </p:cNvPr>
          <p:cNvSpPr/>
          <p:nvPr/>
        </p:nvSpPr>
        <p:spPr>
          <a:xfrm>
            <a:off x="8040859" y="3959810"/>
            <a:ext cx="607321" cy="34066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DC3E0B47-DAB2-4A03-A056-120A26065CCE}"/>
              </a:ext>
            </a:extLst>
          </p:cNvPr>
          <p:cNvSpPr/>
          <p:nvPr/>
        </p:nvSpPr>
        <p:spPr>
          <a:xfrm>
            <a:off x="7935378" y="4001042"/>
            <a:ext cx="840295" cy="310021"/>
          </a:xfrm>
          <a:prstGeom prst="rect">
            <a:avLst/>
          </a:prstGeom>
        </p:spPr>
        <p:txBody>
          <a:bodyPr wrap="square">
            <a:spAutoFit/>
          </a:bodyPr>
          <a:lstStyle/>
          <a:p>
            <a:pPr algn="ctr">
              <a:lnSpc>
                <a:spcPct val="70000"/>
              </a:lnSpc>
            </a:pPr>
            <a:r>
              <a:rPr lang="en-US" altLang="zh-CN" sz="1000">
                <a:solidFill>
                  <a:srgbClr val="FF0000"/>
                </a:solidFill>
                <a:latin typeface="Arial" panose="020B0604020202020204" pitchFamily="34" charset="0"/>
                <a:ea typeface="等线" panose="02010600030101010101" pitchFamily="2" charset="-122"/>
                <a:cs typeface="Arial" panose="020B0604020202020204" pitchFamily="34" charset="0"/>
              </a:rPr>
              <a:t>MC  </a:t>
            </a:r>
            <a:r>
              <a:rPr lang="en-US" altLang="zh-CN" sz="1000" dirty="0">
                <a:solidFill>
                  <a:srgbClr val="FF0000"/>
                </a:solidFill>
                <a:latin typeface="Arial" panose="020B0604020202020204" pitchFamily="34" charset="0"/>
                <a:ea typeface="等线" panose="02010600030101010101" pitchFamily="2" charset="-122"/>
                <a:cs typeface="Arial" panose="020B0604020202020204" pitchFamily="34" charset="0"/>
              </a:rPr>
              <a:t>traffic control</a:t>
            </a:r>
            <a:endParaRPr lang="zh-CN" altLang="zh-CN" sz="1000" dirty="0">
              <a:solidFill>
                <a:srgbClr val="FF0000"/>
              </a:solidFill>
              <a:latin typeface="Arial" panose="020B0604020202020204" pitchFamily="34" charset="0"/>
              <a:ea typeface="等线" panose="02010600030101010101" pitchFamily="2" charset="-122"/>
              <a:cs typeface="Arial" panose="020B0604020202020204" pitchFamily="34" charset="0"/>
            </a:endParaRPr>
          </a:p>
        </p:txBody>
      </p:sp>
      <p:cxnSp>
        <p:nvCxnSpPr>
          <p:cNvPr id="33" name="直接连接符 32">
            <a:extLst>
              <a:ext uri="{FF2B5EF4-FFF2-40B4-BE49-F238E27FC236}">
                <a16:creationId xmlns:a16="http://schemas.microsoft.com/office/drawing/2014/main" id="{33AAE4F4-54B9-4A11-837A-8C3CAF9E03D5}"/>
              </a:ext>
            </a:extLst>
          </p:cNvPr>
          <p:cNvCxnSpPr>
            <a:cxnSpLocks/>
          </p:cNvCxnSpPr>
          <p:nvPr/>
        </p:nvCxnSpPr>
        <p:spPr>
          <a:xfrm>
            <a:off x="8648180" y="4091079"/>
            <a:ext cx="1746274"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34" name="矩形 33">
            <a:extLst>
              <a:ext uri="{FF2B5EF4-FFF2-40B4-BE49-F238E27FC236}">
                <a16:creationId xmlns:a16="http://schemas.microsoft.com/office/drawing/2014/main" id="{FA89BD7E-2CCD-439B-B680-77B2B2C90A22}"/>
              </a:ext>
            </a:extLst>
          </p:cNvPr>
          <p:cNvSpPr/>
          <p:nvPr/>
        </p:nvSpPr>
        <p:spPr>
          <a:xfrm>
            <a:off x="9225724" y="4054256"/>
            <a:ext cx="840295" cy="246221"/>
          </a:xfrm>
          <a:prstGeom prst="rect">
            <a:avLst/>
          </a:prstGeom>
        </p:spPr>
        <p:txBody>
          <a:bodyPr wrap="none">
            <a:spAutoFit/>
          </a:bodyPr>
          <a:lstStyle/>
          <a:p>
            <a:pPr algn="ctr">
              <a:spcAft>
                <a:spcPts val="0"/>
              </a:spcAft>
            </a:pPr>
            <a:r>
              <a:rPr lang="en-US" altLang="zh-CN" sz="1000" dirty="0">
                <a:solidFill>
                  <a:srgbClr val="FF0000"/>
                </a:solidFill>
                <a:latin typeface="Arial" panose="020B0604020202020204" pitchFamily="34" charset="0"/>
                <a:ea typeface="等线" panose="02010600030101010101" pitchFamily="2" charset="-122"/>
                <a:cs typeface="Arial" panose="020B0604020202020204" pitchFamily="34" charset="0"/>
              </a:rPr>
              <a:t>GW-local-Y</a:t>
            </a:r>
            <a:endParaRPr lang="zh-CN" altLang="zh-CN" sz="1000" dirty="0">
              <a:solidFill>
                <a:srgbClr val="FF0000"/>
              </a:solidFill>
              <a:latin typeface="Arial" panose="020B0604020202020204" pitchFamily="34" charset="0"/>
              <a:ea typeface="等线" panose="02010600030101010101" pitchFamily="2" charset="-122"/>
              <a:cs typeface="Times New Roman" panose="02020603050405020304" pitchFamily="18" charset="0"/>
            </a:endParaRPr>
          </a:p>
        </p:txBody>
      </p:sp>
      <p:sp>
        <p:nvSpPr>
          <p:cNvPr id="35" name="矩形 34">
            <a:extLst>
              <a:ext uri="{FF2B5EF4-FFF2-40B4-BE49-F238E27FC236}">
                <a16:creationId xmlns:a16="http://schemas.microsoft.com/office/drawing/2014/main" id="{00ED9BF1-5BF0-45D3-9334-9C421475F110}"/>
              </a:ext>
            </a:extLst>
          </p:cNvPr>
          <p:cNvSpPr/>
          <p:nvPr/>
        </p:nvSpPr>
        <p:spPr>
          <a:xfrm>
            <a:off x="10394454" y="3867085"/>
            <a:ext cx="607321" cy="28495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a:extLst>
              <a:ext uri="{FF2B5EF4-FFF2-40B4-BE49-F238E27FC236}">
                <a16:creationId xmlns:a16="http://schemas.microsoft.com/office/drawing/2014/main" id="{24A97157-EC5D-4558-9E60-AB0716EDBC0E}"/>
              </a:ext>
            </a:extLst>
          </p:cNvPr>
          <p:cNvSpPr/>
          <p:nvPr/>
        </p:nvSpPr>
        <p:spPr>
          <a:xfrm>
            <a:off x="10222380" y="3890307"/>
            <a:ext cx="983246" cy="310021"/>
          </a:xfrm>
          <a:prstGeom prst="rect">
            <a:avLst/>
          </a:prstGeom>
        </p:spPr>
        <p:txBody>
          <a:bodyPr wrap="square">
            <a:spAutoFit/>
          </a:bodyPr>
          <a:lstStyle/>
          <a:p>
            <a:pPr algn="ctr">
              <a:lnSpc>
                <a:spcPct val="70000"/>
              </a:lnSpc>
              <a:spcAft>
                <a:spcPts val="0"/>
              </a:spcAft>
            </a:pPr>
            <a:r>
              <a:rPr lang="en-US" altLang="zh-CN" sz="1000" dirty="0">
                <a:solidFill>
                  <a:srgbClr val="FF0000"/>
                </a:solidFill>
                <a:latin typeface="Arial" panose="020B0604020202020204" pitchFamily="34" charset="0"/>
                <a:ea typeface="等线" panose="02010600030101010101" pitchFamily="2" charset="-122"/>
                <a:cs typeface="Arial" panose="020B0604020202020204" pitchFamily="34" charset="0"/>
              </a:rPr>
              <a:t>GW UE control</a:t>
            </a:r>
            <a:endParaRPr lang="zh-CN" altLang="zh-CN" sz="1000" dirty="0">
              <a:solidFill>
                <a:srgbClr val="FF0000"/>
              </a:solidFill>
              <a:latin typeface="Arial" panose="020B0604020202020204" pitchFamily="34" charset="0"/>
              <a:ea typeface="等线" panose="02010600030101010101" pitchFamily="2" charset="-122"/>
              <a:cs typeface="Times New Roman" panose="02020603050405020304" pitchFamily="18" charset="0"/>
            </a:endParaRPr>
          </a:p>
        </p:txBody>
      </p:sp>
      <p:sp>
        <p:nvSpPr>
          <p:cNvPr id="47" name="对话气泡: 圆角矩形 46">
            <a:extLst>
              <a:ext uri="{FF2B5EF4-FFF2-40B4-BE49-F238E27FC236}">
                <a16:creationId xmlns:a16="http://schemas.microsoft.com/office/drawing/2014/main" id="{DAB22356-9D12-40B7-B6E7-913B0B5069EE}"/>
              </a:ext>
            </a:extLst>
          </p:cNvPr>
          <p:cNvSpPr/>
          <p:nvPr/>
        </p:nvSpPr>
        <p:spPr>
          <a:xfrm>
            <a:off x="9735962" y="4868898"/>
            <a:ext cx="1577060" cy="650577"/>
          </a:xfrm>
          <a:prstGeom prst="wedgeRoundRectCallout">
            <a:avLst>
              <a:gd name="adj1" fmla="val -38236"/>
              <a:gd name="adj2" fmla="val -141885"/>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id="{C79571DB-4794-41E8-BE94-2C54D9A1D810}"/>
              </a:ext>
            </a:extLst>
          </p:cNvPr>
          <p:cNvSpPr/>
          <p:nvPr/>
        </p:nvSpPr>
        <p:spPr>
          <a:xfrm>
            <a:off x="9661596" y="4917187"/>
            <a:ext cx="1651426" cy="553998"/>
          </a:xfrm>
          <a:prstGeom prst="rect">
            <a:avLst/>
          </a:prstGeom>
        </p:spPr>
        <p:txBody>
          <a:bodyPr wrap="square">
            <a:spAutoFit/>
          </a:bodyPr>
          <a:lstStyle/>
          <a:p>
            <a:pPr algn="ctr">
              <a:spcAft>
                <a:spcPts val="0"/>
              </a:spcAft>
            </a:pPr>
            <a:r>
              <a:rPr lang="en-US" altLang="zh-CN" sz="1000" dirty="0">
                <a:solidFill>
                  <a:srgbClr val="FF0000"/>
                </a:solidFill>
                <a:latin typeface="Arial" panose="020B0604020202020204" pitchFamily="34" charset="0"/>
                <a:ea typeface="等线" panose="02010600030101010101" pitchFamily="2" charset="-122"/>
                <a:cs typeface="Arial" panose="020B0604020202020204" pitchFamily="34" charset="0"/>
              </a:rPr>
              <a:t>2. Confirm the user’s certain traffic is allowed to use the gateway UE</a:t>
            </a:r>
          </a:p>
        </p:txBody>
      </p:sp>
      <p:sp>
        <p:nvSpPr>
          <p:cNvPr id="49" name="对话气泡: 圆角矩形 48">
            <a:extLst>
              <a:ext uri="{FF2B5EF4-FFF2-40B4-BE49-F238E27FC236}">
                <a16:creationId xmlns:a16="http://schemas.microsoft.com/office/drawing/2014/main" id="{4DAA897C-AB81-482F-8E49-E6791E53CF20}"/>
              </a:ext>
            </a:extLst>
          </p:cNvPr>
          <p:cNvSpPr/>
          <p:nvPr/>
        </p:nvSpPr>
        <p:spPr>
          <a:xfrm>
            <a:off x="8579056" y="5875843"/>
            <a:ext cx="1577060" cy="650577"/>
          </a:xfrm>
          <a:prstGeom prst="wedgeRoundRectCallout">
            <a:avLst>
              <a:gd name="adj1" fmla="val -43648"/>
              <a:gd name="adj2" fmla="val -294618"/>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a:extLst>
              <a:ext uri="{FF2B5EF4-FFF2-40B4-BE49-F238E27FC236}">
                <a16:creationId xmlns:a16="http://schemas.microsoft.com/office/drawing/2014/main" id="{B1C8E149-6536-43F5-8B0E-10294046B8CE}"/>
              </a:ext>
            </a:extLst>
          </p:cNvPr>
          <p:cNvSpPr/>
          <p:nvPr/>
        </p:nvSpPr>
        <p:spPr>
          <a:xfrm>
            <a:off x="8504690" y="5861765"/>
            <a:ext cx="1710796" cy="707886"/>
          </a:xfrm>
          <a:prstGeom prst="rect">
            <a:avLst/>
          </a:prstGeom>
        </p:spPr>
        <p:txBody>
          <a:bodyPr wrap="square">
            <a:spAutoFit/>
          </a:bodyPr>
          <a:lstStyle/>
          <a:p>
            <a:pPr algn="ctr">
              <a:spcAft>
                <a:spcPts val="0"/>
              </a:spcAft>
            </a:pPr>
            <a:r>
              <a:rPr lang="en-US" altLang="zh-CN" sz="1000" dirty="0">
                <a:solidFill>
                  <a:srgbClr val="FF0000"/>
                </a:solidFill>
                <a:latin typeface="Arial" panose="020B0604020202020204" pitchFamily="34" charset="0"/>
                <a:ea typeface="等线" panose="02010600030101010101" pitchFamily="2" charset="-122"/>
                <a:cs typeface="Arial" panose="020B0604020202020204" pitchFamily="34" charset="0"/>
              </a:rPr>
              <a:t>3. Be aware of the user, and its allowed traffic (e.g., destination IP and port, 5-tuples</a:t>
            </a:r>
          </a:p>
        </p:txBody>
      </p:sp>
      <p:sp>
        <p:nvSpPr>
          <p:cNvPr id="51" name="箭头: 右 50">
            <a:extLst>
              <a:ext uri="{FF2B5EF4-FFF2-40B4-BE49-F238E27FC236}">
                <a16:creationId xmlns:a16="http://schemas.microsoft.com/office/drawing/2014/main" id="{4814B8F1-E220-4D08-A8E4-7E07B179B54D}"/>
              </a:ext>
            </a:extLst>
          </p:cNvPr>
          <p:cNvSpPr/>
          <p:nvPr/>
        </p:nvSpPr>
        <p:spPr>
          <a:xfrm>
            <a:off x="6828715" y="4626232"/>
            <a:ext cx="1057895" cy="170959"/>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对话气泡: 圆角矩形 51">
            <a:extLst>
              <a:ext uri="{FF2B5EF4-FFF2-40B4-BE49-F238E27FC236}">
                <a16:creationId xmlns:a16="http://schemas.microsoft.com/office/drawing/2014/main" id="{C051A7D0-80C3-4B77-8D9B-E74AF67FEF0F}"/>
              </a:ext>
            </a:extLst>
          </p:cNvPr>
          <p:cNvSpPr/>
          <p:nvPr/>
        </p:nvSpPr>
        <p:spPr>
          <a:xfrm>
            <a:off x="6833037" y="5953337"/>
            <a:ext cx="1577060" cy="553999"/>
          </a:xfrm>
          <a:prstGeom prst="wedgeRoundRectCallout">
            <a:avLst>
              <a:gd name="adj1" fmla="val 12787"/>
              <a:gd name="adj2" fmla="val -260284"/>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id="{748E08F1-FDC8-4C1B-807B-74FA9E5C9D55}"/>
              </a:ext>
            </a:extLst>
          </p:cNvPr>
          <p:cNvSpPr/>
          <p:nvPr/>
        </p:nvSpPr>
        <p:spPr>
          <a:xfrm>
            <a:off x="6758671" y="5939259"/>
            <a:ext cx="1710796" cy="553998"/>
          </a:xfrm>
          <a:prstGeom prst="rect">
            <a:avLst/>
          </a:prstGeom>
        </p:spPr>
        <p:txBody>
          <a:bodyPr wrap="square">
            <a:spAutoFit/>
          </a:bodyPr>
          <a:lstStyle/>
          <a:p>
            <a:pPr algn="ctr">
              <a:spcAft>
                <a:spcPts val="0"/>
              </a:spcAft>
            </a:pPr>
            <a:r>
              <a:rPr lang="en-US" altLang="zh-CN" sz="1000" dirty="0">
                <a:solidFill>
                  <a:srgbClr val="FF0000"/>
                </a:solidFill>
                <a:latin typeface="Arial" panose="020B0604020202020204" pitchFamily="34" charset="0"/>
                <a:ea typeface="等线" panose="02010600030101010101" pitchFamily="2" charset="-122"/>
                <a:cs typeface="Arial" panose="020B0604020202020204" pitchFamily="34" charset="0"/>
              </a:rPr>
              <a:t>4. Service traffic access control, forward, reject/drop</a:t>
            </a:r>
          </a:p>
        </p:txBody>
      </p:sp>
      <p:sp>
        <p:nvSpPr>
          <p:cNvPr id="54" name="矩形 53">
            <a:extLst>
              <a:ext uri="{FF2B5EF4-FFF2-40B4-BE49-F238E27FC236}">
                <a16:creationId xmlns:a16="http://schemas.microsoft.com/office/drawing/2014/main" id="{A937803E-2A4A-4D0C-89C0-378B2493D033}"/>
              </a:ext>
            </a:extLst>
          </p:cNvPr>
          <p:cNvSpPr/>
          <p:nvPr/>
        </p:nvSpPr>
        <p:spPr>
          <a:xfrm>
            <a:off x="7241008" y="4031685"/>
            <a:ext cx="746122" cy="400110"/>
          </a:xfrm>
          <a:prstGeom prst="rect">
            <a:avLst/>
          </a:prstGeom>
        </p:spPr>
        <p:txBody>
          <a:bodyPr wrap="square">
            <a:spAutoFit/>
          </a:bodyPr>
          <a:lstStyle/>
          <a:p>
            <a:pPr algn="ctr">
              <a:spcAft>
                <a:spcPts val="0"/>
              </a:spcAft>
            </a:pPr>
            <a:r>
              <a:rPr lang="en-US" altLang="zh-CN" sz="1000" dirty="0">
                <a:solidFill>
                  <a:srgbClr val="FF0000"/>
                </a:solidFill>
                <a:latin typeface="Arial" panose="020B0604020202020204" pitchFamily="34" charset="0"/>
                <a:ea typeface="等线" panose="02010600030101010101" pitchFamily="2" charset="-122"/>
                <a:cs typeface="Arial" panose="020B0604020202020204" pitchFamily="34" charset="0"/>
              </a:rPr>
              <a:t>1. Internal trigger</a:t>
            </a:r>
            <a:endParaRPr lang="zh-CN" altLang="zh-CN" sz="1000" dirty="0">
              <a:solidFill>
                <a:srgbClr val="FF0000"/>
              </a:solidFill>
              <a:latin typeface="Arial" panose="020B0604020202020204" pitchFamily="34" charset="0"/>
              <a:ea typeface="等线" panose="02010600030101010101" pitchFamily="2" charset="-122"/>
              <a:cs typeface="Times New Roman" panose="02020603050405020304" pitchFamily="18" charset="0"/>
            </a:endParaRPr>
          </a:p>
        </p:txBody>
      </p:sp>
      <p:sp>
        <p:nvSpPr>
          <p:cNvPr id="20" name="任意多边形: 形状 19">
            <a:extLst>
              <a:ext uri="{FF2B5EF4-FFF2-40B4-BE49-F238E27FC236}">
                <a16:creationId xmlns:a16="http://schemas.microsoft.com/office/drawing/2014/main" id="{8E5D5F58-FC70-4221-AABF-DCB1E0752BA0}"/>
              </a:ext>
            </a:extLst>
          </p:cNvPr>
          <p:cNvSpPr/>
          <p:nvPr/>
        </p:nvSpPr>
        <p:spPr>
          <a:xfrm>
            <a:off x="7815065" y="4114800"/>
            <a:ext cx="213367" cy="493776"/>
          </a:xfrm>
          <a:custGeom>
            <a:avLst/>
            <a:gdLst>
              <a:gd name="connsiteX0" fmla="*/ 207271 w 213367"/>
              <a:gd name="connsiteY0" fmla="*/ 493776 h 493776"/>
              <a:gd name="connsiteX1" fmla="*/ 7 w 213367"/>
              <a:gd name="connsiteY1" fmla="*/ 219456 h 493776"/>
              <a:gd name="connsiteX2" fmla="*/ 213367 w 213367"/>
              <a:gd name="connsiteY2" fmla="*/ 0 h 493776"/>
            </a:gdLst>
            <a:ahLst/>
            <a:cxnLst>
              <a:cxn ang="0">
                <a:pos x="connsiteX0" y="connsiteY0"/>
              </a:cxn>
              <a:cxn ang="0">
                <a:pos x="connsiteX1" y="connsiteY1"/>
              </a:cxn>
              <a:cxn ang="0">
                <a:pos x="connsiteX2" y="connsiteY2"/>
              </a:cxn>
            </a:cxnLst>
            <a:rect l="l" t="t" r="r" b="b"/>
            <a:pathLst>
              <a:path w="213367" h="493776">
                <a:moveTo>
                  <a:pt x="207271" y="493776"/>
                </a:moveTo>
                <a:cubicBezTo>
                  <a:pt x="103131" y="397764"/>
                  <a:pt x="-1009" y="301752"/>
                  <a:pt x="7" y="219456"/>
                </a:cubicBezTo>
                <a:cubicBezTo>
                  <a:pt x="1023" y="137160"/>
                  <a:pt x="107195" y="68580"/>
                  <a:pt x="213367" y="0"/>
                </a:cubicBezTo>
              </a:path>
            </a:pathLst>
          </a:custGeom>
          <a:noFill/>
          <a:ln w="3175">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id="{2711E8D6-3E96-4794-9AB5-16BF3806E27C}"/>
              </a:ext>
            </a:extLst>
          </p:cNvPr>
          <p:cNvSpPr txBox="1"/>
          <p:nvPr/>
        </p:nvSpPr>
        <p:spPr>
          <a:xfrm>
            <a:off x="6828715" y="2896540"/>
            <a:ext cx="3419856" cy="461665"/>
          </a:xfrm>
          <a:prstGeom prst="rect">
            <a:avLst/>
          </a:prstGeom>
          <a:solidFill>
            <a:schemeClr val="accent4"/>
          </a:solidFill>
        </p:spPr>
        <p:txBody>
          <a:bodyPr wrap="square" rtlCol="0">
            <a:spAutoFit/>
          </a:bodyPr>
          <a:lstStyle/>
          <a:p>
            <a:pPr marL="171450" indent="-171450">
              <a:buFont typeface="Arial" panose="020B0604020202020204" pitchFamily="34" charset="0"/>
              <a:buChar char="•"/>
            </a:pPr>
            <a:r>
              <a:rPr lang="zh-CN" altLang="en-US" sz="1200" dirty="0"/>
              <a:t>考虑是否</a:t>
            </a:r>
            <a:r>
              <a:rPr lang="en-US" altLang="zh-CN" sz="1200" dirty="0"/>
              <a:t>Non-3GPP device</a:t>
            </a:r>
            <a:r>
              <a:rPr lang="zh-CN" altLang="en-US" sz="1200" dirty="0"/>
              <a:t>上的</a:t>
            </a:r>
            <a:r>
              <a:rPr lang="en-US" altLang="zh-CN" sz="1200" dirty="0"/>
              <a:t>MC service client</a:t>
            </a:r>
            <a:r>
              <a:rPr lang="zh-CN" altLang="en-US" sz="1200" dirty="0"/>
              <a:t>自己就不会发起第二条路径。</a:t>
            </a:r>
          </a:p>
        </p:txBody>
      </p:sp>
    </p:spTree>
    <p:extLst>
      <p:ext uri="{BB962C8B-B14F-4D97-AF65-F5344CB8AC3E}">
        <p14:creationId xmlns:p14="http://schemas.microsoft.com/office/powerpoint/2010/main" val="231894773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1B6DB9B-0627-4D36-A59E-FA3864418164}"/>
              </a:ext>
            </a:extLst>
          </p:cNvPr>
          <p:cNvSpPr>
            <a:spLocks noGrp="1"/>
          </p:cNvSpPr>
          <p:nvPr>
            <p:ph type="title"/>
          </p:nvPr>
        </p:nvSpPr>
        <p:spPr>
          <a:xfrm>
            <a:off x="404294" y="518772"/>
            <a:ext cx="8886009" cy="63429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b="1" dirty="0">
                <a:solidFill>
                  <a:srgbClr val="FF0000"/>
                </a:solidFill>
              </a:rPr>
              <a:t>How to design the traffic control at the MC gateway UE ? (2)</a:t>
            </a:r>
          </a:p>
        </p:txBody>
      </p:sp>
      <p:sp>
        <p:nvSpPr>
          <p:cNvPr id="2" name="Rectangle 2">
            <a:extLst>
              <a:ext uri="{FF2B5EF4-FFF2-40B4-BE49-F238E27FC236}">
                <a16:creationId xmlns:a16="http://schemas.microsoft.com/office/drawing/2014/main" id="{F6A10CA7-DCFA-4788-998D-795C9E9A11EA}"/>
              </a:ext>
            </a:extLst>
          </p:cNvPr>
          <p:cNvSpPr>
            <a:spLocks noChangeArrowheads="1"/>
          </p:cNvSpPr>
          <p:nvPr/>
        </p:nvSpPr>
        <p:spPr bwMode="auto">
          <a:xfrm>
            <a:off x="259032" y="33158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Rectangle 6">
            <a:extLst>
              <a:ext uri="{FF2B5EF4-FFF2-40B4-BE49-F238E27FC236}">
                <a16:creationId xmlns:a16="http://schemas.microsoft.com/office/drawing/2014/main" id="{ABBBFC7E-2CEB-4629-A242-714382DC7785}"/>
              </a:ext>
            </a:extLst>
          </p:cNvPr>
          <p:cNvSpPr>
            <a:spLocks noChangeArrowheads="1"/>
          </p:cNvSpPr>
          <p:nvPr/>
        </p:nvSpPr>
        <p:spPr bwMode="auto">
          <a:xfrm>
            <a:off x="4931664" y="163372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7" name="文本框 46">
            <a:extLst>
              <a:ext uri="{FF2B5EF4-FFF2-40B4-BE49-F238E27FC236}">
                <a16:creationId xmlns:a16="http://schemas.microsoft.com/office/drawing/2014/main" id="{A02E429A-5F1E-48C6-811A-85FF755BDDBE}"/>
              </a:ext>
            </a:extLst>
          </p:cNvPr>
          <p:cNvSpPr txBox="1"/>
          <p:nvPr/>
        </p:nvSpPr>
        <p:spPr>
          <a:xfrm>
            <a:off x="333919" y="1236251"/>
            <a:ext cx="5219678" cy="341632"/>
          </a:xfrm>
          <a:prstGeom prst="rect">
            <a:avLst/>
          </a:prstGeom>
          <a:noFill/>
        </p:spPr>
        <p:txBody>
          <a:bodyPr wrap="square" rtlCol="0">
            <a:spAutoFit/>
          </a:bodyPr>
          <a:lstStyle/>
          <a:p>
            <a:pPr marL="228600" indent="-228600" eaLnBrk="0" fontAlgn="base" hangingPunct="0">
              <a:lnSpc>
                <a:spcPct val="90000"/>
              </a:lnSpc>
              <a:spcBef>
                <a:spcPts val="1000"/>
              </a:spcBef>
              <a:spcAft>
                <a:spcPct val="0"/>
              </a:spcAft>
              <a:buBlip>
                <a:blip r:embed="rId2"/>
              </a:buBlip>
            </a:pPr>
            <a:r>
              <a:rPr lang="en-US" altLang="zh-CN" b="1" dirty="0"/>
              <a:t>New procedures are needed.</a:t>
            </a:r>
          </a:p>
        </p:txBody>
      </p:sp>
      <p:sp>
        <p:nvSpPr>
          <p:cNvPr id="50" name="文本框 49">
            <a:extLst>
              <a:ext uri="{FF2B5EF4-FFF2-40B4-BE49-F238E27FC236}">
                <a16:creationId xmlns:a16="http://schemas.microsoft.com/office/drawing/2014/main" id="{4FCF350B-51F0-45F8-BB92-402A25AE6DE9}"/>
              </a:ext>
            </a:extLst>
          </p:cNvPr>
          <p:cNvSpPr txBox="1"/>
          <p:nvPr/>
        </p:nvSpPr>
        <p:spPr>
          <a:xfrm>
            <a:off x="329792" y="1447232"/>
            <a:ext cx="1314784" cy="261610"/>
          </a:xfrm>
          <a:prstGeom prst="rect">
            <a:avLst/>
          </a:prstGeom>
          <a:noFill/>
        </p:spPr>
        <p:txBody>
          <a:bodyPr wrap="none" rtlCol="0">
            <a:spAutoFit/>
          </a:bodyPr>
          <a:lstStyle/>
          <a:p>
            <a:r>
              <a:rPr lang="en-US" altLang="zh-CN" sz="1050" dirty="0"/>
              <a:t>Non-3GPP device</a:t>
            </a:r>
            <a:endParaRPr lang="zh-CN" altLang="en-US" sz="1050" dirty="0"/>
          </a:p>
        </p:txBody>
      </p:sp>
      <p:sp>
        <p:nvSpPr>
          <p:cNvPr id="51" name="矩形 50">
            <a:extLst>
              <a:ext uri="{FF2B5EF4-FFF2-40B4-BE49-F238E27FC236}">
                <a16:creationId xmlns:a16="http://schemas.microsoft.com/office/drawing/2014/main" id="{6C5BC661-3688-4C64-966B-8A53AA244146}"/>
              </a:ext>
            </a:extLst>
          </p:cNvPr>
          <p:cNvSpPr/>
          <p:nvPr/>
        </p:nvSpPr>
        <p:spPr>
          <a:xfrm>
            <a:off x="254582" y="1863016"/>
            <a:ext cx="1537075" cy="4708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a:extLst>
              <a:ext uri="{FF2B5EF4-FFF2-40B4-BE49-F238E27FC236}">
                <a16:creationId xmlns:a16="http://schemas.microsoft.com/office/drawing/2014/main" id="{462B8BD2-366D-4C1C-AEDB-9382AD80904B}"/>
              </a:ext>
            </a:extLst>
          </p:cNvPr>
          <p:cNvSpPr/>
          <p:nvPr/>
        </p:nvSpPr>
        <p:spPr>
          <a:xfrm>
            <a:off x="2480831" y="1946713"/>
            <a:ext cx="590075" cy="33299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53" name="文本框 52">
            <a:extLst>
              <a:ext uri="{FF2B5EF4-FFF2-40B4-BE49-F238E27FC236}">
                <a16:creationId xmlns:a16="http://schemas.microsoft.com/office/drawing/2014/main" id="{6400A050-771C-4104-881F-9F78567F35BE}"/>
              </a:ext>
            </a:extLst>
          </p:cNvPr>
          <p:cNvSpPr txBox="1"/>
          <p:nvPr/>
        </p:nvSpPr>
        <p:spPr>
          <a:xfrm>
            <a:off x="2388006" y="1943805"/>
            <a:ext cx="775724" cy="341632"/>
          </a:xfrm>
          <a:prstGeom prst="rect">
            <a:avLst/>
          </a:prstGeom>
          <a:noFill/>
        </p:spPr>
        <p:txBody>
          <a:bodyPr wrap="square" rtlCol="0">
            <a:spAutoFit/>
          </a:bodyPr>
          <a:lstStyle/>
          <a:p>
            <a:pPr algn="ctr">
              <a:lnSpc>
                <a:spcPct val="80000"/>
              </a:lnSpc>
            </a:pPr>
            <a:r>
              <a:rPr lang="en-US" altLang="zh-CN" sz="1000" dirty="0"/>
              <a:t>MC traffic</a:t>
            </a:r>
          </a:p>
          <a:p>
            <a:pPr algn="ctr">
              <a:lnSpc>
                <a:spcPct val="80000"/>
              </a:lnSpc>
            </a:pPr>
            <a:r>
              <a:rPr lang="en-US" altLang="zh-CN" sz="1000" dirty="0"/>
              <a:t>control</a:t>
            </a:r>
            <a:endParaRPr lang="zh-CN" altLang="en-US" sz="1000" dirty="0"/>
          </a:p>
        </p:txBody>
      </p:sp>
      <p:sp>
        <p:nvSpPr>
          <p:cNvPr id="54" name="文本框 53">
            <a:extLst>
              <a:ext uri="{FF2B5EF4-FFF2-40B4-BE49-F238E27FC236}">
                <a16:creationId xmlns:a16="http://schemas.microsoft.com/office/drawing/2014/main" id="{20916757-16E1-4659-9BFA-6AE7628AD591}"/>
              </a:ext>
            </a:extLst>
          </p:cNvPr>
          <p:cNvSpPr txBox="1"/>
          <p:nvPr/>
        </p:nvSpPr>
        <p:spPr>
          <a:xfrm>
            <a:off x="2361771" y="1675784"/>
            <a:ext cx="572593" cy="253916"/>
          </a:xfrm>
          <a:prstGeom prst="rect">
            <a:avLst/>
          </a:prstGeom>
          <a:noFill/>
        </p:spPr>
        <p:txBody>
          <a:bodyPr wrap="none" rtlCol="0">
            <a:spAutoFit/>
          </a:bodyPr>
          <a:lstStyle/>
          <a:p>
            <a:r>
              <a:rPr lang="en-US" altLang="zh-CN" sz="1050" dirty="0"/>
              <a:t>GW UE</a:t>
            </a:r>
            <a:endParaRPr lang="zh-CN" altLang="en-US" sz="1050" dirty="0"/>
          </a:p>
        </p:txBody>
      </p:sp>
      <p:sp>
        <p:nvSpPr>
          <p:cNvPr id="55" name="矩形 54">
            <a:extLst>
              <a:ext uri="{FF2B5EF4-FFF2-40B4-BE49-F238E27FC236}">
                <a16:creationId xmlns:a16="http://schemas.microsoft.com/office/drawing/2014/main" id="{9B1DD65C-F87C-462D-A713-6B62CC9231AD}"/>
              </a:ext>
            </a:extLst>
          </p:cNvPr>
          <p:cNvSpPr/>
          <p:nvPr/>
        </p:nvSpPr>
        <p:spPr>
          <a:xfrm>
            <a:off x="2251610" y="1869112"/>
            <a:ext cx="1969159" cy="4708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a:extLst>
              <a:ext uri="{FF2B5EF4-FFF2-40B4-BE49-F238E27FC236}">
                <a16:creationId xmlns:a16="http://schemas.microsoft.com/office/drawing/2014/main" id="{66246985-4AC2-48EE-ACC1-138486B647C4}"/>
              </a:ext>
            </a:extLst>
          </p:cNvPr>
          <p:cNvSpPr txBox="1"/>
          <p:nvPr/>
        </p:nvSpPr>
        <p:spPr>
          <a:xfrm>
            <a:off x="5772384" y="1954659"/>
            <a:ext cx="417102" cy="253916"/>
          </a:xfrm>
          <a:prstGeom prst="rect">
            <a:avLst/>
          </a:prstGeom>
          <a:noFill/>
        </p:spPr>
        <p:txBody>
          <a:bodyPr wrap="none" rtlCol="0">
            <a:spAutoFit/>
          </a:bodyPr>
          <a:lstStyle/>
          <a:p>
            <a:r>
              <a:rPr lang="en-US" altLang="zh-CN" sz="1050" dirty="0"/>
              <a:t>IDM</a:t>
            </a:r>
            <a:endParaRPr lang="zh-CN" altLang="en-US" sz="1050" dirty="0"/>
          </a:p>
        </p:txBody>
      </p:sp>
      <p:sp>
        <p:nvSpPr>
          <p:cNvPr id="57" name="矩形 56">
            <a:extLst>
              <a:ext uri="{FF2B5EF4-FFF2-40B4-BE49-F238E27FC236}">
                <a16:creationId xmlns:a16="http://schemas.microsoft.com/office/drawing/2014/main" id="{9F01916B-13C0-4D3D-99C4-C3FA40827370}"/>
              </a:ext>
            </a:extLst>
          </p:cNvPr>
          <p:cNvSpPr/>
          <p:nvPr/>
        </p:nvSpPr>
        <p:spPr>
          <a:xfrm>
            <a:off x="5604270" y="1857817"/>
            <a:ext cx="865632" cy="4708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a:extLst>
              <a:ext uri="{FF2B5EF4-FFF2-40B4-BE49-F238E27FC236}">
                <a16:creationId xmlns:a16="http://schemas.microsoft.com/office/drawing/2014/main" id="{B37F8272-6221-4B55-8E80-C4E1F6064EAA}"/>
              </a:ext>
            </a:extLst>
          </p:cNvPr>
          <p:cNvGrpSpPr/>
          <p:nvPr/>
        </p:nvGrpSpPr>
        <p:grpSpPr>
          <a:xfrm>
            <a:off x="1357463" y="2326592"/>
            <a:ext cx="1317926" cy="706926"/>
            <a:chOff x="866497" y="-1623682"/>
            <a:chExt cx="1317926" cy="1066267"/>
          </a:xfrm>
        </p:grpSpPr>
        <p:cxnSp>
          <p:nvCxnSpPr>
            <p:cNvPr id="59" name="直接连接符 58">
              <a:extLst>
                <a:ext uri="{FF2B5EF4-FFF2-40B4-BE49-F238E27FC236}">
                  <a16:creationId xmlns:a16="http://schemas.microsoft.com/office/drawing/2014/main" id="{01A2E602-F08D-4162-B024-CC2C9068F616}"/>
                </a:ext>
              </a:extLst>
            </p:cNvPr>
            <p:cNvCxnSpPr>
              <a:cxnSpLocks/>
            </p:cNvCxnSpPr>
            <p:nvPr/>
          </p:nvCxnSpPr>
          <p:spPr>
            <a:xfrm>
              <a:off x="866497" y="-1606570"/>
              <a:ext cx="1378" cy="933868"/>
            </a:xfrm>
            <a:prstGeom prst="line">
              <a:avLst/>
            </a:prstGeom>
            <a:ln w="19050">
              <a:headEnd type="diamond"/>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3DE41566-4C0E-42A2-83D5-74A88549359F}"/>
                </a:ext>
              </a:extLst>
            </p:cNvPr>
            <p:cNvCxnSpPr>
              <a:cxnSpLocks/>
            </p:cNvCxnSpPr>
            <p:nvPr/>
          </p:nvCxnSpPr>
          <p:spPr>
            <a:xfrm>
              <a:off x="2184423" y="-1623682"/>
              <a:ext cx="0" cy="1066267"/>
            </a:xfrm>
            <a:prstGeom prst="line">
              <a:avLst/>
            </a:prstGeom>
            <a:ln w="19050">
              <a:headEnd type="diamond"/>
            </a:ln>
          </p:spPr>
          <p:style>
            <a:lnRef idx="1">
              <a:schemeClr val="accent1"/>
            </a:lnRef>
            <a:fillRef idx="0">
              <a:schemeClr val="accent1"/>
            </a:fillRef>
            <a:effectRef idx="0">
              <a:schemeClr val="accent1"/>
            </a:effectRef>
            <a:fontRef idx="minor">
              <a:schemeClr val="tx1"/>
            </a:fontRef>
          </p:style>
        </p:cxnSp>
      </p:grpSp>
      <p:sp>
        <p:nvSpPr>
          <p:cNvPr id="61" name="圆柱形 60">
            <a:extLst>
              <a:ext uri="{FF2B5EF4-FFF2-40B4-BE49-F238E27FC236}">
                <a16:creationId xmlns:a16="http://schemas.microsoft.com/office/drawing/2014/main" id="{5841467A-A0F9-4375-AC9E-35210CD0BA9F}"/>
              </a:ext>
            </a:extLst>
          </p:cNvPr>
          <p:cNvSpPr/>
          <p:nvPr/>
        </p:nvSpPr>
        <p:spPr>
          <a:xfrm rot="5400000">
            <a:off x="1912199" y="1881062"/>
            <a:ext cx="203257" cy="1323123"/>
          </a:xfrm>
          <a:prstGeom prst="can">
            <a:avLst/>
          </a:prstGeom>
          <a:solidFill>
            <a:schemeClr val="accent3"/>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文本框 62">
            <a:extLst>
              <a:ext uri="{FF2B5EF4-FFF2-40B4-BE49-F238E27FC236}">
                <a16:creationId xmlns:a16="http://schemas.microsoft.com/office/drawing/2014/main" id="{B07A2B81-A65F-44B5-A2A7-234B0E0BD110}"/>
              </a:ext>
            </a:extLst>
          </p:cNvPr>
          <p:cNvSpPr txBox="1"/>
          <p:nvPr/>
        </p:nvSpPr>
        <p:spPr>
          <a:xfrm>
            <a:off x="1090592" y="2421675"/>
            <a:ext cx="1582484" cy="253916"/>
          </a:xfrm>
          <a:prstGeom prst="rect">
            <a:avLst/>
          </a:prstGeom>
          <a:noFill/>
        </p:spPr>
        <p:txBody>
          <a:bodyPr wrap="none" rtlCol="0">
            <a:spAutoFit/>
          </a:bodyPr>
          <a:lstStyle/>
          <a:p>
            <a:r>
              <a:rPr lang="en-US" altLang="zh-CN" sz="1050" dirty="0"/>
              <a:t>N3GPP link/Conn security</a:t>
            </a:r>
            <a:endParaRPr lang="zh-CN" altLang="en-US" sz="1050" dirty="0"/>
          </a:p>
        </p:txBody>
      </p:sp>
      <p:cxnSp>
        <p:nvCxnSpPr>
          <p:cNvPr id="64" name="直接连接符 63">
            <a:extLst>
              <a:ext uri="{FF2B5EF4-FFF2-40B4-BE49-F238E27FC236}">
                <a16:creationId xmlns:a16="http://schemas.microsoft.com/office/drawing/2014/main" id="{89CB29EC-33EA-42BF-9E0C-8FA1D37C79C5}"/>
              </a:ext>
            </a:extLst>
          </p:cNvPr>
          <p:cNvCxnSpPr>
            <a:cxnSpLocks/>
          </p:cNvCxnSpPr>
          <p:nvPr/>
        </p:nvCxnSpPr>
        <p:spPr>
          <a:xfrm>
            <a:off x="2939214" y="2268549"/>
            <a:ext cx="0" cy="3549383"/>
          </a:xfrm>
          <a:prstGeom prst="line">
            <a:avLst/>
          </a:prstGeom>
          <a:ln w="19050">
            <a:headEnd type="oval"/>
          </a:ln>
        </p:spPr>
        <p:style>
          <a:lnRef idx="1">
            <a:schemeClr val="accent1"/>
          </a:lnRef>
          <a:fillRef idx="0">
            <a:schemeClr val="accent1"/>
          </a:fillRef>
          <a:effectRef idx="0">
            <a:schemeClr val="accent1"/>
          </a:effectRef>
          <a:fontRef idx="minor">
            <a:schemeClr val="tx1"/>
          </a:fontRef>
        </p:style>
      </p:cxnSp>
      <p:sp>
        <p:nvSpPr>
          <p:cNvPr id="65" name="文本框 64">
            <a:extLst>
              <a:ext uri="{FF2B5EF4-FFF2-40B4-BE49-F238E27FC236}">
                <a16:creationId xmlns:a16="http://schemas.microsoft.com/office/drawing/2014/main" id="{C337BF45-6A0D-44BD-BC6D-EE936063C77D}"/>
              </a:ext>
            </a:extLst>
          </p:cNvPr>
          <p:cNvSpPr txBox="1"/>
          <p:nvPr/>
        </p:nvSpPr>
        <p:spPr>
          <a:xfrm>
            <a:off x="4543830" y="1931335"/>
            <a:ext cx="661850" cy="341632"/>
          </a:xfrm>
          <a:prstGeom prst="rect">
            <a:avLst/>
          </a:prstGeom>
          <a:noFill/>
        </p:spPr>
        <p:txBody>
          <a:bodyPr wrap="square" rtlCol="0">
            <a:spAutoFit/>
          </a:bodyPr>
          <a:lstStyle/>
          <a:p>
            <a:pPr algn="ctr">
              <a:lnSpc>
                <a:spcPct val="80000"/>
              </a:lnSpc>
            </a:pPr>
            <a:r>
              <a:rPr lang="en-US" altLang="zh-CN" sz="1000" dirty="0"/>
              <a:t>3GPP network</a:t>
            </a:r>
            <a:endParaRPr lang="zh-CN" altLang="en-US" sz="1000" dirty="0"/>
          </a:p>
        </p:txBody>
      </p:sp>
      <p:sp>
        <p:nvSpPr>
          <p:cNvPr id="66" name="矩形 65">
            <a:extLst>
              <a:ext uri="{FF2B5EF4-FFF2-40B4-BE49-F238E27FC236}">
                <a16:creationId xmlns:a16="http://schemas.microsoft.com/office/drawing/2014/main" id="{A63EF284-48F2-436D-8CC0-DDF149B1447C}"/>
              </a:ext>
            </a:extLst>
          </p:cNvPr>
          <p:cNvSpPr/>
          <p:nvPr/>
        </p:nvSpPr>
        <p:spPr>
          <a:xfrm>
            <a:off x="4509420" y="1857817"/>
            <a:ext cx="865632" cy="4708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7" name="直接连接符 66">
            <a:extLst>
              <a:ext uri="{FF2B5EF4-FFF2-40B4-BE49-F238E27FC236}">
                <a16:creationId xmlns:a16="http://schemas.microsoft.com/office/drawing/2014/main" id="{29BB9248-2C3B-4D25-8D80-B5511934E9C9}"/>
              </a:ext>
            </a:extLst>
          </p:cNvPr>
          <p:cNvCxnSpPr>
            <a:cxnSpLocks/>
            <a:stCxn id="66" idx="2"/>
          </p:cNvCxnSpPr>
          <p:nvPr/>
        </p:nvCxnSpPr>
        <p:spPr>
          <a:xfrm>
            <a:off x="4942236" y="2328653"/>
            <a:ext cx="0" cy="385594"/>
          </a:xfrm>
          <a:prstGeom prst="line">
            <a:avLst/>
          </a:prstGeom>
          <a:ln w="19050">
            <a:headEnd type="diamond"/>
          </a:ln>
        </p:spPr>
        <p:style>
          <a:lnRef idx="1">
            <a:schemeClr val="accent1"/>
          </a:lnRef>
          <a:fillRef idx="0">
            <a:schemeClr val="accent1"/>
          </a:fillRef>
          <a:effectRef idx="0">
            <a:schemeClr val="accent1"/>
          </a:effectRef>
          <a:fontRef idx="minor">
            <a:schemeClr val="tx1"/>
          </a:fontRef>
        </p:style>
      </p:cxnSp>
      <p:sp>
        <p:nvSpPr>
          <p:cNvPr id="68" name="圆柱形 67">
            <a:extLst>
              <a:ext uri="{FF2B5EF4-FFF2-40B4-BE49-F238E27FC236}">
                <a16:creationId xmlns:a16="http://schemas.microsoft.com/office/drawing/2014/main" id="{5C61230B-D245-4A8B-B447-107DB9DE060B}"/>
              </a:ext>
            </a:extLst>
          </p:cNvPr>
          <p:cNvSpPr/>
          <p:nvPr/>
        </p:nvSpPr>
        <p:spPr>
          <a:xfrm rot="5400000">
            <a:off x="3702046" y="1424882"/>
            <a:ext cx="203257" cy="2249521"/>
          </a:xfrm>
          <a:prstGeom prst="can">
            <a:avLst/>
          </a:prstGeom>
          <a:solidFill>
            <a:schemeClr val="accent3"/>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a:extLst>
              <a:ext uri="{FF2B5EF4-FFF2-40B4-BE49-F238E27FC236}">
                <a16:creationId xmlns:a16="http://schemas.microsoft.com/office/drawing/2014/main" id="{F534C22A-6C59-4A0E-9773-A8466678B173}"/>
              </a:ext>
            </a:extLst>
          </p:cNvPr>
          <p:cNvSpPr txBox="1"/>
          <p:nvPr/>
        </p:nvSpPr>
        <p:spPr>
          <a:xfrm>
            <a:off x="2886645" y="2397404"/>
            <a:ext cx="1425390" cy="253916"/>
          </a:xfrm>
          <a:prstGeom prst="rect">
            <a:avLst/>
          </a:prstGeom>
          <a:noFill/>
        </p:spPr>
        <p:txBody>
          <a:bodyPr wrap="none" rtlCol="0">
            <a:spAutoFit/>
          </a:bodyPr>
          <a:lstStyle/>
          <a:p>
            <a:r>
              <a:rPr lang="en-US" altLang="zh-CN" sz="1050" dirty="0"/>
              <a:t>3GPP network security</a:t>
            </a:r>
            <a:endParaRPr lang="zh-CN" altLang="en-US" sz="1050" dirty="0"/>
          </a:p>
        </p:txBody>
      </p:sp>
      <p:grpSp>
        <p:nvGrpSpPr>
          <p:cNvPr id="74" name="组合 73">
            <a:extLst>
              <a:ext uri="{FF2B5EF4-FFF2-40B4-BE49-F238E27FC236}">
                <a16:creationId xmlns:a16="http://schemas.microsoft.com/office/drawing/2014/main" id="{C6732B66-FF5C-4939-8740-C83A4126BDE1}"/>
              </a:ext>
            </a:extLst>
          </p:cNvPr>
          <p:cNvGrpSpPr/>
          <p:nvPr/>
        </p:nvGrpSpPr>
        <p:grpSpPr>
          <a:xfrm>
            <a:off x="594350" y="2261721"/>
            <a:ext cx="6569257" cy="4154001"/>
            <a:chOff x="79568" y="2354266"/>
            <a:chExt cx="6569257" cy="1315598"/>
          </a:xfrm>
        </p:grpSpPr>
        <p:cxnSp>
          <p:nvCxnSpPr>
            <p:cNvPr id="75" name="直接连接符 74">
              <a:extLst>
                <a:ext uri="{FF2B5EF4-FFF2-40B4-BE49-F238E27FC236}">
                  <a16:creationId xmlns:a16="http://schemas.microsoft.com/office/drawing/2014/main" id="{6A389F21-027D-4E8F-A46A-76B9FAC6EB50}"/>
                </a:ext>
              </a:extLst>
            </p:cNvPr>
            <p:cNvCxnSpPr>
              <a:cxnSpLocks/>
            </p:cNvCxnSpPr>
            <p:nvPr/>
          </p:nvCxnSpPr>
          <p:spPr>
            <a:xfrm>
              <a:off x="5555252" y="2392066"/>
              <a:ext cx="0" cy="127779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F7869890-1CEC-40F6-88E9-8D238C4E20B5}"/>
                </a:ext>
              </a:extLst>
            </p:cNvPr>
            <p:cNvCxnSpPr>
              <a:cxnSpLocks/>
            </p:cNvCxnSpPr>
            <p:nvPr/>
          </p:nvCxnSpPr>
          <p:spPr>
            <a:xfrm>
              <a:off x="79568" y="2354266"/>
              <a:ext cx="884" cy="1277798"/>
            </a:xfrm>
            <a:prstGeom prst="line">
              <a:avLst/>
            </a:prstGeom>
            <a:ln w="19050">
              <a:headEnd type="ova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79DEFAAA-CC45-4717-8C7B-EF996D8DCACE}"/>
                </a:ext>
              </a:extLst>
            </p:cNvPr>
            <p:cNvCxnSpPr>
              <a:cxnSpLocks/>
            </p:cNvCxnSpPr>
            <p:nvPr/>
          </p:nvCxnSpPr>
          <p:spPr>
            <a:xfrm>
              <a:off x="6648825" y="2381987"/>
              <a:ext cx="0" cy="1277798"/>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80" name="箭头: 左右 79">
            <a:extLst>
              <a:ext uri="{FF2B5EF4-FFF2-40B4-BE49-F238E27FC236}">
                <a16:creationId xmlns:a16="http://schemas.microsoft.com/office/drawing/2014/main" id="{1744734C-B9EE-410D-84DA-D5605BD9F58F}"/>
              </a:ext>
            </a:extLst>
          </p:cNvPr>
          <p:cNvSpPr/>
          <p:nvPr/>
        </p:nvSpPr>
        <p:spPr>
          <a:xfrm>
            <a:off x="577539" y="5727254"/>
            <a:ext cx="6567346" cy="390094"/>
          </a:xfrm>
          <a:prstGeom prst="leftRightArrow">
            <a:avLst/>
          </a:prstGeom>
          <a:solidFill>
            <a:schemeClr val="accent6">
              <a:lumMod val="60000"/>
              <a:lumOff val="40000"/>
            </a:schemeClr>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文本框 80">
            <a:extLst>
              <a:ext uri="{FF2B5EF4-FFF2-40B4-BE49-F238E27FC236}">
                <a16:creationId xmlns:a16="http://schemas.microsoft.com/office/drawing/2014/main" id="{3290554A-B142-49D3-B32B-B826E45C47C9}"/>
              </a:ext>
            </a:extLst>
          </p:cNvPr>
          <p:cNvSpPr txBox="1"/>
          <p:nvPr/>
        </p:nvSpPr>
        <p:spPr>
          <a:xfrm>
            <a:off x="1720684" y="5817932"/>
            <a:ext cx="4913648" cy="253916"/>
          </a:xfrm>
          <a:prstGeom prst="rect">
            <a:avLst/>
          </a:prstGeom>
          <a:noFill/>
        </p:spPr>
        <p:txBody>
          <a:bodyPr wrap="square" rtlCol="0">
            <a:spAutoFit/>
          </a:bodyPr>
          <a:lstStyle/>
          <a:p>
            <a:r>
              <a:rPr lang="en-US" altLang="zh-CN" sz="1050" dirty="0"/>
              <a:t>7. Service authorization with MC service server, Other procedures</a:t>
            </a:r>
            <a:r>
              <a:rPr lang="zh-CN" altLang="en-US" sz="1050" dirty="0"/>
              <a:t>：</a:t>
            </a:r>
            <a:r>
              <a:rPr lang="en-US" altLang="zh-CN" sz="1050" dirty="0"/>
              <a:t>affiliation, call</a:t>
            </a:r>
            <a:endParaRPr lang="zh-CN" altLang="en-US" sz="1050" dirty="0"/>
          </a:p>
        </p:txBody>
      </p:sp>
      <p:sp>
        <p:nvSpPr>
          <p:cNvPr id="84" name="矩形 83">
            <a:extLst>
              <a:ext uri="{FF2B5EF4-FFF2-40B4-BE49-F238E27FC236}">
                <a16:creationId xmlns:a16="http://schemas.microsoft.com/office/drawing/2014/main" id="{06F1AB4D-C5AA-4CA5-A820-886D3F0B47AB}"/>
              </a:ext>
            </a:extLst>
          </p:cNvPr>
          <p:cNvSpPr/>
          <p:nvPr/>
        </p:nvSpPr>
        <p:spPr>
          <a:xfrm>
            <a:off x="310035" y="1928726"/>
            <a:ext cx="590075" cy="3329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85" name="文本框 84">
            <a:extLst>
              <a:ext uri="{FF2B5EF4-FFF2-40B4-BE49-F238E27FC236}">
                <a16:creationId xmlns:a16="http://schemas.microsoft.com/office/drawing/2014/main" id="{8534A737-8105-490D-BC12-D871CBA89E91}"/>
              </a:ext>
            </a:extLst>
          </p:cNvPr>
          <p:cNvSpPr txBox="1"/>
          <p:nvPr/>
        </p:nvSpPr>
        <p:spPr>
          <a:xfrm>
            <a:off x="258107" y="1936672"/>
            <a:ext cx="682750" cy="341632"/>
          </a:xfrm>
          <a:prstGeom prst="rect">
            <a:avLst/>
          </a:prstGeom>
          <a:noFill/>
        </p:spPr>
        <p:txBody>
          <a:bodyPr wrap="square" rtlCol="0">
            <a:spAutoFit/>
          </a:bodyPr>
          <a:lstStyle/>
          <a:p>
            <a:pPr algn="ctr">
              <a:lnSpc>
                <a:spcPct val="80000"/>
              </a:lnSpc>
            </a:pPr>
            <a:r>
              <a:rPr lang="en-US" altLang="zh-CN" sz="1000" dirty="0"/>
              <a:t>MC</a:t>
            </a:r>
          </a:p>
          <a:p>
            <a:pPr algn="ctr">
              <a:lnSpc>
                <a:spcPct val="80000"/>
              </a:lnSpc>
            </a:pPr>
            <a:r>
              <a:rPr lang="en-US" altLang="zh-CN" sz="1000" dirty="0"/>
              <a:t>client</a:t>
            </a:r>
            <a:endParaRPr lang="zh-CN" altLang="en-US" sz="1000" dirty="0"/>
          </a:p>
        </p:txBody>
      </p:sp>
      <p:sp>
        <p:nvSpPr>
          <p:cNvPr id="86" name="Title 1">
            <a:extLst>
              <a:ext uri="{FF2B5EF4-FFF2-40B4-BE49-F238E27FC236}">
                <a16:creationId xmlns:a16="http://schemas.microsoft.com/office/drawing/2014/main" id="{6401920C-7A3D-43EB-9B31-058E5F3A597A}"/>
              </a:ext>
            </a:extLst>
          </p:cNvPr>
          <p:cNvSpPr txBox="1">
            <a:spLocks/>
          </p:cNvSpPr>
          <p:nvPr/>
        </p:nvSpPr>
        <p:spPr bwMode="auto">
          <a:xfrm>
            <a:off x="6351374" y="1286852"/>
            <a:ext cx="1969159" cy="363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altLang="en-US" sz="1400" b="1" dirty="0">
                <a:solidFill>
                  <a:srgbClr val="FF0000"/>
                </a:solidFill>
              </a:rPr>
              <a:t>Case A - host MC client  </a:t>
            </a:r>
            <a:endParaRPr lang="en-GB" altLang="en-US" sz="1400" b="1" dirty="0">
              <a:solidFill>
                <a:srgbClr val="FF0000"/>
              </a:solidFill>
            </a:endParaRPr>
          </a:p>
        </p:txBody>
      </p:sp>
      <p:cxnSp>
        <p:nvCxnSpPr>
          <p:cNvPr id="87" name="直接箭头连接符 86">
            <a:extLst>
              <a:ext uri="{FF2B5EF4-FFF2-40B4-BE49-F238E27FC236}">
                <a16:creationId xmlns:a16="http://schemas.microsoft.com/office/drawing/2014/main" id="{8D5F849C-E7D3-4F8D-8C8D-97720E46749E}"/>
              </a:ext>
            </a:extLst>
          </p:cNvPr>
          <p:cNvCxnSpPr>
            <a:cxnSpLocks/>
          </p:cNvCxnSpPr>
          <p:nvPr/>
        </p:nvCxnSpPr>
        <p:spPr>
          <a:xfrm>
            <a:off x="602229" y="3640151"/>
            <a:ext cx="5464962" cy="0"/>
          </a:xfrm>
          <a:prstGeom prst="straightConnector1">
            <a:avLst/>
          </a:prstGeom>
          <a:ln w="38100">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88" name="文本框 87">
            <a:extLst>
              <a:ext uri="{FF2B5EF4-FFF2-40B4-BE49-F238E27FC236}">
                <a16:creationId xmlns:a16="http://schemas.microsoft.com/office/drawing/2014/main" id="{DEDC2560-46DD-43D7-8B72-F0E6FE368A62}"/>
              </a:ext>
            </a:extLst>
          </p:cNvPr>
          <p:cNvSpPr txBox="1"/>
          <p:nvPr/>
        </p:nvSpPr>
        <p:spPr>
          <a:xfrm>
            <a:off x="1688348" y="3434824"/>
            <a:ext cx="3490056" cy="253916"/>
          </a:xfrm>
          <a:prstGeom prst="rect">
            <a:avLst/>
          </a:prstGeom>
          <a:noFill/>
        </p:spPr>
        <p:txBody>
          <a:bodyPr wrap="square" rtlCol="0">
            <a:spAutoFit/>
          </a:bodyPr>
          <a:lstStyle/>
          <a:p>
            <a:r>
              <a:rPr lang="en-US" altLang="zh-CN" sz="1050" dirty="0"/>
              <a:t>3.Identity authentication with IDM,</a:t>
            </a:r>
            <a:r>
              <a:rPr lang="zh-CN" altLang="en-US" sz="1050" dirty="0"/>
              <a:t> </a:t>
            </a:r>
            <a:r>
              <a:rPr lang="en-US" altLang="zh-CN" sz="1050" dirty="0"/>
              <a:t>get MC service IDs</a:t>
            </a:r>
            <a:endParaRPr lang="zh-CN" altLang="en-US" sz="1050" dirty="0"/>
          </a:p>
        </p:txBody>
      </p:sp>
      <p:sp>
        <p:nvSpPr>
          <p:cNvPr id="89" name="文本框 88">
            <a:extLst>
              <a:ext uri="{FF2B5EF4-FFF2-40B4-BE49-F238E27FC236}">
                <a16:creationId xmlns:a16="http://schemas.microsoft.com/office/drawing/2014/main" id="{671FCB88-E6CB-4C76-BC21-57004347E110}"/>
              </a:ext>
            </a:extLst>
          </p:cNvPr>
          <p:cNvSpPr txBox="1"/>
          <p:nvPr/>
        </p:nvSpPr>
        <p:spPr>
          <a:xfrm>
            <a:off x="6699120" y="1881483"/>
            <a:ext cx="1157689" cy="415498"/>
          </a:xfrm>
          <a:prstGeom prst="rect">
            <a:avLst/>
          </a:prstGeom>
          <a:noFill/>
        </p:spPr>
        <p:txBody>
          <a:bodyPr wrap="none" rtlCol="0">
            <a:spAutoFit/>
          </a:bodyPr>
          <a:lstStyle/>
          <a:p>
            <a:pPr algn="ctr"/>
            <a:r>
              <a:rPr lang="en-US" altLang="zh-CN" sz="1050" dirty="0"/>
              <a:t>MC service server</a:t>
            </a:r>
          </a:p>
          <a:p>
            <a:pPr algn="ctr"/>
            <a:r>
              <a:rPr lang="en-US" altLang="zh-CN" sz="1050" dirty="0"/>
              <a:t>(MCPTT)</a:t>
            </a:r>
            <a:endParaRPr lang="zh-CN" altLang="en-US" sz="1050" dirty="0"/>
          </a:p>
        </p:txBody>
      </p:sp>
      <p:sp>
        <p:nvSpPr>
          <p:cNvPr id="90" name="矩形 89">
            <a:extLst>
              <a:ext uri="{FF2B5EF4-FFF2-40B4-BE49-F238E27FC236}">
                <a16:creationId xmlns:a16="http://schemas.microsoft.com/office/drawing/2014/main" id="{06D8CB0B-3901-4A85-B0D4-57F2DA3B35DB}"/>
              </a:ext>
            </a:extLst>
          </p:cNvPr>
          <p:cNvSpPr/>
          <p:nvPr/>
        </p:nvSpPr>
        <p:spPr>
          <a:xfrm>
            <a:off x="6699119" y="1853814"/>
            <a:ext cx="1098447" cy="4708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5" name="直接箭头连接符 94">
            <a:extLst>
              <a:ext uri="{FF2B5EF4-FFF2-40B4-BE49-F238E27FC236}">
                <a16:creationId xmlns:a16="http://schemas.microsoft.com/office/drawing/2014/main" id="{EE02D38B-9EE7-4779-9ECD-62151E1A945B}"/>
              </a:ext>
            </a:extLst>
          </p:cNvPr>
          <p:cNvCxnSpPr>
            <a:cxnSpLocks/>
          </p:cNvCxnSpPr>
          <p:nvPr/>
        </p:nvCxnSpPr>
        <p:spPr>
          <a:xfrm>
            <a:off x="594350" y="4438850"/>
            <a:ext cx="2340322" cy="0"/>
          </a:xfrm>
          <a:prstGeom prst="straightConnector1">
            <a:avLst/>
          </a:prstGeom>
          <a:ln w="127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6" name="直接箭头连接符 95">
            <a:extLst>
              <a:ext uri="{FF2B5EF4-FFF2-40B4-BE49-F238E27FC236}">
                <a16:creationId xmlns:a16="http://schemas.microsoft.com/office/drawing/2014/main" id="{365D17CD-CF33-456F-AB5C-BB4CC6B93AE7}"/>
              </a:ext>
            </a:extLst>
          </p:cNvPr>
          <p:cNvCxnSpPr>
            <a:cxnSpLocks/>
          </p:cNvCxnSpPr>
          <p:nvPr/>
        </p:nvCxnSpPr>
        <p:spPr>
          <a:xfrm>
            <a:off x="2934672" y="4438850"/>
            <a:ext cx="4220777" cy="0"/>
          </a:xfrm>
          <a:prstGeom prst="straightConnector1">
            <a:avLst/>
          </a:prstGeom>
          <a:ln w="127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7" name="文本框 96">
            <a:extLst>
              <a:ext uri="{FF2B5EF4-FFF2-40B4-BE49-F238E27FC236}">
                <a16:creationId xmlns:a16="http://schemas.microsoft.com/office/drawing/2014/main" id="{A8153394-D8C5-4CDC-9E43-2BC86E8569FF}"/>
              </a:ext>
            </a:extLst>
          </p:cNvPr>
          <p:cNvSpPr txBox="1"/>
          <p:nvPr/>
        </p:nvSpPr>
        <p:spPr>
          <a:xfrm>
            <a:off x="684262" y="4032475"/>
            <a:ext cx="2156840" cy="415498"/>
          </a:xfrm>
          <a:prstGeom prst="rect">
            <a:avLst/>
          </a:prstGeom>
          <a:noFill/>
        </p:spPr>
        <p:txBody>
          <a:bodyPr wrap="square" rtlCol="0">
            <a:spAutoFit/>
          </a:bodyPr>
          <a:lstStyle/>
          <a:p>
            <a:r>
              <a:rPr lang="en-US" altLang="zh-CN" sz="1050" dirty="0"/>
              <a:t>4a.</a:t>
            </a:r>
            <a:r>
              <a:rPr lang="zh-CN" altLang="en-US" sz="1050" dirty="0"/>
              <a:t> </a:t>
            </a:r>
            <a:r>
              <a:rPr lang="en-US" altLang="zh-CN" sz="1050" dirty="0"/>
              <a:t>Connection request </a:t>
            </a:r>
          </a:p>
          <a:p>
            <a:r>
              <a:rPr lang="en-US" altLang="zh-CN" sz="1050" dirty="0"/>
              <a:t>(</a:t>
            </a:r>
            <a:r>
              <a:rPr lang="en-US" altLang="zh-CN" sz="1050" dirty="0">
                <a:solidFill>
                  <a:srgbClr val="C00000"/>
                </a:solidFill>
              </a:rPr>
              <a:t>MC service ID of the user</a:t>
            </a:r>
            <a:r>
              <a:rPr lang="en-US" altLang="zh-CN" sz="1050" dirty="0"/>
              <a:t>)</a:t>
            </a:r>
            <a:endParaRPr lang="zh-CN" altLang="en-US" sz="1050" dirty="0"/>
          </a:p>
        </p:txBody>
      </p:sp>
      <p:sp>
        <p:nvSpPr>
          <p:cNvPr id="98" name="文本框 97">
            <a:extLst>
              <a:ext uri="{FF2B5EF4-FFF2-40B4-BE49-F238E27FC236}">
                <a16:creationId xmlns:a16="http://schemas.microsoft.com/office/drawing/2014/main" id="{481BB99F-DF61-4979-84A1-1D22EE09DD6A}"/>
              </a:ext>
            </a:extLst>
          </p:cNvPr>
          <p:cNvSpPr txBox="1"/>
          <p:nvPr/>
        </p:nvSpPr>
        <p:spPr>
          <a:xfrm>
            <a:off x="2969421" y="4189556"/>
            <a:ext cx="4639570" cy="253916"/>
          </a:xfrm>
          <a:prstGeom prst="rect">
            <a:avLst/>
          </a:prstGeom>
          <a:noFill/>
        </p:spPr>
        <p:txBody>
          <a:bodyPr wrap="square" rtlCol="0">
            <a:spAutoFit/>
          </a:bodyPr>
          <a:lstStyle/>
          <a:p>
            <a:r>
              <a:rPr lang="en-US" altLang="zh-CN" sz="1050" dirty="0"/>
              <a:t>4b. Connection request &lt;</a:t>
            </a:r>
            <a:r>
              <a:rPr lang="en-US" altLang="zh-CN" sz="1050" b="1" dirty="0">
                <a:solidFill>
                  <a:srgbClr val="C00000"/>
                </a:solidFill>
              </a:rPr>
              <a:t>MC service ID of the user, MC service ID of the GW UE</a:t>
            </a:r>
            <a:r>
              <a:rPr lang="en-US" altLang="zh-CN" sz="1050" dirty="0"/>
              <a:t>&gt;</a:t>
            </a:r>
            <a:endParaRPr lang="zh-CN" altLang="en-US" sz="1050" dirty="0"/>
          </a:p>
        </p:txBody>
      </p:sp>
      <p:sp>
        <p:nvSpPr>
          <p:cNvPr id="99" name="文本框 98">
            <a:extLst>
              <a:ext uri="{FF2B5EF4-FFF2-40B4-BE49-F238E27FC236}">
                <a16:creationId xmlns:a16="http://schemas.microsoft.com/office/drawing/2014/main" id="{BCC764B0-194F-4D34-85DA-4DABC1F8148A}"/>
              </a:ext>
            </a:extLst>
          </p:cNvPr>
          <p:cNvSpPr txBox="1"/>
          <p:nvPr/>
        </p:nvSpPr>
        <p:spPr>
          <a:xfrm>
            <a:off x="1761334" y="3115275"/>
            <a:ext cx="2416174" cy="253916"/>
          </a:xfrm>
          <a:prstGeom prst="rect">
            <a:avLst/>
          </a:prstGeom>
          <a:solidFill>
            <a:schemeClr val="bg1"/>
          </a:solidFill>
          <a:ln w="12700">
            <a:solidFill>
              <a:srgbClr val="C00000"/>
            </a:solidFill>
          </a:ln>
        </p:spPr>
        <p:txBody>
          <a:bodyPr wrap="square" rtlCol="0">
            <a:spAutoFit/>
          </a:bodyPr>
          <a:lstStyle/>
          <a:p>
            <a:r>
              <a:rPr lang="en-US" altLang="zh-CN" sz="1050" dirty="0">
                <a:solidFill>
                  <a:srgbClr val="C00000"/>
                </a:solidFill>
              </a:rPr>
              <a:t>2. Initial,</a:t>
            </a:r>
            <a:r>
              <a:rPr lang="zh-CN" altLang="en-US" sz="1050" dirty="0">
                <a:solidFill>
                  <a:srgbClr val="C00000"/>
                </a:solidFill>
              </a:rPr>
              <a:t> </a:t>
            </a:r>
            <a:r>
              <a:rPr lang="en-US" altLang="zh-CN" sz="1050" dirty="0">
                <a:solidFill>
                  <a:srgbClr val="C00000"/>
                </a:solidFill>
              </a:rPr>
              <a:t>Only Open for IDM traffic</a:t>
            </a:r>
            <a:endParaRPr lang="zh-CN" altLang="en-US" sz="1050" dirty="0">
              <a:solidFill>
                <a:srgbClr val="C00000"/>
              </a:solidFill>
            </a:endParaRPr>
          </a:p>
        </p:txBody>
      </p:sp>
      <p:sp>
        <p:nvSpPr>
          <p:cNvPr id="100" name="文本框 99">
            <a:extLst>
              <a:ext uri="{FF2B5EF4-FFF2-40B4-BE49-F238E27FC236}">
                <a16:creationId xmlns:a16="http://schemas.microsoft.com/office/drawing/2014/main" id="{412D33E4-EAD8-4E25-B4FE-9B7E7C96C31A}"/>
              </a:ext>
            </a:extLst>
          </p:cNvPr>
          <p:cNvSpPr txBox="1"/>
          <p:nvPr/>
        </p:nvSpPr>
        <p:spPr>
          <a:xfrm>
            <a:off x="6523587" y="4519919"/>
            <a:ext cx="1333222" cy="553998"/>
          </a:xfrm>
          <a:prstGeom prst="rect">
            <a:avLst/>
          </a:prstGeom>
          <a:solidFill>
            <a:schemeClr val="bg1"/>
          </a:solidFill>
          <a:ln w="3175">
            <a:solidFill>
              <a:schemeClr val="tx1"/>
            </a:solidFill>
          </a:ln>
        </p:spPr>
        <p:txBody>
          <a:bodyPr wrap="square" rtlCol="0">
            <a:spAutoFit/>
          </a:bodyPr>
          <a:lstStyle/>
          <a:p>
            <a:r>
              <a:rPr lang="en-US" altLang="zh-CN" sz="1000" dirty="0"/>
              <a:t>4c. Check the user is already have a GW for PTT service: Y?</a:t>
            </a:r>
            <a:r>
              <a:rPr lang="zh-CN" altLang="en-US" sz="1000" dirty="0"/>
              <a:t>  </a:t>
            </a:r>
            <a:r>
              <a:rPr lang="en-US" altLang="zh-CN" sz="1000" dirty="0"/>
              <a:t>or N</a:t>
            </a:r>
            <a:r>
              <a:rPr lang="zh-CN" altLang="en-US" sz="1000" dirty="0"/>
              <a:t> </a:t>
            </a:r>
            <a:r>
              <a:rPr lang="en-US" altLang="zh-CN" sz="1000" dirty="0"/>
              <a:t>?</a:t>
            </a:r>
            <a:endParaRPr lang="zh-CN" altLang="en-US" sz="1000" dirty="0"/>
          </a:p>
        </p:txBody>
      </p:sp>
      <p:cxnSp>
        <p:nvCxnSpPr>
          <p:cNvPr id="101" name="直接箭头连接符 100">
            <a:extLst>
              <a:ext uri="{FF2B5EF4-FFF2-40B4-BE49-F238E27FC236}">
                <a16:creationId xmlns:a16="http://schemas.microsoft.com/office/drawing/2014/main" id="{07A6BDEC-C16C-4DFA-9D09-0981B5377981}"/>
              </a:ext>
            </a:extLst>
          </p:cNvPr>
          <p:cNvCxnSpPr>
            <a:cxnSpLocks/>
          </p:cNvCxnSpPr>
          <p:nvPr/>
        </p:nvCxnSpPr>
        <p:spPr>
          <a:xfrm flipH="1">
            <a:off x="602229" y="5175540"/>
            <a:ext cx="2367192" cy="0"/>
          </a:xfrm>
          <a:prstGeom prst="straightConnector1">
            <a:avLst/>
          </a:prstGeom>
          <a:ln w="127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02" name="直接箭头连接符 101">
            <a:extLst>
              <a:ext uri="{FF2B5EF4-FFF2-40B4-BE49-F238E27FC236}">
                <a16:creationId xmlns:a16="http://schemas.microsoft.com/office/drawing/2014/main" id="{B3F4ABF8-DD97-40CC-8BF9-54369BA0E4BA}"/>
              </a:ext>
            </a:extLst>
          </p:cNvPr>
          <p:cNvCxnSpPr>
            <a:cxnSpLocks/>
          </p:cNvCxnSpPr>
          <p:nvPr/>
        </p:nvCxnSpPr>
        <p:spPr>
          <a:xfrm flipH="1">
            <a:off x="2969421" y="5175540"/>
            <a:ext cx="4220777" cy="0"/>
          </a:xfrm>
          <a:prstGeom prst="straightConnector1">
            <a:avLst/>
          </a:prstGeom>
          <a:ln w="127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03" name="文本框 102">
            <a:extLst>
              <a:ext uri="{FF2B5EF4-FFF2-40B4-BE49-F238E27FC236}">
                <a16:creationId xmlns:a16="http://schemas.microsoft.com/office/drawing/2014/main" id="{6E79EF85-B26E-4307-87F7-C992504941A0}"/>
              </a:ext>
            </a:extLst>
          </p:cNvPr>
          <p:cNvSpPr txBox="1"/>
          <p:nvPr/>
        </p:nvSpPr>
        <p:spPr>
          <a:xfrm>
            <a:off x="3308196" y="4917137"/>
            <a:ext cx="1840278" cy="253916"/>
          </a:xfrm>
          <a:prstGeom prst="rect">
            <a:avLst/>
          </a:prstGeom>
          <a:noFill/>
        </p:spPr>
        <p:txBody>
          <a:bodyPr wrap="square" rtlCol="0">
            <a:spAutoFit/>
          </a:bodyPr>
          <a:lstStyle/>
          <a:p>
            <a:r>
              <a:rPr lang="en-US" altLang="zh-CN" sz="1050" dirty="0"/>
              <a:t>4d. Connection response </a:t>
            </a:r>
            <a:endParaRPr lang="zh-CN" altLang="en-US" sz="1050" dirty="0"/>
          </a:p>
        </p:txBody>
      </p:sp>
      <p:sp>
        <p:nvSpPr>
          <p:cNvPr id="105" name="文本框 104">
            <a:extLst>
              <a:ext uri="{FF2B5EF4-FFF2-40B4-BE49-F238E27FC236}">
                <a16:creationId xmlns:a16="http://schemas.microsoft.com/office/drawing/2014/main" id="{9C980F09-5EA1-4034-8D90-674B9E1F2BEA}"/>
              </a:ext>
            </a:extLst>
          </p:cNvPr>
          <p:cNvSpPr txBox="1"/>
          <p:nvPr/>
        </p:nvSpPr>
        <p:spPr>
          <a:xfrm>
            <a:off x="1761334" y="5518677"/>
            <a:ext cx="2586620" cy="253916"/>
          </a:xfrm>
          <a:prstGeom prst="rect">
            <a:avLst/>
          </a:prstGeom>
          <a:solidFill>
            <a:schemeClr val="bg1"/>
          </a:solidFill>
          <a:ln w="12700">
            <a:solidFill>
              <a:srgbClr val="C00000"/>
            </a:solidFill>
          </a:ln>
        </p:spPr>
        <p:txBody>
          <a:bodyPr wrap="square" rtlCol="0">
            <a:spAutoFit/>
          </a:bodyPr>
          <a:lstStyle/>
          <a:p>
            <a:r>
              <a:rPr lang="en-US" altLang="zh-CN" sz="1050" dirty="0">
                <a:solidFill>
                  <a:srgbClr val="C00000"/>
                </a:solidFill>
              </a:rPr>
              <a:t>6.Then, open the gate for MC service traffic</a:t>
            </a:r>
            <a:endParaRPr lang="zh-CN" altLang="en-US" sz="1050" dirty="0">
              <a:solidFill>
                <a:srgbClr val="C00000"/>
              </a:solidFill>
            </a:endParaRPr>
          </a:p>
        </p:txBody>
      </p:sp>
      <p:sp>
        <p:nvSpPr>
          <p:cNvPr id="115" name="矩形 114">
            <a:extLst>
              <a:ext uri="{FF2B5EF4-FFF2-40B4-BE49-F238E27FC236}">
                <a16:creationId xmlns:a16="http://schemas.microsoft.com/office/drawing/2014/main" id="{A9957487-6A35-4A3E-B57A-E22BBAFC0A4B}"/>
              </a:ext>
            </a:extLst>
          </p:cNvPr>
          <p:cNvSpPr/>
          <p:nvPr/>
        </p:nvSpPr>
        <p:spPr>
          <a:xfrm>
            <a:off x="3303514" y="1933307"/>
            <a:ext cx="590075" cy="33299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p>
        </p:txBody>
      </p:sp>
      <p:sp>
        <p:nvSpPr>
          <p:cNvPr id="116" name="文本框 115">
            <a:extLst>
              <a:ext uri="{FF2B5EF4-FFF2-40B4-BE49-F238E27FC236}">
                <a16:creationId xmlns:a16="http://schemas.microsoft.com/office/drawing/2014/main" id="{7085A9A6-1B1D-46C4-A14B-8A8D182F7B0F}"/>
              </a:ext>
            </a:extLst>
          </p:cNvPr>
          <p:cNvSpPr txBox="1"/>
          <p:nvPr/>
        </p:nvSpPr>
        <p:spPr>
          <a:xfrm>
            <a:off x="3210689" y="1963422"/>
            <a:ext cx="775724" cy="341632"/>
          </a:xfrm>
          <a:prstGeom prst="rect">
            <a:avLst/>
          </a:prstGeom>
          <a:noFill/>
        </p:spPr>
        <p:txBody>
          <a:bodyPr wrap="square" rtlCol="0">
            <a:spAutoFit/>
          </a:bodyPr>
          <a:lstStyle/>
          <a:p>
            <a:pPr algn="ctr">
              <a:lnSpc>
                <a:spcPct val="80000"/>
              </a:lnSpc>
            </a:pPr>
            <a:r>
              <a:rPr lang="en-US" altLang="zh-CN" sz="1000" dirty="0"/>
              <a:t>IDM </a:t>
            </a:r>
          </a:p>
          <a:p>
            <a:pPr algn="ctr">
              <a:lnSpc>
                <a:spcPct val="80000"/>
              </a:lnSpc>
            </a:pPr>
            <a:r>
              <a:rPr lang="en-US" altLang="zh-CN" sz="1000" dirty="0"/>
              <a:t>client</a:t>
            </a:r>
            <a:endParaRPr lang="zh-CN" altLang="en-US" sz="1000" dirty="0"/>
          </a:p>
        </p:txBody>
      </p:sp>
      <p:cxnSp>
        <p:nvCxnSpPr>
          <p:cNvPr id="117" name="直接箭头连接符 116">
            <a:extLst>
              <a:ext uri="{FF2B5EF4-FFF2-40B4-BE49-F238E27FC236}">
                <a16:creationId xmlns:a16="http://schemas.microsoft.com/office/drawing/2014/main" id="{2D3B7CAA-077E-4311-8B75-83A95A0359D4}"/>
              </a:ext>
            </a:extLst>
          </p:cNvPr>
          <p:cNvCxnSpPr>
            <a:cxnSpLocks/>
          </p:cNvCxnSpPr>
          <p:nvPr/>
        </p:nvCxnSpPr>
        <p:spPr>
          <a:xfrm>
            <a:off x="2934954" y="2957084"/>
            <a:ext cx="3132237" cy="0"/>
          </a:xfrm>
          <a:prstGeom prst="straightConnector1">
            <a:avLst/>
          </a:prstGeom>
          <a:ln w="381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9" name="文本框 118">
            <a:extLst>
              <a:ext uri="{FF2B5EF4-FFF2-40B4-BE49-F238E27FC236}">
                <a16:creationId xmlns:a16="http://schemas.microsoft.com/office/drawing/2014/main" id="{5A82D7B2-E95A-4CB1-9DE1-D9C44ECD4FD7}"/>
              </a:ext>
            </a:extLst>
          </p:cNvPr>
          <p:cNvSpPr txBox="1"/>
          <p:nvPr/>
        </p:nvSpPr>
        <p:spPr>
          <a:xfrm>
            <a:off x="2960022" y="2715798"/>
            <a:ext cx="3490056" cy="253916"/>
          </a:xfrm>
          <a:prstGeom prst="rect">
            <a:avLst/>
          </a:prstGeom>
          <a:noFill/>
        </p:spPr>
        <p:txBody>
          <a:bodyPr wrap="square" rtlCol="0">
            <a:spAutoFit/>
          </a:bodyPr>
          <a:lstStyle/>
          <a:p>
            <a:r>
              <a:rPr lang="en-US" altLang="zh-CN" sz="1050" dirty="0"/>
              <a:t>1. Identity authentication with IDM,</a:t>
            </a:r>
            <a:r>
              <a:rPr lang="zh-CN" altLang="en-US" sz="1050" dirty="0"/>
              <a:t> </a:t>
            </a:r>
            <a:r>
              <a:rPr lang="en-US" altLang="zh-CN" sz="1050" dirty="0"/>
              <a:t>get MC service IDs</a:t>
            </a:r>
            <a:endParaRPr lang="zh-CN" altLang="en-US" sz="1050" dirty="0"/>
          </a:p>
        </p:txBody>
      </p:sp>
      <p:sp>
        <p:nvSpPr>
          <p:cNvPr id="120" name="对话气泡: 圆角矩形 119">
            <a:extLst>
              <a:ext uri="{FF2B5EF4-FFF2-40B4-BE49-F238E27FC236}">
                <a16:creationId xmlns:a16="http://schemas.microsoft.com/office/drawing/2014/main" id="{F38328D8-4EA9-4C3F-878B-15F5A2E5929A}"/>
              </a:ext>
            </a:extLst>
          </p:cNvPr>
          <p:cNvSpPr/>
          <p:nvPr/>
        </p:nvSpPr>
        <p:spPr>
          <a:xfrm>
            <a:off x="6106613" y="2725862"/>
            <a:ext cx="983478" cy="547701"/>
          </a:xfrm>
          <a:prstGeom prst="wedgeRoundRectCallout">
            <a:avLst>
              <a:gd name="adj1" fmla="val -65190"/>
              <a:gd name="adj2" fmla="val -31251"/>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矩形 120">
            <a:extLst>
              <a:ext uri="{FF2B5EF4-FFF2-40B4-BE49-F238E27FC236}">
                <a16:creationId xmlns:a16="http://schemas.microsoft.com/office/drawing/2014/main" id="{42D32045-92CC-41A2-BEB6-C4A9541C1629}"/>
              </a:ext>
            </a:extLst>
          </p:cNvPr>
          <p:cNvSpPr/>
          <p:nvPr/>
        </p:nvSpPr>
        <p:spPr>
          <a:xfrm>
            <a:off x="6054468" y="2765732"/>
            <a:ext cx="1127862" cy="507831"/>
          </a:xfrm>
          <a:prstGeom prst="rect">
            <a:avLst/>
          </a:prstGeom>
        </p:spPr>
        <p:txBody>
          <a:bodyPr wrap="square">
            <a:spAutoFit/>
          </a:bodyPr>
          <a:lstStyle/>
          <a:p>
            <a:r>
              <a:rPr lang="en-US" altLang="zh-CN" sz="900" dirty="0">
                <a:solidFill>
                  <a:srgbClr val="FF0000"/>
                </a:solidFill>
              </a:rPr>
              <a:t>New - an ID is needed to identify the MC gateway UE</a:t>
            </a:r>
            <a:endParaRPr lang="zh-CN" altLang="en-US" sz="900" dirty="0"/>
          </a:p>
        </p:txBody>
      </p:sp>
      <p:sp>
        <p:nvSpPr>
          <p:cNvPr id="122" name="文本框 121">
            <a:extLst>
              <a:ext uri="{FF2B5EF4-FFF2-40B4-BE49-F238E27FC236}">
                <a16:creationId xmlns:a16="http://schemas.microsoft.com/office/drawing/2014/main" id="{BE1F8136-1347-4EA0-BDAE-BAF62320D185}"/>
              </a:ext>
            </a:extLst>
          </p:cNvPr>
          <p:cNvSpPr txBox="1"/>
          <p:nvPr/>
        </p:nvSpPr>
        <p:spPr>
          <a:xfrm>
            <a:off x="1007138" y="4904703"/>
            <a:ext cx="1840278" cy="253916"/>
          </a:xfrm>
          <a:prstGeom prst="rect">
            <a:avLst/>
          </a:prstGeom>
          <a:noFill/>
        </p:spPr>
        <p:txBody>
          <a:bodyPr wrap="square" rtlCol="0">
            <a:spAutoFit/>
          </a:bodyPr>
          <a:lstStyle/>
          <a:p>
            <a:r>
              <a:rPr lang="en-US" altLang="zh-CN" sz="1050" dirty="0"/>
              <a:t>4e. Connection response </a:t>
            </a:r>
            <a:endParaRPr lang="zh-CN" altLang="en-US" sz="1050" dirty="0"/>
          </a:p>
        </p:txBody>
      </p:sp>
      <p:sp>
        <p:nvSpPr>
          <p:cNvPr id="62" name="文本框 61">
            <a:extLst>
              <a:ext uri="{FF2B5EF4-FFF2-40B4-BE49-F238E27FC236}">
                <a16:creationId xmlns:a16="http://schemas.microsoft.com/office/drawing/2014/main" id="{404922D3-DAC4-4108-9F76-BF4C60EBED0F}"/>
              </a:ext>
            </a:extLst>
          </p:cNvPr>
          <p:cNvSpPr txBox="1"/>
          <p:nvPr/>
        </p:nvSpPr>
        <p:spPr>
          <a:xfrm>
            <a:off x="1117199" y="5230801"/>
            <a:ext cx="4436398" cy="253916"/>
          </a:xfrm>
          <a:prstGeom prst="rect">
            <a:avLst/>
          </a:prstGeom>
          <a:solidFill>
            <a:schemeClr val="bg1"/>
          </a:solidFill>
          <a:ln w="12700">
            <a:solidFill>
              <a:srgbClr val="C00000"/>
            </a:solidFill>
          </a:ln>
        </p:spPr>
        <p:txBody>
          <a:bodyPr wrap="square" rtlCol="0">
            <a:spAutoFit/>
          </a:bodyPr>
          <a:lstStyle/>
          <a:p>
            <a:r>
              <a:rPr lang="en-US" altLang="zh-CN" sz="1050" dirty="0">
                <a:solidFill>
                  <a:srgbClr val="C00000"/>
                </a:solidFill>
              </a:rPr>
              <a:t>5. Cache the user/traffic for next connection if temporary disconnection occur. </a:t>
            </a:r>
            <a:endParaRPr lang="zh-CN" altLang="en-US" sz="1050" dirty="0">
              <a:solidFill>
                <a:srgbClr val="C00000"/>
              </a:solidFill>
            </a:endParaRPr>
          </a:p>
        </p:txBody>
      </p:sp>
    </p:spTree>
    <p:extLst>
      <p:ext uri="{BB962C8B-B14F-4D97-AF65-F5344CB8AC3E}">
        <p14:creationId xmlns:p14="http://schemas.microsoft.com/office/powerpoint/2010/main" val="217333160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1B6DB9B-0627-4D36-A59E-FA3864418164}"/>
              </a:ext>
            </a:extLst>
          </p:cNvPr>
          <p:cNvSpPr>
            <a:spLocks noGrp="1"/>
          </p:cNvSpPr>
          <p:nvPr>
            <p:ph type="title"/>
          </p:nvPr>
        </p:nvSpPr>
        <p:spPr>
          <a:xfrm>
            <a:off x="404294" y="518772"/>
            <a:ext cx="8886009" cy="634299"/>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b="1" dirty="0">
                <a:solidFill>
                  <a:srgbClr val="FF0000"/>
                </a:solidFill>
              </a:rPr>
              <a:t>How to design the traffic control at the MC gateway UE ? (3)</a:t>
            </a:r>
          </a:p>
        </p:txBody>
      </p:sp>
      <p:sp>
        <p:nvSpPr>
          <p:cNvPr id="2" name="Rectangle 2">
            <a:extLst>
              <a:ext uri="{FF2B5EF4-FFF2-40B4-BE49-F238E27FC236}">
                <a16:creationId xmlns:a16="http://schemas.microsoft.com/office/drawing/2014/main" id="{F6A10CA7-DCFA-4788-998D-795C9E9A11EA}"/>
              </a:ext>
            </a:extLst>
          </p:cNvPr>
          <p:cNvSpPr>
            <a:spLocks noChangeArrowheads="1"/>
          </p:cNvSpPr>
          <p:nvPr/>
        </p:nvSpPr>
        <p:spPr bwMode="auto">
          <a:xfrm>
            <a:off x="259032" y="33158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47" name="文本框 46">
            <a:extLst>
              <a:ext uri="{FF2B5EF4-FFF2-40B4-BE49-F238E27FC236}">
                <a16:creationId xmlns:a16="http://schemas.microsoft.com/office/drawing/2014/main" id="{A02E429A-5F1E-48C6-811A-85FF755BDDBE}"/>
              </a:ext>
            </a:extLst>
          </p:cNvPr>
          <p:cNvSpPr txBox="1"/>
          <p:nvPr/>
        </p:nvSpPr>
        <p:spPr>
          <a:xfrm>
            <a:off x="335191" y="1193391"/>
            <a:ext cx="5219678" cy="341632"/>
          </a:xfrm>
          <a:prstGeom prst="rect">
            <a:avLst/>
          </a:prstGeom>
          <a:noFill/>
        </p:spPr>
        <p:txBody>
          <a:bodyPr wrap="square" rtlCol="0">
            <a:spAutoFit/>
          </a:bodyPr>
          <a:lstStyle/>
          <a:p>
            <a:pPr marL="228600" indent="-228600" eaLnBrk="0" fontAlgn="base" hangingPunct="0">
              <a:lnSpc>
                <a:spcPct val="90000"/>
              </a:lnSpc>
              <a:spcBef>
                <a:spcPts val="1000"/>
              </a:spcBef>
              <a:spcAft>
                <a:spcPct val="0"/>
              </a:spcAft>
              <a:buBlip>
                <a:blip r:embed="rId2"/>
              </a:buBlip>
            </a:pPr>
            <a:r>
              <a:rPr lang="en-US" altLang="zh-CN" b="1" dirty="0"/>
              <a:t>New procedures are needed.</a:t>
            </a:r>
          </a:p>
        </p:txBody>
      </p:sp>
      <p:sp>
        <p:nvSpPr>
          <p:cNvPr id="62" name="矩形 61">
            <a:extLst>
              <a:ext uri="{FF2B5EF4-FFF2-40B4-BE49-F238E27FC236}">
                <a16:creationId xmlns:a16="http://schemas.microsoft.com/office/drawing/2014/main" id="{E6523D6C-1AC8-47CB-87FD-E68C4F3F1352}"/>
              </a:ext>
            </a:extLst>
          </p:cNvPr>
          <p:cNvSpPr/>
          <p:nvPr/>
        </p:nvSpPr>
        <p:spPr>
          <a:xfrm>
            <a:off x="962012" y="3394851"/>
            <a:ext cx="6926918" cy="2805934"/>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a:extLst>
              <a:ext uri="{FF2B5EF4-FFF2-40B4-BE49-F238E27FC236}">
                <a16:creationId xmlns:a16="http://schemas.microsoft.com/office/drawing/2014/main" id="{5094C6E3-4CCB-4454-A1CB-D7C6545281FC}"/>
              </a:ext>
            </a:extLst>
          </p:cNvPr>
          <p:cNvSpPr/>
          <p:nvPr/>
        </p:nvSpPr>
        <p:spPr>
          <a:xfrm>
            <a:off x="913469" y="3440862"/>
            <a:ext cx="6926918" cy="2805934"/>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a:extLst>
              <a:ext uri="{FF2B5EF4-FFF2-40B4-BE49-F238E27FC236}">
                <a16:creationId xmlns:a16="http://schemas.microsoft.com/office/drawing/2014/main" id="{A6E323EA-2B4F-4890-94B2-D47C2976B358}"/>
              </a:ext>
            </a:extLst>
          </p:cNvPr>
          <p:cNvSpPr/>
          <p:nvPr/>
        </p:nvSpPr>
        <p:spPr>
          <a:xfrm>
            <a:off x="863767" y="3508237"/>
            <a:ext cx="6926918" cy="2805934"/>
          </a:xfrm>
          <a:prstGeom prst="rect">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文本框 71">
            <a:extLst>
              <a:ext uri="{FF2B5EF4-FFF2-40B4-BE49-F238E27FC236}">
                <a16:creationId xmlns:a16="http://schemas.microsoft.com/office/drawing/2014/main" id="{1004799D-D9E9-49D5-8522-ECED0ED77C7B}"/>
              </a:ext>
            </a:extLst>
          </p:cNvPr>
          <p:cNvSpPr txBox="1"/>
          <p:nvPr/>
        </p:nvSpPr>
        <p:spPr>
          <a:xfrm>
            <a:off x="608076" y="1639786"/>
            <a:ext cx="1314784" cy="261610"/>
          </a:xfrm>
          <a:prstGeom prst="rect">
            <a:avLst/>
          </a:prstGeom>
          <a:noFill/>
        </p:spPr>
        <p:txBody>
          <a:bodyPr wrap="none" rtlCol="0">
            <a:spAutoFit/>
          </a:bodyPr>
          <a:lstStyle/>
          <a:p>
            <a:r>
              <a:rPr lang="en-US" altLang="zh-CN" sz="1050" dirty="0"/>
              <a:t>Non-3GPP device</a:t>
            </a:r>
            <a:endParaRPr lang="zh-CN" altLang="en-US" sz="1050" dirty="0"/>
          </a:p>
        </p:txBody>
      </p:sp>
      <p:sp>
        <p:nvSpPr>
          <p:cNvPr id="73" name="矩形 72">
            <a:extLst>
              <a:ext uri="{FF2B5EF4-FFF2-40B4-BE49-F238E27FC236}">
                <a16:creationId xmlns:a16="http://schemas.microsoft.com/office/drawing/2014/main" id="{6351C048-4480-4C30-AE9C-EF66CC264837}"/>
              </a:ext>
            </a:extLst>
          </p:cNvPr>
          <p:cNvSpPr/>
          <p:nvPr/>
        </p:nvSpPr>
        <p:spPr>
          <a:xfrm>
            <a:off x="762779" y="1876342"/>
            <a:ext cx="856665" cy="4708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a:extLst>
              <a:ext uri="{FF2B5EF4-FFF2-40B4-BE49-F238E27FC236}">
                <a16:creationId xmlns:a16="http://schemas.microsoft.com/office/drawing/2014/main" id="{01015997-8BE5-46D3-808A-ADDA1E073198}"/>
              </a:ext>
            </a:extLst>
          </p:cNvPr>
          <p:cNvSpPr/>
          <p:nvPr/>
        </p:nvSpPr>
        <p:spPr>
          <a:xfrm>
            <a:off x="2308618" y="1960039"/>
            <a:ext cx="590075" cy="33299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7" name="文本框 76">
            <a:extLst>
              <a:ext uri="{FF2B5EF4-FFF2-40B4-BE49-F238E27FC236}">
                <a16:creationId xmlns:a16="http://schemas.microsoft.com/office/drawing/2014/main" id="{8920F889-7C14-4FCE-898B-42902DBFD1FB}"/>
              </a:ext>
            </a:extLst>
          </p:cNvPr>
          <p:cNvSpPr txBox="1"/>
          <p:nvPr/>
        </p:nvSpPr>
        <p:spPr>
          <a:xfrm>
            <a:off x="2262280" y="1951403"/>
            <a:ext cx="682750" cy="341632"/>
          </a:xfrm>
          <a:prstGeom prst="rect">
            <a:avLst/>
          </a:prstGeom>
          <a:noFill/>
        </p:spPr>
        <p:txBody>
          <a:bodyPr wrap="square" rtlCol="0">
            <a:spAutoFit/>
          </a:bodyPr>
          <a:lstStyle/>
          <a:p>
            <a:pPr algn="ctr">
              <a:lnSpc>
                <a:spcPct val="80000"/>
              </a:lnSpc>
            </a:pPr>
            <a:r>
              <a:rPr lang="en-US" altLang="zh-CN" sz="1000" dirty="0"/>
              <a:t>GW conn </a:t>
            </a:r>
          </a:p>
          <a:p>
            <a:pPr algn="ctr">
              <a:lnSpc>
                <a:spcPct val="80000"/>
              </a:lnSpc>
            </a:pPr>
            <a:r>
              <a:rPr lang="en-US" altLang="zh-CN" sz="1000" dirty="0"/>
              <a:t>control</a:t>
            </a:r>
            <a:endParaRPr lang="zh-CN" altLang="en-US" sz="1000" dirty="0"/>
          </a:p>
        </p:txBody>
      </p:sp>
      <p:sp>
        <p:nvSpPr>
          <p:cNvPr id="82" name="文本框 81">
            <a:extLst>
              <a:ext uri="{FF2B5EF4-FFF2-40B4-BE49-F238E27FC236}">
                <a16:creationId xmlns:a16="http://schemas.microsoft.com/office/drawing/2014/main" id="{E1D8A93B-7F95-4FB1-A486-CD90F93BE7BE}"/>
              </a:ext>
            </a:extLst>
          </p:cNvPr>
          <p:cNvSpPr txBox="1"/>
          <p:nvPr/>
        </p:nvSpPr>
        <p:spPr>
          <a:xfrm>
            <a:off x="2206392" y="1633728"/>
            <a:ext cx="572593" cy="253916"/>
          </a:xfrm>
          <a:prstGeom prst="rect">
            <a:avLst/>
          </a:prstGeom>
          <a:noFill/>
        </p:spPr>
        <p:txBody>
          <a:bodyPr wrap="none" rtlCol="0">
            <a:spAutoFit/>
          </a:bodyPr>
          <a:lstStyle/>
          <a:p>
            <a:r>
              <a:rPr lang="en-US" altLang="zh-CN" sz="1050" dirty="0"/>
              <a:t>GW UE</a:t>
            </a:r>
            <a:endParaRPr lang="zh-CN" altLang="en-US" sz="1050" dirty="0"/>
          </a:p>
        </p:txBody>
      </p:sp>
      <p:sp>
        <p:nvSpPr>
          <p:cNvPr id="83" name="矩形 82">
            <a:extLst>
              <a:ext uri="{FF2B5EF4-FFF2-40B4-BE49-F238E27FC236}">
                <a16:creationId xmlns:a16="http://schemas.microsoft.com/office/drawing/2014/main" id="{5B52DFEE-C197-46AE-9182-141CB5D34EED}"/>
              </a:ext>
            </a:extLst>
          </p:cNvPr>
          <p:cNvSpPr/>
          <p:nvPr/>
        </p:nvSpPr>
        <p:spPr>
          <a:xfrm>
            <a:off x="2079397" y="1829406"/>
            <a:ext cx="2122848" cy="52386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文本框 90">
            <a:extLst>
              <a:ext uri="{FF2B5EF4-FFF2-40B4-BE49-F238E27FC236}">
                <a16:creationId xmlns:a16="http://schemas.microsoft.com/office/drawing/2014/main" id="{F3F71F4D-EE28-41DD-96BE-A85B2D63A5A6}"/>
              </a:ext>
            </a:extLst>
          </p:cNvPr>
          <p:cNvSpPr txBox="1"/>
          <p:nvPr/>
        </p:nvSpPr>
        <p:spPr>
          <a:xfrm>
            <a:off x="5600171" y="1967985"/>
            <a:ext cx="417102" cy="253916"/>
          </a:xfrm>
          <a:prstGeom prst="rect">
            <a:avLst/>
          </a:prstGeom>
          <a:noFill/>
        </p:spPr>
        <p:txBody>
          <a:bodyPr wrap="none" rtlCol="0">
            <a:spAutoFit/>
          </a:bodyPr>
          <a:lstStyle/>
          <a:p>
            <a:r>
              <a:rPr lang="en-US" altLang="zh-CN" sz="1050" dirty="0"/>
              <a:t>IDM</a:t>
            </a:r>
            <a:endParaRPr lang="zh-CN" altLang="en-US" sz="1050" dirty="0"/>
          </a:p>
        </p:txBody>
      </p:sp>
      <p:sp>
        <p:nvSpPr>
          <p:cNvPr id="92" name="矩形 91">
            <a:extLst>
              <a:ext uri="{FF2B5EF4-FFF2-40B4-BE49-F238E27FC236}">
                <a16:creationId xmlns:a16="http://schemas.microsoft.com/office/drawing/2014/main" id="{DF72EF57-B172-493C-8808-E8F2509694BE}"/>
              </a:ext>
            </a:extLst>
          </p:cNvPr>
          <p:cNvSpPr/>
          <p:nvPr/>
        </p:nvSpPr>
        <p:spPr>
          <a:xfrm>
            <a:off x="5432057" y="1871143"/>
            <a:ext cx="865632" cy="4708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3" name="组合 92">
            <a:extLst>
              <a:ext uri="{FF2B5EF4-FFF2-40B4-BE49-F238E27FC236}">
                <a16:creationId xmlns:a16="http://schemas.microsoft.com/office/drawing/2014/main" id="{D5A10031-8759-4004-BFCD-49CA1B8A22F1}"/>
              </a:ext>
            </a:extLst>
          </p:cNvPr>
          <p:cNvGrpSpPr/>
          <p:nvPr/>
        </p:nvGrpSpPr>
        <p:grpSpPr>
          <a:xfrm>
            <a:off x="1185250" y="2339918"/>
            <a:ext cx="1317926" cy="3065614"/>
            <a:chOff x="866497" y="-1623682"/>
            <a:chExt cx="1317926" cy="4623913"/>
          </a:xfrm>
        </p:grpSpPr>
        <p:cxnSp>
          <p:nvCxnSpPr>
            <p:cNvPr id="94" name="直接连接符 93">
              <a:extLst>
                <a:ext uri="{FF2B5EF4-FFF2-40B4-BE49-F238E27FC236}">
                  <a16:creationId xmlns:a16="http://schemas.microsoft.com/office/drawing/2014/main" id="{16F9C146-B382-41EB-A736-F07578623A30}"/>
                </a:ext>
              </a:extLst>
            </p:cNvPr>
            <p:cNvCxnSpPr>
              <a:cxnSpLocks/>
            </p:cNvCxnSpPr>
            <p:nvPr/>
          </p:nvCxnSpPr>
          <p:spPr>
            <a:xfrm>
              <a:off x="866497" y="-1606570"/>
              <a:ext cx="0" cy="4606801"/>
            </a:xfrm>
            <a:prstGeom prst="line">
              <a:avLst/>
            </a:prstGeom>
            <a:ln w="19050">
              <a:headEnd type="diamond"/>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B618354F-2020-4E7A-87AE-DD2E290ED98D}"/>
                </a:ext>
              </a:extLst>
            </p:cNvPr>
            <p:cNvCxnSpPr>
              <a:cxnSpLocks/>
            </p:cNvCxnSpPr>
            <p:nvPr/>
          </p:nvCxnSpPr>
          <p:spPr>
            <a:xfrm>
              <a:off x="2184423" y="-1623682"/>
              <a:ext cx="0" cy="2808041"/>
            </a:xfrm>
            <a:prstGeom prst="line">
              <a:avLst/>
            </a:prstGeom>
            <a:ln w="19050">
              <a:headEnd type="diamond"/>
            </a:ln>
          </p:spPr>
          <p:style>
            <a:lnRef idx="1">
              <a:schemeClr val="accent1"/>
            </a:lnRef>
            <a:fillRef idx="0">
              <a:schemeClr val="accent1"/>
            </a:fillRef>
            <a:effectRef idx="0">
              <a:schemeClr val="accent1"/>
            </a:effectRef>
            <a:fontRef idx="minor">
              <a:schemeClr val="tx1"/>
            </a:fontRef>
          </p:style>
        </p:cxnSp>
      </p:grpSp>
      <p:sp>
        <p:nvSpPr>
          <p:cNvPr id="108" name="圆柱形 107">
            <a:extLst>
              <a:ext uri="{FF2B5EF4-FFF2-40B4-BE49-F238E27FC236}">
                <a16:creationId xmlns:a16="http://schemas.microsoft.com/office/drawing/2014/main" id="{1296837F-415D-4247-BC66-914ECFBF69AA}"/>
              </a:ext>
            </a:extLst>
          </p:cNvPr>
          <p:cNvSpPr/>
          <p:nvPr/>
        </p:nvSpPr>
        <p:spPr>
          <a:xfrm rot="5400000">
            <a:off x="1739746" y="1938162"/>
            <a:ext cx="203257" cy="1323123"/>
          </a:xfrm>
          <a:prstGeom prst="can">
            <a:avLst/>
          </a:prstGeom>
          <a:solidFill>
            <a:schemeClr val="accent3"/>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文本框 109">
            <a:extLst>
              <a:ext uri="{FF2B5EF4-FFF2-40B4-BE49-F238E27FC236}">
                <a16:creationId xmlns:a16="http://schemas.microsoft.com/office/drawing/2014/main" id="{B1395B01-3097-49F4-AB89-4C5F3E0D4105}"/>
              </a:ext>
            </a:extLst>
          </p:cNvPr>
          <p:cNvSpPr txBox="1"/>
          <p:nvPr/>
        </p:nvSpPr>
        <p:spPr>
          <a:xfrm>
            <a:off x="959598" y="2373866"/>
            <a:ext cx="1582484" cy="253916"/>
          </a:xfrm>
          <a:prstGeom prst="rect">
            <a:avLst/>
          </a:prstGeom>
          <a:noFill/>
        </p:spPr>
        <p:txBody>
          <a:bodyPr wrap="none" rtlCol="0">
            <a:spAutoFit/>
          </a:bodyPr>
          <a:lstStyle/>
          <a:p>
            <a:r>
              <a:rPr lang="en-US" altLang="zh-CN" sz="1050" dirty="0"/>
              <a:t>N3GPP link/Conn security</a:t>
            </a:r>
            <a:endParaRPr lang="zh-CN" altLang="en-US" sz="1050" dirty="0"/>
          </a:p>
        </p:txBody>
      </p:sp>
      <p:cxnSp>
        <p:nvCxnSpPr>
          <p:cNvPr id="111" name="直接连接符 110">
            <a:extLst>
              <a:ext uri="{FF2B5EF4-FFF2-40B4-BE49-F238E27FC236}">
                <a16:creationId xmlns:a16="http://schemas.microsoft.com/office/drawing/2014/main" id="{AC84F3FE-F129-4CA9-9C9F-C617C0E1BB01}"/>
              </a:ext>
            </a:extLst>
          </p:cNvPr>
          <p:cNvCxnSpPr>
            <a:cxnSpLocks/>
          </p:cNvCxnSpPr>
          <p:nvPr/>
        </p:nvCxnSpPr>
        <p:spPr>
          <a:xfrm>
            <a:off x="2767001" y="2281875"/>
            <a:ext cx="0" cy="3643743"/>
          </a:xfrm>
          <a:prstGeom prst="line">
            <a:avLst/>
          </a:prstGeom>
          <a:ln w="19050">
            <a:headEnd type="oval"/>
          </a:ln>
        </p:spPr>
        <p:style>
          <a:lnRef idx="1">
            <a:schemeClr val="accent1"/>
          </a:lnRef>
          <a:fillRef idx="0">
            <a:schemeClr val="accent1"/>
          </a:fillRef>
          <a:effectRef idx="0">
            <a:schemeClr val="accent1"/>
          </a:effectRef>
          <a:fontRef idx="minor">
            <a:schemeClr val="tx1"/>
          </a:fontRef>
        </p:style>
      </p:cxnSp>
      <p:sp>
        <p:nvSpPr>
          <p:cNvPr id="112" name="文本框 111">
            <a:extLst>
              <a:ext uri="{FF2B5EF4-FFF2-40B4-BE49-F238E27FC236}">
                <a16:creationId xmlns:a16="http://schemas.microsoft.com/office/drawing/2014/main" id="{3159A222-1DF7-4366-9E9B-938161F72B89}"/>
              </a:ext>
            </a:extLst>
          </p:cNvPr>
          <p:cNvSpPr txBox="1"/>
          <p:nvPr/>
        </p:nvSpPr>
        <p:spPr>
          <a:xfrm>
            <a:off x="4371617" y="1944661"/>
            <a:ext cx="661850" cy="341632"/>
          </a:xfrm>
          <a:prstGeom prst="rect">
            <a:avLst/>
          </a:prstGeom>
          <a:noFill/>
        </p:spPr>
        <p:txBody>
          <a:bodyPr wrap="square" rtlCol="0">
            <a:spAutoFit/>
          </a:bodyPr>
          <a:lstStyle/>
          <a:p>
            <a:pPr algn="ctr">
              <a:lnSpc>
                <a:spcPct val="80000"/>
              </a:lnSpc>
            </a:pPr>
            <a:r>
              <a:rPr lang="en-US" altLang="zh-CN" sz="1000" dirty="0"/>
              <a:t>3GPP network</a:t>
            </a:r>
            <a:endParaRPr lang="zh-CN" altLang="en-US" sz="1000" dirty="0"/>
          </a:p>
        </p:txBody>
      </p:sp>
      <p:sp>
        <p:nvSpPr>
          <p:cNvPr id="113" name="矩形 112">
            <a:extLst>
              <a:ext uri="{FF2B5EF4-FFF2-40B4-BE49-F238E27FC236}">
                <a16:creationId xmlns:a16="http://schemas.microsoft.com/office/drawing/2014/main" id="{1D8C762A-78B3-4CCD-86A1-9400D9C15019}"/>
              </a:ext>
            </a:extLst>
          </p:cNvPr>
          <p:cNvSpPr/>
          <p:nvPr/>
        </p:nvSpPr>
        <p:spPr>
          <a:xfrm>
            <a:off x="4337207" y="1871143"/>
            <a:ext cx="865632" cy="4708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4" name="直接连接符 113">
            <a:extLst>
              <a:ext uri="{FF2B5EF4-FFF2-40B4-BE49-F238E27FC236}">
                <a16:creationId xmlns:a16="http://schemas.microsoft.com/office/drawing/2014/main" id="{B92B60D0-A180-41E2-B5E0-93102E4BEC6B}"/>
              </a:ext>
            </a:extLst>
          </p:cNvPr>
          <p:cNvCxnSpPr>
            <a:cxnSpLocks/>
            <a:stCxn id="113" idx="2"/>
          </p:cNvCxnSpPr>
          <p:nvPr/>
        </p:nvCxnSpPr>
        <p:spPr>
          <a:xfrm>
            <a:off x="4770023" y="2341979"/>
            <a:ext cx="0" cy="385594"/>
          </a:xfrm>
          <a:prstGeom prst="line">
            <a:avLst/>
          </a:prstGeom>
          <a:ln w="19050">
            <a:headEnd type="diamond"/>
          </a:ln>
        </p:spPr>
        <p:style>
          <a:lnRef idx="1">
            <a:schemeClr val="accent1"/>
          </a:lnRef>
          <a:fillRef idx="0">
            <a:schemeClr val="accent1"/>
          </a:fillRef>
          <a:effectRef idx="0">
            <a:schemeClr val="accent1"/>
          </a:effectRef>
          <a:fontRef idx="minor">
            <a:schemeClr val="tx1"/>
          </a:fontRef>
        </p:style>
      </p:cxnSp>
      <p:sp>
        <p:nvSpPr>
          <p:cNvPr id="118" name="圆柱形 117">
            <a:extLst>
              <a:ext uri="{FF2B5EF4-FFF2-40B4-BE49-F238E27FC236}">
                <a16:creationId xmlns:a16="http://schemas.microsoft.com/office/drawing/2014/main" id="{50068C89-ECB0-47B2-A06F-B4DA5762F74F}"/>
              </a:ext>
            </a:extLst>
          </p:cNvPr>
          <p:cNvSpPr/>
          <p:nvPr/>
        </p:nvSpPr>
        <p:spPr>
          <a:xfrm rot="5400000">
            <a:off x="3529833" y="1438208"/>
            <a:ext cx="203257" cy="2249521"/>
          </a:xfrm>
          <a:prstGeom prst="can">
            <a:avLst/>
          </a:prstGeom>
          <a:solidFill>
            <a:schemeClr val="accent3"/>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文本框 122">
            <a:extLst>
              <a:ext uri="{FF2B5EF4-FFF2-40B4-BE49-F238E27FC236}">
                <a16:creationId xmlns:a16="http://schemas.microsoft.com/office/drawing/2014/main" id="{FB83A5D3-085A-4A23-A00A-313A116C7ABA}"/>
              </a:ext>
            </a:extLst>
          </p:cNvPr>
          <p:cNvSpPr txBox="1"/>
          <p:nvPr/>
        </p:nvSpPr>
        <p:spPr>
          <a:xfrm>
            <a:off x="2527045" y="2380783"/>
            <a:ext cx="1455848" cy="253916"/>
          </a:xfrm>
          <a:prstGeom prst="rect">
            <a:avLst/>
          </a:prstGeom>
          <a:noFill/>
        </p:spPr>
        <p:txBody>
          <a:bodyPr wrap="none" rtlCol="0">
            <a:spAutoFit/>
          </a:bodyPr>
          <a:lstStyle/>
          <a:p>
            <a:r>
              <a:rPr lang="en-US" altLang="zh-CN" sz="1050" dirty="0"/>
              <a:t> 3GPP network security</a:t>
            </a:r>
            <a:endParaRPr lang="zh-CN" altLang="en-US" sz="1050" dirty="0"/>
          </a:p>
        </p:txBody>
      </p:sp>
      <p:sp>
        <p:nvSpPr>
          <p:cNvPr id="124" name="矩形 123">
            <a:extLst>
              <a:ext uri="{FF2B5EF4-FFF2-40B4-BE49-F238E27FC236}">
                <a16:creationId xmlns:a16="http://schemas.microsoft.com/office/drawing/2014/main" id="{DE5049F7-81EB-4C92-B73C-3ED49335BF78}"/>
              </a:ext>
            </a:extLst>
          </p:cNvPr>
          <p:cNvSpPr/>
          <p:nvPr/>
        </p:nvSpPr>
        <p:spPr>
          <a:xfrm>
            <a:off x="3460142" y="1959919"/>
            <a:ext cx="590075" cy="332996"/>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25" name="文本框 124">
            <a:extLst>
              <a:ext uri="{FF2B5EF4-FFF2-40B4-BE49-F238E27FC236}">
                <a16:creationId xmlns:a16="http://schemas.microsoft.com/office/drawing/2014/main" id="{914B982B-2C6F-4986-B3D4-A55582AE2650}"/>
              </a:ext>
            </a:extLst>
          </p:cNvPr>
          <p:cNvSpPr txBox="1"/>
          <p:nvPr/>
        </p:nvSpPr>
        <p:spPr>
          <a:xfrm>
            <a:off x="3437195" y="1967985"/>
            <a:ext cx="682750" cy="341632"/>
          </a:xfrm>
          <a:prstGeom prst="rect">
            <a:avLst/>
          </a:prstGeom>
          <a:noFill/>
        </p:spPr>
        <p:txBody>
          <a:bodyPr wrap="square" rtlCol="0">
            <a:spAutoFit/>
          </a:bodyPr>
          <a:lstStyle/>
          <a:p>
            <a:pPr algn="ctr">
              <a:lnSpc>
                <a:spcPct val="80000"/>
              </a:lnSpc>
            </a:pPr>
            <a:r>
              <a:rPr lang="en-US" altLang="zh-CN" sz="1000" dirty="0"/>
              <a:t>IDM client</a:t>
            </a:r>
            <a:endParaRPr lang="zh-CN" altLang="en-US" sz="1000" dirty="0"/>
          </a:p>
        </p:txBody>
      </p:sp>
      <p:grpSp>
        <p:nvGrpSpPr>
          <p:cNvPr id="126" name="组合 125">
            <a:extLst>
              <a:ext uri="{FF2B5EF4-FFF2-40B4-BE49-F238E27FC236}">
                <a16:creationId xmlns:a16="http://schemas.microsoft.com/office/drawing/2014/main" id="{00F8EED2-308B-48A2-8EE1-820BF9948B3D}"/>
              </a:ext>
            </a:extLst>
          </p:cNvPr>
          <p:cNvGrpSpPr/>
          <p:nvPr/>
        </p:nvGrpSpPr>
        <p:grpSpPr>
          <a:xfrm>
            <a:off x="3778570" y="2297687"/>
            <a:ext cx="3212824" cy="4078401"/>
            <a:chOff x="3436001" y="2378209"/>
            <a:chExt cx="3212824" cy="1291655"/>
          </a:xfrm>
        </p:grpSpPr>
        <p:cxnSp>
          <p:nvCxnSpPr>
            <p:cNvPr id="127" name="直接连接符 126">
              <a:extLst>
                <a:ext uri="{FF2B5EF4-FFF2-40B4-BE49-F238E27FC236}">
                  <a16:creationId xmlns:a16="http://schemas.microsoft.com/office/drawing/2014/main" id="{1875CEF2-5468-432F-A96F-1F68B4834A1F}"/>
                </a:ext>
              </a:extLst>
            </p:cNvPr>
            <p:cNvCxnSpPr>
              <a:cxnSpLocks/>
            </p:cNvCxnSpPr>
            <p:nvPr/>
          </p:nvCxnSpPr>
          <p:spPr>
            <a:xfrm>
              <a:off x="5555252" y="2392066"/>
              <a:ext cx="0" cy="1277798"/>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id="{502A222A-75AA-4AB8-9F47-622B47751311}"/>
                </a:ext>
              </a:extLst>
            </p:cNvPr>
            <p:cNvCxnSpPr>
              <a:cxnSpLocks/>
            </p:cNvCxnSpPr>
            <p:nvPr/>
          </p:nvCxnSpPr>
          <p:spPr>
            <a:xfrm>
              <a:off x="3436001" y="2378209"/>
              <a:ext cx="0" cy="193224"/>
            </a:xfrm>
            <a:prstGeom prst="line">
              <a:avLst/>
            </a:prstGeom>
            <a:ln w="19050">
              <a:headEnd type="oval"/>
            </a:ln>
          </p:spPr>
          <p:style>
            <a:lnRef idx="1">
              <a:schemeClr val="accent1"/>
            </a:lnRef>
            <a:fillRef idx="0">
              <a:schemeClr val="accent1"/>
            </a:fillRef>
            <a:effectRef idx="0">
              <a:schemeClr val="accent1"/>
            </a:effectRef>
            <a:fontRef idx="minor">
              <a:schemeClr val="tx1"/>
            </a:fontRef>
          </p:style>
        </p:cxnSp>
        <p:cxnSp>
          <p:nvCxnSpPr>
            <p:cNvPr id="129" name="直接连接符 128">
              <a:extLst>
                <a:ext uri="{FF2B5EF4-FFF2-40B4-BE49-F238E27FC236}">
                  <a16:creationId xmlns:a16="http://schemas.microsoft.com/office/drawing/2014/main" id="{BB5FE094-112C-45D6-9C1E-B37041551E30}"/>
                </a:ext>
              </a:extLst>
            </p:cNvPr>
            <p:cNvCxnSpPr>
              <a:cxnSpLocks/>
            </p:cNvCxnSpPr>
            <p:nvPr/>
          </p:nvCxnSpPr>
          <p:spPr>
            <a:xfrm>
              <a:off x="6648825" y="2381987"/>
              <a:ext cx="0" cy="1277798"/>
            </a:xfrm>
            <a:prstGeom prst="line">
              <a:avLst/>
            </a:prstGeom>
            <a:ln w="19050"/>
          </p:spPr>
          <p:style>
            <a:lnRef idx="1">
              <a:schemeClr val="accent1"/>
            </a:lnRef>
            <a:fillRef idx="0">
              <a:schemeClr val="accent1"/>
            </a:fillRef>
            <a:effectRef idx="0">
              <a:schemeClr val="accent1"/>
            </a:effectRef>
            <a:fontRef idx="minor">
              <a:schemeClr val="tx1"/>
            </a:fontRef>
          </p:style>
        </p:cxnSp>
      </p:grpSp>
      <p:sp>
        <p:nvSpPr>
          <p:cNvPr id="130" name="箭头: 左右 129">
            <a:extLst>
              <a:ext uri="{FF2B5EF4-FFF2-40B4-BE49-F238E27FC236}">
                <a16:creationId xmlns:a16="http://schemas.microsoft.com/office/drawing/2014/main" id="{D665F2C0-152E-4167-8C0D-5C6F7E41A71B}"/>
              </a:ext>
            </a:extLst>
          </p:cNvPr>
          <p:cNvSpPr/>
          <p:nvPr/>
        </p:nvSpPr>
        <p:spPr>
          <a:xfrm>
            <a:off x="3240837" y="5669986"/>
            <a:ext cx="3733443" cy="538997"/>
          </a:xfrm>
          <a:prstGeom prst="leftRightArrow">
            <a:avLst/>
          </a:prstGeom>
          <a:solidFill>
            <a:schemeClr val="accent6">
              <a:lumMod val="60000"/>
              <a:lumOff val="40000"/>
            </a:schemeClr>
          </a:solidFill>
          <a:ln w="3175">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文本框 130">
            <a:extLst>
              <a:ext uri="{FF2B5EF4-FFF2-40B4-BE49-F238E27FC236}">
                <a16:creationId xmlns:a16="http://schemas.microsoft.com/office/drawing/2014/main" id="{3E84CDAE-EB39-4209-A6E5-34E71007801B}"/>
              </a:ext>
            </a:extLst>
          </p:cNvPr>
          <p:cNvSpPr txBox="1"/>
          <p:nvPr/>
        </p:nvSpPr>
        <p:spPr>
          <a:xfrm>
            <a:off x="3688313" y="5738375"/>
            <a:ext cx="3151621" cy="415498"/>
          </a:xfrm>
          <a:prstGeom prst="rect">
            <a:avLst/>
          </a:prstGeom>
          <a:noFill/>
        </p:spPr>
        <p:txBody>
          <a:bodyPr wrap="square" rtlCol="0">
            <a:spAutoFit/>
          </a:bodyPr>
          <a:lstStyle/>
          <a:p>
            <a:r>
              <a:rPr lang="en-US" altLang="zh-CN" sz="1050" dirty="0"/>
              <a:t>6. Service authorization with MC service server, Other procedures</a:t>
            </a:r>
            <a:r>
              <a:rPr lang="zh-CN" altLang="en-US" sz="1050" dirty="0"/>
              <a:t>：</a:t>
            </a:r>
            <a:r>
              <a:rPr lang="en-US" altLang="zh-CN" sz="1050" dirty="0"/>
              <a:t>affiliation, call</a:t>
            </a:r>
            <a:endParaRPr lang="zh-CN" altLang="en-US" sz="1050" dirty="0"/>
          </a:p>
        </p:txBody>
      </p:sp>
      <p:cxnSp>
        <p:nvCxnSpPr>
          <p:cNvPr id="134" name="直接箭头连接符 133">
            <a:extLst>
              <a:ext uri="{FF2B5EF4-FFF2-40B4-BE49-F238E27FC236}">
                <a16:creationId xmlns:a16="http://schemas.microsoft.com/office/drawing/2014/main" id="{9C92A89C-6C89-4CED-ABD0-D73D3672C87A}"/>
              </a:ext>
            </a:extLst>
          </p:cNvPr>
          <p:cNvCxnSpPr>
            <a:cxnSpLocks/>
          </p:cNvCxnSpPr>
          <p:nvPr/>
        </p:nvCxnSpPr>
        <p:spPr>
          <a:xfrm>
            <a:off x="3273596" y="4232597"/>
            <a:ext cx="2621382" cy="0"/>
          </a:xfrm>
          <a:prstGeom prst="straightConnector1">
            <a:avLst/>
          </a:prstGeom>
          <a:ln w="38100">
            <a:solidFill>
              <a:schemeClr val="accent6">
                <a:lumMod val="60000"/>
                <a:lumOff val="4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35" name="文本框 134">
            <a:extLst>
              <a:ext uri="{FF2B5EF4-FFF2-40B4-BE49-F238E27FC236}">
                <a16:creationId xmlns:a16="http://schemas.microsoft.com/office/drawing/2014/main" id="{52789128-2BC3-414E-BC34-FE448AD95B3D}"/>
              </a:ext>
            </a:extLst>
          </p:cNvPr>
          <p:cNvSpPr txBox="1"/>
          <p:nvPr/>
        </p:nvSpPr>
        <p:spPr>
          <a:xfrm>
            <a:off x="3295223" y="4030852"/>
            <a:ext cx="3584507" cy="253916"/>
          </a:xfrm>
          <a:prstGeom prst="rect">
            <a:avLst/>
          </a:prstGeom>
          <a:noFill/>
        </p:spPr>
        <p:txBody>
          <a:bodyPr wrap="square" rtlCol="0">
            <a:spAutoFit/>
          </a:bodyPr>
          <a:lstStyle/>
          <a:p>
            <a:r>
              <a:rPr lang="en-US" altLang="zh-CN" sz="1050" dirty="0"/>
              <a:t>3. Identity authentication with IDM,</a:t>
            </a:r>
            <a:r>
              <a:rPr lang="zh-CN" altLang="en-US" sz="1050" dirty="0"/>
              <a:t> </a:t>
            </a:r>
            <a:r>
              <a:rPr lang="en-US" altLang="zh-CN" sz="1050" dirty="0"/>
              <a:t>get MC service IDs, PTT</a:t>
            </a:r>
            <a:r>
              <a:rPr lang="zh-CN" altLang="en-US" sz="1050" dirty="0"/>
              <a:t> </a:t>
            </a:r>
          </a:p>
        </p:txBody>
      </p:sp>
      <p:sp>
        <p:nvSpPr>
          <p:cNvPr id="136" name="文本框 135">
            <a:extLst>
              <a:ext uri="{FF2B5EF4-FFF2-40B4-BE49-F238E27FC236}">
                <a16:creationId xmlns:a16="http://schemas.microsoft.com/office/drawing/2014/main" id="{26F6748F-E754-4AE3-A8C1-9FE04A97D62C}"/>
              </a:ext>
            </a:extLst>
          </p:cNvPr>
          <p:cNvSpPr txBox="1"/>
          <p:nvPr/>
        </p:nvSpPr>
        <p:spPr>
          <a:xfrm>
            <a:off x="6526907" y="1894809"/>
            <a:ext cx="1157689" cy="415498"/>
          </a:xfrm>
          <a:prstGeom prst="rect">
            <a:avLst/>
          </a:prstGeom>
          <a:noFill/>
        </p:spPr>
        <p:txBody>
          <a:bodyPr wrap="none" rtlCol="0">
            <a:spAutoFit/>
          </a:bodyPr>
          <a:lstStyle/>
          <a:p>
            <a:pPr algn="ctr"/>
            <a:r>
              <a:rPr lang="en-US" altLang="zh-CN" sz="1050" dirty="0"/>
              <a:t>MC service server</a:t>
            </a:r>
          </a:p>
          <a:p>
            <a:pPr algn="ctr"/>
            <a:r>
              <a:rPr lang="en-US" altLang="zh-CN" sz="1050" dirty="0"/>
              <a:t>(MCPTT)</a:t>
            </a:r>
            <a:endParaRPr lang="zh-CN" altLang="en-US" sz="1050" dirty="0"/>
          </a:p>
        </p:txBody>
      </p:sp>
      <p:sp>
        <p:nvSpPr>
          <p:cNvPr id="137" name="矩形 136">
            <a:extLst>
              <a:ext uri="{FF2B5EF4-FFF2-40B4-BE49-F238E27FC236}">
                <a16:creationId xmlns:a16="http://schemas.microsoft.com/office/drawing/2014/main" id="{B224B594-A26A-4876-9E97-44155DF770CC}"/>
              </a:ext>
            </a:extLst>
          </p:cNvPr>
          <p:cNvSpPr/>
          <p:nvPr/>
        </p:nvSpPr>
        <p:spPr>
          <a:xfrm>
            <a:off x="6526906" y="1867140"/>
            <a:ext cx="1098447" cy="47083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8" name="直接箭头连接符 137">
            <a:extLst>
              <a:ext uri="{FF2B5EF4-FFF2-40B4-BE49-F238E27FC236}">
                <a16:creationId xmlns:a16="http://schemas.microsoft.com/office/drawing/2014/main" id="{5887BA52-A0DE-4751-AD2A-77B4FAD652D9}"/>
              </a:ext>
            </a:extLst>
          </p:cNvPr>
          <p:cNvCxnSpPr>
            <a:cxnSpLocks/>
          </p:cNvCxnSpPr>
          <p:nvPr/>
        </p:nvCxnSpPr>
        <p:spPr>
          <a:xfrm>
            <a:off x="2762459" y="4500944"/>
            <a:ext cx="4220777" cy="0"/>
          </a:xfrm>
          <a:prstGeom prst="straightConnector1">
            <a:avLst/>
          </a:prstGeom>
          <a:ln w="190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39" name="文本框 138">
            <a:extLst>
              <a:ext uri="{FF2B5EF4-FFF2-40B4-BE49-F238E27FC236}">
                <a16:creationId xmlns:a16="http://schemas.microsoft.com/office/drawing/2014/main" id="{A2157B6C-7D78-4DCA-BF72-3475406FA5F0}"/>
              </a:ext>
            </a:extLst>
          </p:cNvPr>
          <p:cNvSpPr txBox="1"/>
          <p:nvPr/>
        </p:nvSpPr>
        <p:spPr>
          <a:xfrm>
            <a:off x="6351374" y="4582013"/>
            <a:ext cx="1333222" cy="553998"/>
          </a:xfrm>
          <a:prstGeom prst="rect">
            <a:avLst/>
          </a:prstGeom>
          <a:solidFill>
            <a:schemeClr val="bg1"/>
          </a:solidFill>
          <a:ln w="3175">
            <a:solidFill>
              <a:schemeClr val="tx1"/>
            </a:solidFill>
          </a:ln>
        </p:spPr>
        <p:txBody>
          <a:bodyPr wrap="square" rtlCol="0">
            <a:spAutoFit/>
          </a:bodyPr>
          <a:lstStyle/>
          <a:p>
            <a:r>
              <a:rPr lang="en-US" altLang="zh-CN" sz="1000" dirty="0"/>
              <a:t>4b. Check the user is already have a GW for PTT service: Y?</a:t>
            </a:r>
            <a:r>
              <a:rPr lang="zh-CN" altLang="en-US" sz="1000" dirty="0"/>
              <a:t>  </a:t>
            </a:r>
            <a:r>
              <a:rPr lang="en-US" altLang="zh-CN" sz="1000" dirty="0"/>
              <a:t>or N</a:t>
            </a:r>
            <a:r>
              <a:rPr lang="zh-CN" altLang="en-US" sz="1000" dirty="0"/>
              <a:t> </a:t>
            </a:r>
            <a:r>
              <a:rPr lang="en-US" altLang="zh-CN" sz="1000" dirty="0"/>
              <a:t>?</a:t>
            </a:r>
            <a:endParaRPr lang="zh-CN" altLang="en-US" sz="1000" dirty="0"/>
          </a:p>
        </p:txBody>
      </p:sp>
      <p:cxnSp>
        <p:nvCxnSpPr>
          <p:cNvPr id="140" name="直接箭头连接符 139">
            <a:extLst>
              <a:ext uri="{FF2B5EF4-FFF2-40B4-BE49-F238E27FC236}">
                <a16:creationId xmlns:a16="http://schemas.microsoft.com/office/drawing/2014/main" id="{4E14928E-B0A2-4994-9E4E-2AC3930C4A4D}"/>
              </a:ext>
            </a:extLst>
          </p:cNvPr>
          <p:cNvCxnSpPr>
            <a:cxnSpLocks/>
          </p:cNvCxnSpPr>
          <p:nvPr/>
        </p:nvCxnSpPr>
        <p:spPr>
          <a:xfrm flipH="1">
            <a:off x="2797208" y="5237634"/>
            <a:ext cx="4220777" cy="0"/>
          </a:xfrm>
          <a:prstGeom prst="straightConnector1">
            <a:avLst/>
          </a:prstGeom>
          <a:ln w="1270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41" name="文本框 140">
            <a:extLst>
              <a:ext uri="{FF2B5EF4-FFF2-40B4-BE49-F238E27FC236}">
                <a16:creationId xmlns:a16="http://schemas.microsoft.com/office/drawing/2014/main" id="{7BBE4559-9FB1-43AB-A3CD-4DF2E8338C85}"/>
              </a:ext>
            </a:extLst>
          </p:cNvPr>
          <p:cNvSpPr txBox="1"/>
          <p:nvPr/>
        </p:nvSpPr>
        <p:spPr>
          <a:xfrm>
            <a:off x="3842115" y="4998709"/>
            <a:ext cx="626481" cy="253916"/>
          </a:xfrm>
          <a:prstGeom prst="rect">
            <a:avLst/>
          </a:prstGeom>
          <a:noFill/>
        </p:spPr>
        <p:txBody>
          <a:bodyPr wrap="square" rtlCol="0">
            <a:spAutoFit/>
          </a:bodyPr>
          <a:lstStyle/>
          <a:p>
            <a:r>
              <a:rPr lang="en-US" altLang="zh-CN" sz="1050" dirty="0"/>
              <a:t>4c. OK</a:t>
            </a:r>
            <a:endParaRPr lang="zh-CN" altLang="en-US" sz="1050" dirty="0"/>
          </a:p>
        </p:txBody>
      </p:sp>
      <p:sp>
        <p:nvSpPr>
          <p:cNvPr id="146" name="矩形 145">
            <a:extLst>
              <a:ext uri="{FF2B5EF4-FFF2-40B4-BE49-F238E27FC236}">
                <a16:creationId xmlns:a16="http://schemas.microsoft.com/office/drawing/2014/main" id="{CDA4181B-02F3-4563-9C11-FD20B64A7B0C}"/>
              </a:ext>
            </a:extLst>
          </p:cNvPr>
          <p:cNvSpPr/>
          <p:nvPr/>
        </p:nvSpPr>
        <p:spPr>
          <a:xfrm>
            <a:off x="2984149" y="1868562"/>
            <a:ext cx="590075" cy="332996"/>
          </a:xfrm>
          <a:prstGeom prst="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47" name="文本框 146">
            <a:extLst>
              <a:ext uri="{FF2B5EF4-FFF2-40B4-BE49-F238E27FC236}">
                <a16:creationId xmlns:a16="http://schemas.microsoft.com/office/drawing/2014/main" id="{210C0BB2-483E-4D73-A06E-2E7B18A2CD01}"/>
              </a:ext>
            </a:extLst>
          </p:cNvPr>
          <p:cNvSpPr txBox="1"/>
          <p:nvPr/>
        </p:nvSpPr>
        <p:spPr>
          <a:xfrm>
            <a:off x="2932221" y="1876508"/>
            <a:ext cx="682750" cy="341632"/>
          </a:xfrm>
          <a:prstGeom prst="rect">
            <a:avLst/>
          </a:prstGeom>
          <a:noFill/>
        </p:spPr>
        <p:txBody>
          <a:bodyPr wrap="square" rtlCol="0">
            <a:spAutoFit/>
          </a:bodyPr>
          <a:lstStyle/>
          <a:p>
            <a:pPr algn="ctr">
              <a:lnSpc>
                <a:spcPct val="80000"/>
              </a:lnSpc>
            </a:pPr>
            <a:r>
              <a:rPr lang="en-US" altLang="zh-CN" sz="1000" dirty="0"/>
              <a:t>MC</a:t>
            </a:r>
          </a:p>
          <a:p>
            <a:pPr algn="ctr">
              <a:lnSpc>
                <a:spcPct val="80000"/>
              </a:lnSpc>
            </a:pPr>
            <a:r>
              <a:rPr lang="en-US" altLang="zh-CN" sz="1000" dirty="0"/>
              <a:t>client</a:t>
            </a:r>
            <a:endParaRPr lang="zh-CN" altLang="en-US" sz="1000" dirty="0"/>
          </a:p>
        </p:txBody>
      </p:sp>
      <p:cxnSp>
        <p:nvCxnSpPr>
          <p:cNvPr id="148" name="直接连接符 147">
            <a:extLst>
              <a:ext uri="{FF2B5EF4-FFF2-40B4-BE49-F238E27FC236}">
                <a16:creationId xmlns:a16="http://schemas.microsoft.com/office/drawing/2014/main" id="{1C5FD9A7-0719-43C8-BDAA-F9AB825ABA15}"/>
              </a:ext>
            </a:extLst>
          </p:cNvPr>
          <p:cNvCxnSpPr>
            <a:cxnSpLocks/>
          </p:cNvCxnSpPr>
          <p:nvPr/>
        </p:nvCxnSpPr>
        <p:spPr>
          <a:xfrm>
            <a:off x="3273596" y="2205948"/>
            <a:ext cx="0" cy="4382208"/>
          </a:xfrm>
          <a:prstGeom prst="line">
            <a:avLst/>
          </a:prstGeom>
          <a:ln w="19050">
            <a:headEnd type="oval"/>
          </a:ln>
        </p:spPr>
        <p:style>
          <a:lnRef idx="1">
            <a:schemeClr val="accent1"/>
          </a:lnRef>
          <a:fillRef idx="0">
            <a:schemeClr val="accent1"/>
          </a:fillRef>
          <a:effectRef idx="0">
            <a:schemeClr val="accent1"/>
          </a:effectRef>
          <a:fontRef idx="minor">
            <a:schemeClr val="tx1"/>
          </a:fontRef>
        </p:style>
      </p:cxnSp>
      <p:sp>
        <p:nvSpPr>
          <p:cNvPr id="149" name="文本框 148">
            <a:extLst>
              <a:ext uri="{FF2B5EF4-FFF2-40B4-BE49-F238E27FC236}">
                <a16:creationId xmlns:a16="http://schemas.microsoft.com/office/drawing/2014/main" id="{B8F79771-0EAE-4D63-861C-170029D906BE}"/>
              </a:ext>
            </a:extLst>
          </p:cNvPr>
          <p:cNvSpPr txBox="1"/>
          <p:nvPr/>
        </p:nvSpPr>
        <p:spPr>
          <a:xfrm>
            <a:off x="1910166" y="3061220"/>
            <a:ext cx="2417060" cy="253916"/>
          </a:xfrm>
          <a:prstGeom prst="rect">
            <a:avLst/>
          </a:prstGeom>
          <a:solidFill>
            <a:schemeClr val="bg1"/>
          </a:solidFill>
          <a:ln w="12700">
            <a:solidFill>
              <a:srgbClr val="C00000"/>
            </a:solidFill>
          </a:ln>
        </p:spPr>
        <p:txBody>
          <a:bodyPr wrap="square" rtlCol="0">
            <a:spAutoFit/>
          </a:bodyPr>
          <a:lstStyle/>
          <a:p>
            <a:r>
              <a:rPr lang="en-US" altLang="zh-CN" sz="1050" dirty="0">
                <a:solidFill>
                  <a:srgbClr val="C00000"/>
                </a:solidFill>
              </a:rPr>
              <a:t>2.Initial,</a:t>
            </a:r>
            <a:r>
              <a:rPr lang="zh-CN" altLang="en-US" sz="1050" dirty="0">
                <a:solidFill>
                  <a:srgbClr val="C00000"/>
                </a:solidFill>
              </a:rPr>
              <a:t> </a:t>
            </a:r>
            <a:r>
              <a:rPr lang="en-US" altLang="zh-CN" sz="1050" dirty="0">
                <a:solidFill>
                  <a:srgbClr val="C00000"/>
                </a:solidFill>
              </a:rPr>
              <a:t>Only Open for IDM traffic</a:t>
            </a:r>
            <a:endParaRPr lang="zh-CN" altLang="en-US" sz="1050" dirty="0">
              <a:solidFill>
                <a:srgbClr val="C00000"/>
              </a:solidFill>
            </a:endParaRPr>
          </a:p>
        </p:txBody>
      </p:sp>
      <p:sp>
        <p:nvSpPr>
          <p:cNvPr id="150" name="文本框 149">
            <a:extLst>
              <a:ext uri="{FF2B5EF4-FFF2-40B4-BE49-F238E27FC236}">
                <a16:creationId xmlns:a16="http://schemas.microsoft.com/office/drawing/2014/main" id="{41A352F8-1872-438B-88A9-376AF1F14285}"/>
              </a:ext>
            </a:extLst>
          </p:cNvPr>
          <p:cNvSpPr txBox="1"/>
          <p:nvPr/>
        </p:nvSpPr>
        <p:spPr>
          <a:xfrm>
            <a:off x="2380677" y="3564257"/>
            <a:ext cx="2453448" cy="415498"/>
          </a:xfrm>
          <a:prstGeom prst="rect">
            <a:avLst/>
          </a:prstGeom>
          <a:solidFill>
            <a:schemeClr val="bg1"/>
          </a:solidFill>
          <a:ln w="3175">
            <a:solidFill>
              <a:schemeClr val="tx1"/>
            </a:solidFill>
            <a:prstDash val="dash"/>
          </a:ln>
        </p:spPr>
        <p:txBody>
          <a:bodyPr wrap="square" rtlCol="0">
            <a:spAutoFit/>
          </a:bodyPr>
          <a:lstStyle/>
          <a:p>
            <a:r>
              <a:rPr lang="en-US" altLang="zh-CN" sz="1050" dirty="0"/>
              <a:t>Get a MC ID of a user ( from the API, or from local configuration, or user input…..</a:t>
            </a:r>
            <a:endParaRPr lang="zh-CN" altLang="en-US" sz="1050" dirty="0"/>
          </a:p>
        </p:txBody>
      </p:sp>
      <p:sp>
        <p:nvSpPr>
          <p:cNvPr id="151" name="箭头: 右 150">
            <a:extLst>
              <a:ext uri="{FF2B5EF4-FFF2-40B4-BE49-F238E27FC236}">
                <a16:creationId xmlns:a16="http://schemas.microsoft.com/office/drawing/2014/main" id="{1E52A88D-974E-49D8-9C48-6861B2DCA8A5}"/>
              </a:ext>
            </a:extLst>
          </p:cNvPr>
          <p:cNvSpPr/>
          <p:nvPr/>
        </p:nvSpPr>
        <p:spPr>
          <a:xfrm>
            <a:off x="1179813" y="3556056"/>
            <a:ext cx="1323123" cy="415498"/>
          </a:xfrm>
          <a:prstGeom prst="rightArrow">
            <a:avLst/>
          </a:prstGeom>
          <a:solidFill>
            <a:schemeClr val="bg1">
              <a:lumMod val="65000"/>
            </a:schemeClr>
          </a:solidFill>
          <a:ln w="31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文本框 151">
            <a:extLst>
              <a:ext uri="{FF2B5EF4-FFF2-40B4-BE49-F238E27FC236}">
                <a16:creationId xmlns:a16="http://schemas.microsoft.com/office/drawing/2014/main" id="{DB01F804-2A35-4BB1-A4D1-B5DAFBC3FA79}"/>
              </a:ext>
            </a:extLst>
          </p:cNvPr>
          <p:cNvSpPr txBox="1"/>
          <p:nvPr/>
        </p:nvSpPr>
        <p:spPr>
          <a:xfrm>
            <a:off x="863767" y="3603012"/>
            <a:ext cx="1619324" cy="325795"/>
          </a:xfrm>
          <a:prstGeom prst="rect">
            <a:avLst/>
          </a:prstGeom>
          <a:noFill/>
        </p:spPr>
        <p:txBody>
          <a:bodyPr wrap="square" rtlCol="0">
            <a:spAutoFit/>
          </a:bodyPr>
          <a:lstStyle/>
          <a:p>
            <a:pPr>
              <a:lnSpc>
                <a:spcPct val="70000"/>
              </a:lnSpc>
            </a:pPr>
            <a:r>
              <a:rPr lang="en-US" altLang="zh-CN" sz="1050" dirty="0"/>
              <a:t>Some triggers occurs, e.g., API (non-SA6) invocation </a:t>
            </a:r>
            <a:endParaRPr lang="zh-CN" altLang="en-US" sz="1050" dirty="0"/>
          </a:p>
        </p:txBody>
      </p:sp>
      <p:sp>
        <p:nvSpPr>
          <p:cNvPr id="153" name="文本框 152">
            <a:extLst>
              <a:ext uri="{FF2B5EF4-FFF2-40B4-BE49-F238E27FC236}">
                <a16:creationId xmlns:a16="http://schemas.microsoft.com/office/drawing/2014/main" id="{896A2E11-72EF-47AA-8E62-381F196512DC}"/>
              </a:ext>
            </a:extLst>
          </p:cNvPr>
          <p:cNvSpPr txBox="1"/>
          <p:nvPr/>
        </p:nvSpPr>
        <p:spPr>
          <a:xfrm>
            <a:off x="2079397" y="5315789"/>
            <a:ext cx="1895222" cy="415498"/>
          </a:xfrm>
          <a:prstGeom prst="rect">
            <a:avLst/>
          </a:prstGeom>
          <a:solidFill>
            <a:schemeClr val="bg1"/>
          </a:solidFill>
          <a:ln w="12700">
            <a:solidFill>
              <a:srgbClr val="C00000"/>
            </a:solidFill>
          </a:ln>
        </p:spPr>
        <p:txBody>
          <a:bodyPr wrap="square" rtlCol="0">
            <a:spAutoFit/>
          </a:bodyPr>
          <a:lstStyle/>
          <a:p>
            <a:r>
              <a:rPr lang="en-US" altLang="zh-CN" sz="1050" dirty="0">
                <a:solidFill>
                  <a:srgbClr val="C00000"/>
                </a:solidFill>
              </a:rPr>
              <a:t>5.Then, open the gate for MC service traffic of the user </a:t>
            </a:r>
            <a:endParaRPr lang="zh-CN" altLang="en-US" sz="1050" dirty="0">
              <a:solidFill>
                <a:srgbClr val="C00000"/>
              </a:solidFill>
            </a:endParaRPr>
          </a:p>
        </p:txBody>
      </p:sp>
      <p:sp>
        <p:nvSpPr>
          <p:cNvPr id="154" name="文本框 153">
            <a:extLst>
              <a:ext uri="{FF2B5EF4-FFF2-40B4-BE49-F238E27FC236}">
                <a16:creationId xmlns:a16="http://schemas.microsoft.com/office/drawing/2014/main" id="{BFE9BD14-3080-4639-9562-27331700EDB1}"/>
              </a:ext>
            </a:extLst>
          </p:cNvPr>
          <p:cNvSpPr txBox="1"/>
          <p:nvPr/>
        </p:nvSpPr>
        <p:spPr>
          <a:xfrm>
            <a:off x="7839228" y="4589913"/>
            <a:ext cx="1518817" cy="738664"/>
          </a:xfrm>
          <a:prstGeom prst="rect">
            <a:avLst/>
          </a:prstGeom>
          <a:noFill/>
        </p:spPr>
        <p:txBody>
          <a:bodyPr wrap="square" rtlCol="0">
            <a:spAutoFit/>
          </a:bodyPr>
          <a:lstStyle/>
          <a:p>
            <a:r>
              <a:rPr lang="en-US" altLang="zh-CN" sz="1050" dirty="0"/>
              <a:t>……</a:t>
            </a:r>
          </a:p>
          <a:p>
            <a:r>
              <a:rPr lang="en-US" altLang="zh-CN" sz="1050" dirty="0"/>
              <a:t>Repeat for each ‘gateway user’ (non-3GPP device) </a:t>
            </a:r>
            <a:endParaRPr lang="zh-CN" altLang="en-US" sz="1050" dirty="0"/>
          </a:p>
        </p:txBody>
      </p:sp>
      <p:sp>
        <p:nvSpPr>
          <p:cNvPr id="155" name="文本框 154">
            <a:extLst>
              <a:ext uri="{FF2B5EF4-FFF2-40B4-BE49-F238E27FC236}">
                <a16:creationId xmlns:a16="http://schemas.microsoft.com/office/drawing/2014/main" id="{328648D0-4E28-4D97-897D-FBB5075DC688}"/>
              </a:ext>
            </a:extLst>
          </p:cNvPr>
          <p:cNvSpPr txBox="1"/>
          <p:nvPr/>
        </p:nvSpPr>
        <p:spPr>
          <a:xfrm>
            <a:off x="2811577" y="4284767"/>
            <a:ext cx="5236569" cy="253916"/>
          </a:xfrm>
          <a:prstGeom prst="rect">
            <a:avLst/>
          </a:prstGeom>
          <a:noFill/>
        </p:spPr>
        <p:txBody>
          <a:bodyPr wrap="square" rtlCol="0">
            <a:spAutoFit/>
          </a:bodyPr>
          <a:lstStyle/>
          <a:p>
            <a:r>
              <a:rPr lang="en-US" altLang="zh-CN" sz="1050" dirty="0"/>
              <a:t>4a. Connection authorization &lt;</a:t>
            </a:r>
            <a:r>
              <a:rPr lang="en-US" altLang="zh-CN" sz="1050" dirty="0">
                <a:solidFill>
                  <a:srgbClr val="FF0000"/>
                </a:solidFill>
              </a:rPr>
              <a:t>MC service ID of the user, + MC service ID of the GW UE</a:t>
            </a:r>
            <a:r>
              <a:rPr lang="en-US" altLang="zh-CN" sz="1050" dirty="0"/>
              <a:t>&gt;</a:t>
            </a:r>
            <a:endParaRPr lang="zh-CN" altLang="en-US" sz="1050" dirty="0"/>
          </a:p>
        </p:txBody>
      </p:sp>
      <p:sp>
        <p:nvSpPr>
          <p:cNvPr id="156" name="Title 1">
            <a:extLst>
              <a:ext uri="{FF2B5EF4-FFF2-40B4-BE49-F238E27FC236}">
                <a16:creationId xmlns:a16="http://schemas.microsoft.com/office/drawing/2014/main" id="{AC5EC67B-37BE-4FF8-902A-B629A964BAE0}"/>
              </a:ext>
            </a:extLst>
          </p:cNvPr>
          <p:cNvSpPr txBox="1">
            <a:spLocks/>
          </p:cNvSpPr>
          <p:nvPr/>
        </p:nvSpPr>
        <p:spPr bwMode="auto">
          <a:xfrm>
            <a:off x="6828228" y="1212640"/>
            <a:ext cx="2529817" cy="363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US" altLang="en-US" sz="1400" b="1" dirty="0">
                <a:solidFill>
                  <a:srgbClr val="FF0000"/>
                </a:solidFill>
              </a:rPr>
              <a:t>Case B – NOT host MC client  </a:t>
            </a:r>
            <a:endParaRPr lang="en-GB" altLang="en-US" sz="1400" b="1" dirty="0">
              <a:solidFill>
                <a:srgbClr val="FF0000"/>
              </a:solidFill>
            </a:endParaRPr>
          </a:p>
        </p:txBody>
      </p:sp>
      <p:sp>
        <p:nvSpPr>
          <p:cNvPr id="157" name="文本框 156">
            <a:extLst>
              <a:ext uri="{FF2B5EF4-FFF2-40B4-BE49-F238E27FC236}">
                <a16:creationId xmlns:a16="http://schemas.microsoft.com/office/drawing/2014/main" id="{DCDCBFB3-DA0D-4CC0-8A82-D69A2A7D2C15}"/>
              </a:ext>
            </a:extLst>
          </p:cNvPr>
          <p:cNvSpPr txBox="1"/>
          <p:nvPr/>
        </p:nvSpPr>
        <p:spPr>
          <a:xfrm>
            <a:off x="3892011" y="2609364"/>
            <a:ext cx="3584507" cy="253916"/>
          </a:xfrm>
          <a:prstGeom prst="rect">
            <a:avLst/>
          </a:prstGeom>
          <a:noFill/>
        </p:spPr>
        <p:txBody>
          <a:bodyPr wrap="square" rtlCol="0">
            <a:spAutoFit/>
          </a:bodyPr>
          <a:lstStyle/>
          <a:p>
            <a:r>
              <a:rPr lang="en-US" altLang="zh-CN" sz="1050" dirty="0"/>
              <a:t>1. Identity authentication with IDM,</a:t>
            </a:r>
            <a:r>
              <a:rPr lang="zh-CN" altLang="en-US" sz="1050" dirty="0"/>
              <a:t> </a:t>
            </a:r>
            <a:r>
              <a:rPr lang="en-US" altLang="zh-CN" sz="1050" dirty="0"/>
              <a:t>get MC service IDs, PTT</a:t>
            </a:r>
            <a:r>
              <a:rPr lang="zh-CN" altLang="en-US" sz="1050" dirty="0"/>
              <a:t> </a:t>
            </a:r>
          </a:p>
        </p:txBody>
      </p:sp>
      <p:sp>
        <p:nvSpPr>
          <p:cNvPr id="159" name="对话气泡: 圆角矩形 158">
            <a:extLst>
              <a:ext uri="{FF2B5EF4-FFF2-40B4-BE49-F238E27FC236}">
                <a16:creationId xmlns:a16="http://schemas.microsoft.com/office/drawing/2014/main" id="{E85BBD7F-CE02-4CFA-9500-ED01BD33E8A0}"/>
              </a:ext>
            </a:extLst>
          </p:cNvPr>
          <p:cNvSpPr/>
          <p:nvPr/>
        </p:nvSpPr>
        <p:spPr>
          <a:xfrm>
            <a:off x="6840972" y="2714461"/>
            <a:ext cx="908303" cy="547701"/>
          </a:xfrm>
          <a:prstGeom prst="wedgeRoundRectCallout">
            <a:avLst>
              <a:gd name="adj1" fmla="val -65190"/>
              <a:gd name="adj2" fmla="val -31251"/>
              <a:gd name="adj3" fmla="val 16667"/>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矩形 159">
            <a:extLst>
              <a:ext uri="{FF2B5EF4-FFF2-40B4-BE49-F238E27FC236}">
                <a16:creationId xmlns:a16="http://schemas.microsoft.com/office/drawing/2014/main" id="{CAD24809-B1E9-44C2-95B6-2DFDA795412E}"/>
              </a:ext>
            </a:extLst>
          </p:cNvPr>
          <p:cNvSpPr/>
          <p:nvPr/>
        </p:nvSpPr>
        <p:spPr>
          <a:xfrm>
            <a:off x="6788827" y="2754331"/>
            <a:ext cx="1127862" cy="507831"/>
          </a:xfrm>
          <a:prstGeom prst="rect">
            <a:avLst/>
          </a:prstGeom>
        </p:spPr>
        <p:txBody>
          <a:bodyPr wrap="square">
            <a:spAutoFit/>
          </a:bodyPr>
          <a:lstStyle/>
          <a:p>
            <a:r>
              <a:rPr lang="en-US" altLang="zh-CN" sz="900" dirty="0">
                <a:solidFill>
                  <a:srgbClr val="FF0000"/>
                </a:solidFill>
              </a:rPr>
              <a:t>New- an ID is needed to identify the MC gateway UE</a:t>
            </a:r>
            <a:endParaRPr lang="zh-CN" altLang="en-US" sz="900" dirty="0"/>
          </a:p>
        </p:txBody>
      </p:sp>
      <p:cxnSp>
        <p:nvCxnSpPr>
          <p:cNvPr id="161" name="直接箭头连接符 160">
            <a:extLst>
              <a:ext uri="{FF2B5EF4-FFF2-40B4-BE49-F238E27FC236}">
                <a16:creationId xmlns:a16="http://schemas.microsoft.com/office/drawing/2014/main" id="{FD9191B7-C039-4A06-BEC0-5427C248B425}"/>
              </a:ext>
            </a:extLst>
          </p:cNvPr>
          <p:cNvCxnSpPr>
            <a:cxnSpLocks/>
          </p:cNvCxnSpPr>
          <p:nvPr/>
        </p:nvCxnSpPr>
        <p:spPr>
          <a:xfrm>
            <a:off x="3799234" y="2826464"/>
            <a:ext cx="2095744" cy="0"/>
          </a:xfrm>
          <a:prstGeom prst="straightConnector1">
            <a:avLst/>
          </a:prstGeom>
          <a:ln w="38100">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934167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BF090D6-C2FE-4023-8D6F-B4578E9D20AB}"/>
              </a:ext>
            </a:extLst>
          </p:cNvPr>
          <p:cNvSpPr>
            <a:spLocks noGrp="1"/>
          </p:cNvSpPr>
          <p:nvPr>
            <p:ph type="title"/>
          </p:nvPr>
        </p:nvSpPr>
        <p:spPr>
          <a:xfrm>
            <a:off x="838200" y="585771"/>
            <a:ext cx="10515600" cy="858981"/>
          </a:xfrm>
        </p:spPr>
        <p:txBody>
          <a:bodyPr/>
          <a:lstStyle/>
          <a:p>
            <a:r>
              <a:rPr lang="zh-CN" altLang="en-US" dirty="0"/>
              <a:t>明确的建议</a:t>
            </a:r>
          </a:p>
        </p:txBody>
      </p:sp>
      <p:sp>
        <p:nvSpPr>
          <p:cNvPr id="3" name="内容占位符 2">
            <a:extLst>
              <a:ext uri="{FF2B5EF4-FFF2-40B4-BE49-F238E27FC236}">
                <a16:creationId xmlns:a16="http://schemas.microsoft.com/office/drawing/2014/main" id="{BE4937B2-EAC0-4EB0-8001-B8F4235848D0}"/>
              </a:ext>
            </a:extLst>
          </p:cNvPr>
          <p:cNvSpPr>
            <a:spLocks noGrp="1"/>
          </p:cNvSpPr>
          <p:nvPr>
            <p:ph idx="1"/>
          </p:nvPr>
        </p:nvSpPr>
        <p:spPr/>
        <p:txBody>
          <a:bodyPr/>
          <a:lstStyle/>
          <a:p>
            <a:endParaRPr lang="zh-CN" altLang="en-US" dirty="0"/>
          </a:p>
        </p:txBody>
      </p:sp>
    </p:spTree>
    <p:extLst>
      <p:ext uri="{BB962C8B-B14F-4D97-AF65-F5344CB8AC3E}">
        <p14:creationId xmlns:p14="http://schemas.microsoft.com/office/powerpoint/2010/main" val="387308806"/>
      </p:ext>
    </p:extLst>
  </p:cSld>
  <p:clrMapOvr>
    <a:masterClrMapping/>
  </p:clrMapOvr>
  <p:transition>
    <p:wipe dir="r"/>
  </p:transition>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13220</TotalTime>
  <Words>945</Words>
  <Application>Microsoft Office PowerPoint</Application>
  <PresentationFormat>宽屏</PresentationFormat>
  <Paragraphs>109</Paragraphs>
  <Slides>7</Slides>
  <Notes>1</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7</vt:i4>
      </vt:variant>
    </vt:vector>
  </HeadingPairs>
  <TitlesOfParts>
    <vt:vector size="17" baseType="lpstr">
      <vt:lpstr>.AppleSystemUIFont</vt:lpstr>
      <vt:lpstr>等线</vt:lpstr>
      <vt:lpstr>宋体</vt:lpstr>
      <vt:lpstr>微软雅黑</vt:lpstr>
      <vt:lpstr>Arial</vt:lpstr>
      <vt:lpstr>Calibri</vt:lpstr>
      <vt:lpstr>Calibri Light</vt:lpstr>
      <vt:lpstr>Times New Roman</vt:lpstr>
      <vt:lpstr>1_Office Theme</vt:lpstr>
      <vt:lpstr>Visio.Drawing.15</vt:lpstr>
      <vt:lpstr>R19 MC GWUE traffic control</vt:lpstr>
      <vt:lpstr>Content</vt:lpstr>
      <vt:lpstr>Why traffic control at the MC gateway UE is beneficial ? </vt:lpstr>
      <vt:lpstr>How to design the traffic control at the MC gateway UE ? (1)</vt:lpstr>
      <vt:lpstr>How to design the traffic control at the MC gateway UE ? (2)</vt:lpstr>
      <vt:lpstr>How to design the traffic control at the MC gateway UE ? (3)</vt:lpstr>
      <vt:lpstr>明确的建议</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Cuili1</cp:lastModifiedBy>
  <cp:revision>310</cp:revision>
  <dcterms:created xsi:type="dcterms:W3CDTF">2023-04-05T03:54:49Z</dcterms:created>
  <dcterms:modified xsi:type="dcterms:W3CDTF">2024-05-13T07:06:04Z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(3)SK1ChR3GP2rfB+n4vo+lFcFT39jBx0sOal48RA2YQ+SNzV7UiXKt7sknv6h8zVCieHKbqHbC
ykjmd3hTF0Y93DrASfdkPJfpoAytb9dOnw/dI5l7j9pHWPY18ZY5GJTeVQw7p/GtZ5mR4HzJ
ryUV8x1bwqbnokQJXXA90jegWNG54NF+0WVJUfK1iyW9FXUHDVZqInaS8BS7DLPnOs0M+Uqf
oBbkunTeceh3p0TTSQ</vt:lpwstr>
  </property>
  <property fmtid="{D5CDD505-2E9C-101B-9397-08002B2CF9AE}" pid="3" name="_2015_ms_pID_7253431">
    <vt:lpwstr>9ZKu9wOh7LFAIx+Il1tIZY3zsdFnnxEUsmbUckhy5Sb4AY24X/KVli
Xo49SnGD8+kAysGTrBSEaQctqhswjfIEyzm2T9kwpKAEPgTBZCL66VP6MyEl0wjCDA9YWFon
aGfx382EpcFvktksCD7NkrQ7+hQtp6rD8sqrykxUXrBybAaxUjBasfMCnme7/JaYUmSI8TtL
pS4Z8IVPZpvbEaozKQyY3LKDxmJmDaXKhhXs</vt:lpwstr>
  </property>
  <property fmtid="{D5CDD505-2E9C-101B-9397-08002B2CF9AE}" pid="4" name="_2015_ms_pID_7253432">
    <vt:lpwstr>sg==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1695648608</vt:lpwstr>
  </property>
</Properties>
</file>