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364" r:id="rId3"/>
    <p:sldId id="376" r:id="rId4"/>
    <p:sldId id="38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A9D18E"/>
    <a:srgbClr val="3399FF"/>
    <a:srgbClr val="FFFF99"/>
    <a:srgbClr val="FFCCFF"/>
    <a:srgbClr val="009900"/>
    <a:srgbClr val="5B9BD5"/>
    <a:srgbClr val="FFDF6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7792" autoAdjust="0"/>
    <p:restoredTop sz="97423" autoAdjust="0"/>
  </p:normalViewPr>
  <p:slideViewPr>
    <p:cSldViewPr snapToGrid="0">
      <p:cViewPr varScale="1">
        <p:scale>
          <a:sx n="162" d="100"/>
          <a:sy n="162" d="100"/>
        </p:scale>
        <p:origin x="81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5/13/2024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3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TSG-SA WG6 Meeting </a:t>
            </a:r>
            <a:r>
              <a:rPr lang="en-US" altLang="zh-CN" sz="105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#61</a:t>
            </a:r>
            <a:b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105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Jeju</a:t>
            </a: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Republic of Korea, 20th – 24th May 2024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B3FFBF9F-CABA-4611-91F2-F737E56906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0655" y="232243"/>
            <a:ext cx="997605" cy="2539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S6-242093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package" Target="../embeddings/Microsoft_Visio_Drawing41.vsdx"/><Relationship Id="rId7" Type="http://schemas.openxmlformats.org/officeDocument/2006/relationships/package" Target="../embeddings/Microsoft_Visio_Drawing13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Visio_Drawing52.vsdx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package" Target="../embeddings/Microsoft_Visio_Drawing411.vsdx"/><Relationship Id="rId7" Type="http://schemas.openxmlformats.org/officeDocument/2006/relationships/package" Target="../embeddings/Microsoft_Visio_Drawing133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Visio_Drawing522.vsdx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78" y="1769635"/>
            <a:ext cx="9644250" cy="1500187"/>
          </a:xfrm>
        </p:spPr>
        <p:txBody>
          <a:bodyPr/>
          <a:lstStyle/>
          <a:p>
            <a:pPr algn="ctr" eaLnBrk="1" hangingPunct="1"/>
            <a:r>
              <a:rPr lang="en-US" altLang="zh-CN" dirty="0"/>
              <a:t>R19 MC GWUE fixup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/>
              <a:t>Cuili</a:t>
            </a:r>
            <a:r>
              <a:rPr lang="zh-CN" altLang="en-US" dirty="0"/>
              <a:t> </a:t>
            </a:r>
            <a:r>
              <a:rPr lang="en-US" altLang="zh-CN" dirty="0"/>
              <a:t>Ge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90733"/>
            <a:ext cx="10515600" cy="4230270"/>
          </a:xfrm>
        </p:spPr>
        <p:txBody>
          <a:bodyPr/>
          <a:lstStyle/>
          <a:p>
            <a:r>
              <a:rPr lang="en-US" altLang="en-US" sz="2400" dirty="0"/>
              <a:t>Issues in R19 current form</a:t>
            </a:r>
          </a:p>
          <a:p>
            <a:r>
              <a:rPr lang="en-US" altLang="en-US" sz="2400" dirty="0"/>
              <a:t>How to resolve ?</a:t>
            </a:r>
          </a:p>
          <a:p>
            <a:endParaRPr lang="en-US" altLang="zh-CN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78609E-FDE2-4C64-9FD4-F7A8717D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/>
              <a:t>Content</a:t>
            </a:r>
            <a:endParaRPr lang="en-GB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405649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Issues in R19 current form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8A71D497-E4E4-4BCE-A2D6-26A98816B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91736" y="1249645"/>
            <a:ext cx="2455503" cy="4351338"/>
          </a:xfrm>
        </p:spPr>
        <p:txBody>
          <a:bodyPr/>
          <a:lstStyle/>
          <a:p>
            <a:r>
              <a:rPr lang="en-US" altLang="zh-CN" dirty="0"/>
              <a:t>Issues  </a:t>
            </a:r>
          </a:p>
          <a:p>
            <a:pPr lvl="1"/>
            <a:r>
              <a:rPr lang="en-US" altLang="zh-CN" sz="1600" dirty="0"/>
              <a:t>A application layer functional entity is required in the MC gateway UE to handle the </a:t>
            </a:r>
            <a:r>
              <a:rPr lang="en-US" altLang="zh-CN" sz="1600" dirty="0" err="1"/>
              <a:t>signallings</a:t>
            </a:r>
            <a:r>
              <a:rPr lang="en-US" altLang="zh-CN" sz="1600" dirty="0"/>
              <a:t> from the MC client hosted by the non-3GPP device.</a:t>
            </a:r>
          </a:p>
          <a:p>
            <a:pPr lvl="1"/>
            <a:r>
              <a:rPr lang="en-US" altLang="zh-CN" sz="1600" dirty="0"/>
              <a:t>The identity of the MC service user is not aligned with existing identity management mechanism</a:t>
            </a: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F8E73656-8473-4E64-9CAB-FA272F80DE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110276"/>
              </p:ext>
            </p:extLst>
          </p:nvPr>
        </p:nvGraphicFramePr>
        <p:xfrm>
          <a:off x="151987" y="1711291"/>
          <a:ext cx="4407456" cy="2134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r:id="rId3" imgW="8945809" imgH="4358703" progId="Visio.Drawing.15">
                  <p:embed/>
                </p:oleObj>
              </mc:Choice>
              <mc:Fallback>
                <p:oleObj r:id="rId3" imgW="8945809" imgH="435870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987" y="1711291"/>
                        <a:ext cx="4407456" cy="2134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id="{8DA18608-6B45-4269-8028-1808EC4A527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82832" y="1849644"/>
            <a:ext cx="878745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47B2CBD4-1F54-46D0-A3C7-C3D407E546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75194"/>
              </p:ext>
            </p:extLst>
          </p:nvPr>
        </p:nvGraphicFramePr>
        <p:xfrm>
          <a:off x="225312" y="3711637"/>
          <a:ext cx="4407456" cy="2814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r:id="rId5" imgW="6983889" imgH="5337727" progId="Visio.Drawing.15">
                  <p:embed/>
                </p:oleObj>
              </mc:Choice>
              <mc:Fallback>
                <p:oleObj r:id="rId5" imgW="6983889" imgH="5337727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312" y="3711637"/>
                        <a:ext cx="4407456" cy="28147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3AAD4B21-C4D4-43C2-9F5E-20ED115B0AC9}"/>
              </a:ext>
            </a:extLst>
          </p:cNvPr>
          <p:cNvSpPr/>
          <p:nvPr/>
        </p:nvSpPr>
        <p:spPr>
          <a:xfrm>
            <a:off x="1740043" y="1788222"/>
            <a:ext cx="804672" cy="19660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53B830D-A63A-4B73-B07C-059E38CC7C63}"/>
              </a:ext>
            </a:extLst>
          </p:cNvPr>
          <p:cNvSpPr/>
          <p:nvPr/>
        </p:nvSpPr>
        <p:spPr>
          <a:xfrm>
            <a:off x="3742752" y="4380139"/>
            <a:ext cx="335280" cy="9834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68A4E1-AF5E-4099-845B-14E50598F43F}"/>
              </a:ext>
            </a:extLst>
          </p:cNvPr>
          <p:cNvSpPr/>
          <p:nvPr/>
        </p:nvSpPr>
        <p:spPr>
          <a:xfrm>
            <a:off x="200033" y="1864549"/>
            <a:ext cx="607321" cy="18470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BBBFC7E-2CEB-4629-A242-714382DC7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1664" y="16337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EFA28106-149A-4007-B30E-CF03E99F39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328639"/>
              </p:ext>
            </p:extLst>
          </p:nvPr>
        </p:nvGraphicFramePr>
        <p:xfrm>
          <a:off x="4973104" y="1925172"/>
          <a:ext cx="4309573" cy="3034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r:id="rId7" imgW="6461618" imgH="4061499" progId="Visio.Drawing.15">
                  <p:embed/>
                </p:oleObj>
              </mc:Choice>
              <mc:Fallback>
                <p:oleObj r:id="rId7" imgW="6461618" imgH="4061499" progId="Visio.Drawing.1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3104" y="1925172"/>
                        <a:ext cx="4309573" cy="30348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B70ABF08-0999-4B7D-B158-125C185AC20C}"/>
              </a:ext>
            </a:extLst>
          </p:cNvPr>
          <p:cNvSpPr txBox="1"/>
          <p:nvPr/>
        </p:nvSpPr>
        <p:spPr>
          <a:xfrm>
            <a:off x="182832" y="1249645"/>
            <a:ext cx="4407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highlight>
                  <a:srgbClr val="FFFF00"/>
                </a:highlight>
              </a:rPr>
              <a:t>Observation#1 – No application functional entity in MC gateway UE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985534E-3D60-4EC2-8184-1AA8E0ECC7A7}"/>
              </a:ext>
            </a:extLst>
          </p:cNvPr>
          <p:cNvSpPr txBox="1"/>
          <p:nvPr/>
        </p:nvSpPr>
        <p:spPr>
          <a:xfrm>
            <a:off x="4979660" y="1218467"/>
            <a:ext cx="4364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highlight>
                  <a:srgbClr val="FFFF00"/>
                </a:highlight>
              </a:rPr>
              <a:t>Observation#2 – There are signaling exchanged between the MC gateway UE and the MC client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872F22D-AF6F-440D-9879-C4CF4E2AA119}"/>
              </a:ext>
            </a:extLst>
          </p:cNvPr>
          <p:cNvSpPr/>
          <p:nvPr/>
        </p:nvSpPr>
        <p:spPr>
          <a:xfrm>
            <a:off x="5312349" y="2557435"/>
            <a:ext cx="1801906" cy="376517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0E1C1FF-73D8-4084-8919-E9BB0DD86431}"/>
              </a:ext>
            </a:extLst>
          </p:cNvPr>
          <p:cNvSpPr/>
          <p:nvPr/>
        </p:nvSpPr>
        <p:spPr>
          <a:xfrm>
            <a:off x="5312349" y="3297720"/>
            <a:ext cx="1801906" cy="376517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514A2B6-034C-4755-A868-265CF73FF6BF}"/>
              </a:ext>
            </a:extLst>
          </p:cNvPr>
          <p:cNvSpPr txBox="1"/>
          <p:nvPr/>
        </p:nvSpPr>
        <p:spPr>
          <a:xfrm>
            <a:off x="5027656" y="5070383"/>
            <a:ext cx="4364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highlight>
                  <a:srgbClr val="FFFF00"/>
                </a:highlight>
              </a:rPr>
              <a:t>Observation#3 – Identity of the MC service user is not correct  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FEA9CE82-6AF6-4A30-86B5-E982E588EC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295335"/>
              </p:ext>
            </p:extLst>
          </p:nvPr>
        </p:nvGraphicFramePr>
        <p:xfrm>
          <a:off x="5091240" y="5639533"/>
          <a:ext cx="3943032" cy="411480"/>
        </p:xfrm>
        <a:graphic>
          <a:graphicData uri="http://schemas.openxmlformats.org/drawingml/2006/table">
            <a:tbl>
              <a:tblPr/>
              <a:tblGrid>
                <a:gridCol w="1314344">
                  <a:extLst>
                    <a:ext uri="{9D8B030D-6E8A-4147-A177-3AD203B41FA5}">
                      <a16:colId xmlns:a16="http://schemas.microsoft.com/office/drawing/2014/main" val="2087837323"/>
                    </a:ext>
                  </a:extLst>
                </a:gridCol>
                <a:gridCol w="657172">
                  <a:extLst>
                    <a:ext uri="{9D8B030D-6E8A-4147-A177-3AD203B41FA5}">
                      <a16:colId xmlns:a16="http://schemas.microsoft.com/office/drawing/2014/main" val="3244822735"/>
                    </a:ext>
                  </a:extLst>
                </a:gridCol>
                <a:gridCol w="1971516">
                  <a:extLst>
                    <a:ext uri="{9D8B030D-6E8A-4147-A177-3AD203B41FA5}">
                      <a16:colId xmlns:a16="http://schemas.microsoft.com/office/drawing/2014/main" val="23856968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Information element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Status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175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GW MC service ID</a:t>
                      </a:r>
                      <a:endParaRPr lang="zh-CN" sz="9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GW MC service ID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of the requesting MC service user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587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125932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405649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How to resolve ?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F8E73656-8473-4E64-9CAB-FA272F80DE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820600"/>
              </p:ext>
            </p:extLst>
          </p:nvPr>
        </p:nvGraphicFramePr>
        <p:xfrm>
          <a:off x="164283" y="1899575"/>
          <a:ext cx="4407456" cy="2134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r:id="rId3" imgW="8945809" imgH="4358703" progId="Visio.Drawing.15">
                  <p:embed/>
                </p:oleObj>
              </mc:Choice>
              <mc:Fallback>
                <p:oleObj r:id="rId3" imgW="8945809" imgH="4358703" progId="Visio.Drawing.15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F8E73656-8473-4E64-9CAB-FA272F80DE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283" y="1899575"/>
                        <a:ext cx="4407456" cy="2134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47B2CBD4-1F54-46D0-A3C7-C3D407E546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824852"/>
              </p:ext>
            </p:extLst>
          </p:nvPr>
        </p:nvGraphicFramePr>
        <p:xfrm>
          <a:off x="151987" y="4056334"/>
          <a:ext cx="4407456" cy="2814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r:id="rId5" imgW="6983889" imgH="5337727" progId="Visio.Drawing.15">
                  <p:embed/>
                </p:oleObj>
              </mc:Choice>
              <mc:Fallback>
                <p:oleObj r:id="rId5" imgW="6983889" imgH="5337727" progId="Visio.Drawing.15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47B2CBD4-1F54-46D0-A3C7-C3D407E546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987" y="4056334"/>
                        <a:ext cx="4407456" cy="28147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253B830D-A63A-4B73-B07C-059E38CC7C63}"/>
              </a:ext>
            </a:extLst>
          </p:cNvPr>
          <p:cNvSpPr/>
          <p:nvPr/>
        </p:nvSpPr>
        <p:spPr>
          <a:xfrm>
            <a:off x="3737182" y="5268536"/>
            <a:ext cx="225552" cy="2622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68A4E1-AF5E-4099-845B-14E50598F43F}"/>
              </a:ext>
            </a:extLst>
          </p:cNvPr>
          <p:cNvSpPr/>
          <p:nvPr/>
        </p:nvSpPr>
        <p:spPr>
          <a:xfrm>
            <a:off x="1844383" y="2482023"/>
            <a:ext cx="607321" cy="8195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BBBFC7E-2CEB-4629-A242-714382DC7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1664" y="16337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EFA28106-149A-4007-B30E-CF03E99F39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938830"/>
              </p:ext>
            </p:extLst>
          </p:nvPr>
        </p:nvGraphicFramePr>
        <p:xfrm>
          <a:off x="5825421" y="2797598"/>
          <a:ext cx="4309573" cy="3034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r:id="rId7" imgW="6461618" imgH="4061499" progId="Visio.Drawing.15">
                  <p:embed/>
                </p:oleObj>
              </mc:Choice>
              <mc:Fallback>
                <p:oleObj r:id="rId7" imgW="6461618" imgH="4061499" progId="Visio.Drawing.15">
                  <p:embed/>
                  <p:pic>
                    <p:nvPicPr>
                      <p:cNvPr id="13" name="对象 12">
                        <a:extLst>
                          <a:ext uri="{FF2B5EF4-FFF2-40B4-BE49-F238E27FC236}">
                            <a16:creationId xmlns:a16="http://schemas.microsoft.com/office/drawing/2014/main" id="{EFA28106-149A-4007-B30E-CF03E99F397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5421" y="2797598"/>
                        <a:ext cx="4309573" cy="30348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B70ABF08-0999-4B7D-B158-125C185AC20C}"/>
              </a:ext>
            </a:extLst>
          </p:cNvPr>
          <p:cNvSpPr txBox="1"/>
          <p:nvPr/>
        </p:nvSpPr>
        <p:spPr>
          <a:xfrm>
            <a:off x="182832" y="1249645"/>
            <a:ext cx="4407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sz="1400" dirty="0">
                <a:highlight>
                  <a:srgbClr val="FFFF00"/>
                </a:highlight>
              </a:rPr>
              <a:t>New application functional entity in MC gateway UE </a:t>
            </a:r>
          </a:p>
          <a:p>
            <a:pPr marL="342900" indent="-342900">
              <a:buAutoNum type="arabicPeriod"/>
            </a:pPr>
            <a:r>
              <a:rPr lang="en-US" altLang="zh-CN" sz="1400" dirty="0">
                <a:highlight>
                  <a:srgbClr val="FFFF00"/>
                </a:highlight>
              </a:rPr>
              <a:t>New reference points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985534E-3D60-4EC2-8184-1AA8E0ECC7A7}"/>
              </a:ext>
            </a:extLst>
          </p:cNvPr>
          <p:cNvSpPr txBox="1"/>
          <p:nvPr/>
        </p:nvSpPr>
        <p:spPr>
          <a:xfrm>
            <a:off x="5708466" y="1254669"/>
            <a:ext cx="50022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highlight>
                  <a:srgbClr val="FFFF00"/>
                </a:highlight>
              </a:rPr>
              <a:t>3. The MC service client has already obtains its identity during the identity authentication interactions with IDM server where the MC gateway UE transparently forwarding those messages b/w MC client and the IDM server.</a:t>
            </a:r>
          </a:p>
          <a:p>
            <a:r>
              <a:rPr lang="en-US" altLang="zh-CN" sz="1400" dirty="0">
                <a:highlight>
                  <a:srgbClr val="FFFF00"/>
                </a:highlight>
              </a:rPr>
              <a:t>so the identity of the MC service user should be the </a:t>
            </a:r>
            <a:r>
              <a:rPr lang="en-US" altLang="zh-CN" sz="1400" b="1" dirty="0">
                <a:solidFill>
                  <a:srgbClr val="FF0000"/>
                </a:solidFill>
                <a:highlight>
                  <a:srgbClr val="FFFF00"/>
                </a:highlight>
              </a:rPr>
              <a:t>MC service ID</a:t>
            </a:r>
            <a:r>
              <a:rPr lang="en-US" altLang="zh-CN" sz="1400" dirty="0">
                <a:highlight>
                  <a:srgbClr val="FFFF00"/>
                </a:highlight>
              </a:rPr>
              <a:t>. 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FEA9CE82-6AF6-4A30-86B5-E982E588EC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657809"/>
              </p:ext>
            </p:extLst>
          </p:nvPr>
        </p:nvGraphicFramePr>
        <p:xfrm>
          <a:off x="6008691" y="5967899"/>
          <a:ext cx="3943032" cy="411480"/>
        </p:xfrm>
        <a:graphic>
          <a:graphicData uri="http://schemas.openxmlformats.org/drawingml/2006/table">
            <a:tbl>
              <a:tblPr/>
              <a:tblGrid>
                <a:gridCol w="1314344">
                  <a:extLst>
                    <a:ext uri="{9D8B030D-6E8A-4147-A177-3AD203B41FA5}">
                      <a16:colId xmlns:a16="http://schemas.microsoft.com/office/drawing/2014/main" val="2087837323"/>
                    </a:ext>
                  </a:extLst>
                </a:gridCol>
                <a:gridCol w="657172">
                  <a:extLst>
                    <a:ext uri="{9D8B030D-6E8A-4147-A177-3AD203B41FA5}">
                      <a16:colId xmlns:a16="http://schemas.microsoft.com/office/drawing/2014/main" val="3244822735"/>
                    </a:ext>
                  </a:extLst>
                </a:gridCol>
                <a:gridCol w="1971516">
                  <a:extLst>
                    <a:ext uri="{9D8B030D-6E8A-4147-A177-3AD203B41FA5}">
                      <a16:colId xmlns:a16="http://schemas.microsoft.com/office/drawing/2014/main" val="23856968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Information element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Status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175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strike="sngStrike" baseline="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GW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MC service ID</a:t>
                      </a:r>
                      <a:endParaRPr lang="zh-CN" sz="900" b="1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GB" sz="900" strike="sngStrike" kern="1200" baseline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GW 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MC service ID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of the requesting MC service user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587438"/>
                  </a:ext>
                </a:extLst>
              </a:tr>
            </a:tbl>
          </a:graphicData>
        </a:graphic>
      </p:graphicFrame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B52C0707-1F92-4E88-B77D-DF55C12A31BE}"/>
              </a:ext>
            </a:extLst>
          </p:cNvPr>
          <p:cNvCxnSpPr/>
          <p:nvPr/>
        </p:nvCxnSpPr>
        <p:spPr>
          <a:xfrm>
            <a:off x="786488" y="2581991"/>
            <a:ext cx="108508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4DC0852-503B-4588-9607-563A69D4E614}"/>
              </a:ext>
            </a:extLst>
          </p:cNvPr>
          <p:cNvCxnSpPr>
            <a:cxnSpLocks/>
          </p:cNvCxnSpPr>
          <p:nvPr/>
        </p:nvCxnSpPr>
        <p:spPr>
          <a:xfrm>
            <a:off x="798680" y="3197687"/>
            <a:ext cx="1045703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A92E2B77-95E1-439C-B19A-1AD96D1B22C6}"/>
              </a:ext>
            </a:extLst>
          </p:cNvPr>
          <p:cNvSpPr/>
          <p:nvPr/>
        </p:nvSpPr>
        <p:spPr>
          <a:xfrm>
            <a:off x="858720" y="2397674"/>
            <a:ext cx="82586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GW-local-1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59668E9-2A6D-402B-8DB9-B210B5F9EC09}"/>
              </a:ext>
            </a:extLst>
          </p:cNvPr>
          <p:cNvSpPr/>
          <p:nvPr/>
        </p:nvSpPr>
        <p:spPr>
          <a:xfrm>
            <a:off x="858720" y="2951466"/>
            <a:ext cx="82586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GW-local-2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A28E248-800E-465D-B792-4459BD834B79}"/>
              </a:ext>
            </a:extLst>
          </p:cNvPr>
          <p:cNvSpPr/>
          <p:nvPr/>
        </p:nvSpPr>
        <p:spPr>
          <a:xfrm>
            <a:off x="1836439" y="2655348"/>
            <a:ext cx="6073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MC  client proxy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B12668F4-0EC4-4139-B4EF-6B297E792A49}"/>
              </a:ext>
            </a:extLst>
          </p:cNvPr>
          <p:cNvCxnSpPr>
            <a:cxnSpLocks/>
          </p:cNvCxnSpPr>
          <p:nvPr/>
        </p:nvCxnSpPr>
        <p:spPr>
          <a:xfrm>
            <a:off x="3955406" y="5463726"/>
            <a:ext cx="23288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对话气泡: 圆角矩形 27">
            <a:extLst>
              <a:ext uri="{FF2B5EF4-FFF2-40B4-BE49-F238E27FC236}">
                <a16:creationId xmlns:a16="http://schemas.microsoft.com/office/drawing/2014/main" id="{BECE877C-78EA-4661-A13C-005B12F82483}"/>
              </a:ext>
            </a:extLst>
          </p:cNvPr>
          <p:cNvSpPr/>
          <p:nvPr/>
        </p:nvSpPr>
        <p:spPr>
          <a:xfrm>
            <a:off x="1627736" y="3455567"/>
            <a:ext cx="1528487" cy="502548"/>
          </a:xfrm>
          <a:prstGeom prst="wedgeRoundRectCallout">
            <a:avLst>
              <a:gd name="adj1" fmla="val -59183"/>
              <a:gd name="adj2" fmla="val -94890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DBACA10-4B7A-497E-8A4A-B4B966877B67}"/>
              </a:ext>
            </a:extLst>
          </p:cNvPr>
          <p:cNvSpPr/>
          <p:nvPr/>
        </p:nvSpPr>
        <p:spPr>
          <a:xfrm>
            <a:off x="1516795" y="3516917"/>
            <a:ext cx="16778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Location management messages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对话气泡: 圆角矩形 29">
            <a:extLst>
              <a:ext uri="{FF2B5EF4-FFF2-40B4-BE49-F238E27FC236}">
                <a16:creationId xmlns:a16="http://schemas.microsoft.com/office/drawing/2014/main" id="{C1CE8574-6320-488F-BDE2-A06D07150388}"/>
              </a:ext>
            </a:extLst>
          </p:cNvPr>
          <p:cNvSpPr/>
          <p:nvPr/>
        </p:nvSpPr>
        <p:spPr>
          <a:xfrm>
            <a:off x="2271841" y="1819861"/>
            <a:ext cx="1135823" cy="502548"/>
          </a:xfrm>
          <a:prstGeom prst="wedgeRoundRectCallout">
            <a:avLst>
              <a:gd name="adj1" fmla="val -103172"/>
              <a:gd name="adj2" fmla="val 89489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067924A-725C-48D0-AE50-D5FF45EE3B0C}"/>
              </a:ext>
            </a:extLst>
          </p:cNvPr>
          <p:cNvSpPr/>
          <p:nvPr/>
        </p:nvSpPr>
        <p:spPr>
          <a:xfrm>
            <a:off x="1952145" y="1858039"/>
            <a:ext cx="16778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MBMS related messages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对话气泡: 圆角矩形 31">
            <a:extLst>
              <a:ext uri="{FF2B5EF4-FFF2-40B4-BE49-F238E27FC236}">
                <a16:creationId xmlns:a16="http://schemas.microsoft.com/office/drawing/2014/main" id="{538901FF-026A-470F-A59A-6E10DECCBDBC}"/>
              </a:ext>
            </a:extLst>
          </p:cNvPr>
          <p:cNvSpPr/>
          <p:nvPr/>
        </p:nvSpPr>
        <p:spPr>
          <a:xfrm>
            <a:off x="2601053" y="2655348"/>
            <a:ext cx="1135824" cy="502548"/>
          </a:xfrm>
          <a:prstGeom prst="wedgeRoundRectCallout">
            <a:avLst>
              <a:gd name="adj1" fmla="val -62940"/>
              <a:gd name="adj2" fmla="val -12405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B076422-FC68-40FE-9258-7105B98499C6}"/>
              </a:ext>
            </a:extLst>
          </p:cNvPr>
          <p:cNvSpPr/>
          <p:nvPr/>
        </p:nvSpPr>
        <p:spPr>
          <a:xfrm>
            <a:off x="2397898" y="2655348"/>
            <a:ext cx="14303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Handle the </a:t>
            </a:r>
            <a:r>
              <a:rPr lang="en-US" altLang="zh-CN" sz="1000" dirty="0" err="1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signallings</a:t>
            </a: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from MC client</a:t>
            </a:r>
            <a:endParaRPr lang="en-US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6" name="对话气泡: 圆角矩形 35">
            <a:extLst>
              <a:ext uri="{FF2B5EF4-FFF2-40B4-BE49-F238E27FC236}">
                <a16:creationId xmlns:a16="http://schemas.microsoft.com/office/drawing/2014/main" id="{D52D015C-F557-4584-B700-D3ED43A88F3A}"/>
              </a:ext>
            </a:extLst>
          </p:cNvPr>
          <p:cNvSpPr/>
          <p:nvPr/>
        </p:nvSpPr>
        <p:spPr>
          <a:xfrm>
            <a:off x="6320485" y="3460300"/>
            <a:ext cx="1624193" cy="502548"/>
          </a:xfrm>
          <a:prstGeom prst="wedgeRoundRectCallout">
            <a:avLst>
              <a:gd name="adj1" fmla="val -17115"/>
              <a:gd name="adj2" fmla="val 438838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160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12909</TotalTime>
  <Words>234</Words>
  <Application>Microsoft Office PowerPoint</Application>
  <PresentationFormat>宽屏</PresentationFormat>
  <Paragraphs>37</Paragraphs>
  <Slides>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.AppleSystemUIFont</vt:lpstr>
      <vt:lpstr>等线</vt:lpstr>
      <vt:lpstr>宋体</vt:lpstr>
      <vt:lpstr>微软雅黑</vt:lpstr>
      <vt:lpstr>Arial</vt:lpstr>
      <vt:lpstr>Calibri</vt:lpstr>
      <vt:lpstr>Calibri Light</vt:lpstr>
      <vt:lpstr>Times New Roman</vt:lpstr>
      <vt:lpstr>1_Office Theme</vt:lpstr>
      <vt:lpstr>Visio.Drawing.15</vt:lpstr>
      <vt:lpstr>R19 MC GWUE fixup</vt:lpstr>
      <vt:lpstr>Content</vt:lpstr>
      <vt:lpstr>Issues in R19 current form</vt:lpstr>
      <vt:lpstr>How to resolve ?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Cuili1</cp:lastModifiedBy>
  <cp:revision>288</cp:revision>
  <dcterms:created xsi:type="dcterms:W3CDTF">2023-04-05T03:54:49Z</dcterms:created>
  <dcterms:modified xsi:type="dcterms:W3CDTF">2024-05-13T08:32:34Z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(3)yI0/nmGhWCHi/8GtSh+Ts+sNPVRUkJXJNvh85/Lo6qW8FirH16C5vAF8V8jf2TTSn8b8Z/VU
JPKSE5t289+evlQzSMqSva26IsML885+eWUULhl5ctlDT6AOfO4bDyap8gy8vs4AkZ+pVkk6
x92j+++1O5Wnk96b8Bq+doKqkM/NR5DvDK8SIl13r9HdHbF1f4DHH9Q2bDg0XpZLf/xZXq4X
tVz6A3cTigtSLMFcNH</vt:lpwstr>
  </property>
  <property fmtid="{D5CDD505-2E9C-101B-9397-08002B2CF9AE}" pid="3" name="_2015_ms_pID_7253431">
    <vt:lpwstr>8hVwoSDTRUuKC/rdVCyaDH2MkhvzRay24rg88wI6ngteEqtDnMqXl6
YqIG3prMoqQUmKraKVM9d/yYjlYwUWkdLh4lWFvNvMf6TNzGcqrzTGN8FSliYiS7AQ8CnzuV
7Uo/vuEbtYyME5+uJ8S5LjQHr+45UZpDwtT+eqPKksRe79hNaLOfNIzkQMrkrkKqCWDKp00U
LZkaw1fptmUiGwIgo3PmRQ9J5N5A1MUhYGVo</vt:lpwstr>
  </property>
  <property fmtid="{D5CDD505-2E9C-101B-9397-08002B2CF9AE}" pid="4" name="_2015_ms_pID_7253432">
    <vt:lpwstr>nw==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1695648608</vt:lpwstr>
  </property>
</Properties>
</file>