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42" r:id="rId6"/>
    <p:sldId id="343" r:id="rId7"/>
    <p:sldId id="345" r:id="rId8"/>
    <p:sldId id="346"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07" autoAdjust="0"/>
    <p:restoredTop sz="94712" autoAdjust="0"/>
  </p:normalViewPr>
  <p:slideViewPr>
    <p:cSldViewPr snapToGrid="0">
      <p:cViewPr varScale="1">
        <p:scale>
          <a:sx n="108" d="100"/>
          <a:sy n="108" d="100"/>
        </p:scale>
        <p:origin x="564"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#61	</a:t>
            </a:r>
          </a:p>
          <a:p>
            <a:pPr eaLnBrk="1" hangingPunct="1">
              <a:defRPr/>
            </a:pPr>
            <a:r>
              <a:rPr lang="sv-SE" altLang="en-US" sz="1200" b="1" dirty="0">
                <a:latin typeface="Arial "/>
              </a:rPr>
              <a:t>Jeju, South Korea – May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719733" y="133350"/>
            <a:ext cx="1756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&lt;</a:t>
            </a:r>
            <a:r>
              <a:rPr lang="sv-SE" altLang="en-US" sz="1200" b="1" i="1" dirty="0">
                <a:latin typeface="Arial "/>
              </a:rPr>
              <a:t>S6-242022</a:t>
            </a:r>
            <a:r>
              <a:rPr lang="sv-SE" altLang="en-US" sz="1200" b="1" dirty="0">
                <a:latin typeface="Arial "/>
              </a:rPr>
              <a:t>&gt;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367162" y="2002701"/>
            <a:ext cx="9685537" cy="1965617"/>
          </a:xfrm>
        </p:spPr>
        <p:txBody>
          <a:bodyPr/>
          <a:lstStyle/>
          <a:p>
            <a:pPr eaLnBrk="1" hangingPunct="1"/>
            <a:r>
              <a:rPr lang="en-GB" altLang="en-US" sz="5400" b="1" dirty="0"/>
              <a:t>Discussion on Updating Location Reporting Configuration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544206" y="4545075"/>
            <a:ext cx="8523071" cy="1500187"/>
          </a:xfrm>
        </p:spPr>
        <p:txBody>
          <a:bodyPr/>
          <a:lstStyle/>
          <a:p>
            <a:pPr marL="0" indent="0" eaLnBrk="1" hangingPunct="1">
              <a:buFontTx/>
              <a:buNone/>
            </a:pPr>
            <a:r>
              <a:rPr lang="en-GB" altLang="en-US" dirty="0"/>
              <a:t>Mythri Hunukumbure, Sivasubramaniam Ramanan</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26F75-F205-F4B1-65CE-9AF29B3F5DB7}"/>
              </a:ext>
            </a:extLst>
          </p:cNvPr>
          <p:cNvSpPr>
            <a:spLocks noGrp="1"/>
          </p:cNvSpPr>
          <p:nvPr>
            <p:ph type="title"/>
          </p:nvPr>
        </p:nvSpPr>
        <p:spPr>
          <a:xfrm>
            <a:off x="541538" y="365125"/>
            <a:ext cx="10812262" cy="1325563"/>
          </a:xfrm>
        </p:spPr>
        <p:txBody>
          <a:bodyPr/>
          <a:lstStyle/>
          <a:p>
            <a:r>
              <a:rPr lang="en-GB" b="1" dirty="0"/>
              <a:t>Emergency Services Requirement</a:t>
            </a:r>
          </a:p>
        </p:txBody>
      </p:sp>
      <p:sp>
        <p:nvSpPr>
          <p:cNvPr id="3" name="Content Placeholder 2">
            <a:extLst>
              <a:ext uri="{FF2B5EF4-FFF2-40B4-BE49-F238E27FC236}">
                <a16:creationId xmlns:a16="http://schemas.microsoft.com/office/drawing/2014/main" id="{EF42B96E-B38A-150B-36CC-7C90E6AA74FD}"/>
              </a:ext>
            </a:extLst>
          </p:cNvPr>
          <p:cNvSpPr>
            <a:spLocks noGrp="1"/>
          </p:cNvSpPr>
          <p:nvPr>
            <p:ph idx="1"/>
          </p:nvPr>
        </p:nvSpPr>
        <p:spPr>
          <a:xfrm>
            <a:off x="541538" y="2058977"/>
            <a:ext cx="10812262" cy="4351338"/>
          </a:xfrm>
        </p:spPr>
        <p:txBody>
          <a:bodyPr/>
          <a:lstStyle/>
          <a:p>
            <a:r>
              <a:rPr lang="en-GB" sz="2400" dirty="0"/>
              <a:t> When an emergency crew is responding to an incident, the authorized client (supervisor)</a:t>
            </a:r>
            <a:r>
              <a:rPr lang="en-GB" dirty="0"/>
              <a:t> </a:t>
            </a:r>
            <a:r>
              <a:rPr lang="en-GB" sz="2400" dirty="0"/>
              <a:t>would initially set the location reporting trigger parameters to certain values.</a:t>
            </a:r>
          </a:p>
          <a:p>
            <a:r>
              <a:rPr lang="en-GB" sz="2400" dirty="0"/>
              <a:t> As the incident evolves, the supervisor may want to modify these tiggers, rather than cancelling the current location reporting configuration and issuing a new one.</a:t>
            </a:r>
          </a:p>
          <a:p>
            <a:pPr lvl="1"/>
            <a:r>
              <a:rPr lang="en-GB" sz="2000" dirty="0">
                <a:solidFill>
                  <a:srgbClr val="0070C0"/>
                </a:solidFill>
              </a:rPr>
              <a:t>A common example is to change the location report update rate, depending on the severity of the incident.</a:t>
            </a:r>
          </a:p>
          <a:p>
            <a:r>
              <a:rPr lang="en-GB" sz="2400" dirty="0">
                <a:solidFill>
                  <a:srgbClr val="0070C0"/>
                </a:solidFill>
              </a:rPr>
              <a:t> </a:t>
            </a:r>
            <a:r>
              <a:rPr lang="en-GB" sz="2400" dirty="0"/>
              <a:t>Currently, there is no text in TS 23.280 to clarify how</a:t>
            </a:r>
            <a:r>
              <a:rPr lang="en-GB" sz="2400" b="1" dirty="0"/>
              <a:t> </a:t>
            </a:r>
            <a:r>
              <a:rPr lang="en-GB" sz="2400" dirty="0"/>
              <a:t>an existing location reporting configuration can be modified/updated. </a:t>
            </a:r>
            <a:endParaRPr lang="en-GB" sz="2400" b="1" dirty="0"/>
          </a:p>
        </p:txBody>
      </p:sp>
    </p:spTree>
    <p:extLst>
      <p:ext uri="{BB962C8B-B14F-4D97-AF65-F5344CB8AC3E}">
        <p14:creationId xmlns:p14="http://schemas.microsoft.com/office/powerpoint/2010/main" val="26258990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59DE7-7250-DD02-D119-E30ADF3CE861}"/>
              </a:ext>
            </a:extLst>
          </p:cNvPr>
          <p:cNvSpPr>
            <a:spLocks noGrp="1"/>
          </p:cNvSpPr>
          <p:nvPr>
            <p:ph type="title"/>
          </p:nvPr>
        </p:nvSpPr>
        <p:spPr>
          <a:xfrm>
            <a:off x="568171" y="443882"/>
            <a:ext cx="10785629" cy="1246805"/>
          </a:xfrm>
        </p:spPr>
        <p:txBody>
          <a:bodyPr/>
          <a:lstStyle/>
          <a:p>
            <a:r>
              <a:rPr lang="en-GB" b="1" dirty="0"/>
              <a:t>Reporting Trigger Modify in TS 23.280</a:t>
            </a:r>
          </a:p>
        </p:txBody>
      </p:sp>
      <p:sp>
        <p:nvSpPr>
          <p:cNvPr id="3" name="Content Placeholder 2">
            <a:extLst>
              <a:ext uri="{FF2B5EF4-FFF2-40B4-BE49-F238E27FC236}">
                <a16:creationId xmlns:a16="http://schemas.microsoft.com/office/drawing/2014/main" id="{95299DFD-8844-3970-ED83-F1912A8490AC}"/>
              </a:ext>
            </a:extLst>
          </p:cNvPr>
          <p:cNvSpPr>
            <a:spLocks noGrp="1"/>
          </p:cNvSpPr>
          <p:nvPr>
            <p:ph idx="1"/>
          </p:nvPr>
        </p:nvSpPr>
        <p:spPr>
          <a:xfrm>
            <a:off x="568171" y="1944209"/>
            <a:ext cx="10785629" cy="4232753"/>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lang="en-GB" sz="2400" dirty="0"/>
              <a:t> </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 SA1 requirements spec (TS 22.280, section 5.11) states:</a:t>
            </a:r>
          </a:p>
          <a:p>
            <a:pPr marL="0" marR="0" lvl="0" indent="0" algn="l" defTabSz="914400" rtl="0" eaLnBrk="0" fontAlgn="base" latinLnBrk="0" hangingPunct="0">
              <a:lnSpc>
                <a:spcPct val="90000"/>
              </a:lnSpc>
              <a:spcBef>
                <a:spcPts val="1000"/>
              </a:spcBef>
              <a:spcAft>
                <a:spcPct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[R-5.11-008] The MCX Service shall be able to </a:t>
            </a:r>
            <a:r>
              <a:rPr kumimoji="0" lang="en-GB" sz="1200" b="0" i="0" u="none" strike="noStrike" kern="1200" cap="none" spc="0" normalizeH="0" baseline="0" noProof="0" dirty="0">
                <a:ln>
                  <a:noFill/>
                </a:ln>
                <a:solidFill>
                  <a:prstClr val="black"/>
                </a:solidFill>
                <a:effectLst/>
                <a:highlight>
                  <a:srgbClr val="00FF00"/>
                </a:highlight>
                <a:uLnTx/>
                <a:uFillTx/>
                <a:latin typeface="Times New Roman" panose="02020603050405020304" pitchFamily="18" charset="0"/>
                <a:ea typeface="Times New Roman" panose="02020603050405020304" pitchFamily="18" charset="0"/>
                <a:cs typeface="+mn-cs"/>
              </a:rPr>
              <a:t>modify Location information update triggers </a:t>
            </a:r>
            <a:r>
              <a:rPr kumimoji="0" lang="en-GB" sz="12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of an MCX User while the MCX User is on the network.</a:t>
            </a: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r>
              <a:rPr lang="en-GB" sz="2400" dirty="0"/>
              <a:t> The current TS 23.280, section 10.9.1 states:</a:t>
            </a:r>
          </a:p>
          <a:p>
            <a:pPr marL="0" indent="0">
              <a:spcAft>
                <a:spcPts val="900"/>
              </a:spcAft>
              <a:buNone/>
            </a:pPr>
            <a:r>
              <a:rPr lang="en-GB" sz="1200" dirty="0">
                <a:effectLst/>
                <a:latin typeface="Times New Roman" panose="02020603050405020304" pitchFamily="18" charset="0"/>
                <a:ea typeface="Times New Roman" panose="02020603050405020304" pitchFamily="18" charset="0"/>
              </a:rPr>
              <a:t>In the information flows of clause 10.9.2, and procedures of clause 10.9.3:</a:t>
            </a:r>
          </a:p>
          <a:p>
            <a:pPr marL="180340" indent="0">
              <a:spcBef>
                <a:spcPts val="0"/>
              </a:spcBef>
              <a:spcAft>
                <a:spcPts val="600"/>
              </a:spcAft>
              <a:buNone/>
            </a:pPr>
            <a:r>
              <a:rPr lang="en-GB" sz="1200" dirty="0">
                <a:effectLst/>
                <a:latin typeface="Times New Roman" panose="02020603050405020304" pitchFamily="18" charset="0"/>
                <a:ea typeface="Times New Roman" panose="02020603050405020304" pitchFamily="18" charset="0"/>
              </a:rPr>
              <a:t>-	the term "requesting MC service user" is used to refer to the </a:t>
            </a:r>
            <a:r>
              <a:rPr lang="en-GB" sz="1200" dirty="0">
                <a:effectLst/>
                <a:latin typeface="Times New Roman" panose="02020603050405020304" pitchFamily="18" charset="0"/>
                <a:ea typeface="Times New Roman" panose="02020603050405020304" pitchFamily="18" charset="0"/>
                <a:cs typeface="Arial" panose="020B0604020202020204" pitchFamily="34" charset="0"/>
              </a:rPr>
              <a:t>MC service user</a:t>
            </a:r>
            <a:r>
              <a:rPr lang="en-GB" sz="1200" dirty="0">
                <a:effectLst/>
                <a:latin typeface="Times New Roman" panose="02020603050405020304" pitchFamily="18" charset="0"/>
                <a:ea typeface="Times New Roman" panose="02020603050405020304" pitchFamily="18" charset="0"/>
              </a:rPr>
              <a:t> which sends a request to subscribe to location information reports, to trigger a location information report or </a:t>
            </a:r>
            <a:r>
              <a:rPr lang="en-GB" sz="1200" dirty="0">
                <a:effectLst/>
                <a:highlight>
                  <a:srgbClr val="00FF00"/>
                </a:highlight>
                <a:latin typeface="Times New Roman" panose="02020603050405020304" pitchFamily="18" charset="0"/>
                <a:ea typeface="Times New Roman" panose="02020603050405020304" pitchFamily="18" charset="0"/>
              </a:rPr>
              <a:t>to modify existing location information triggers </a:t>
            </a:r>
            <a:r>
              <a:rPr lang="en-GB" sz="1200" dirty="0">
                <a:effectLst/>
                <a:latin typeface="Times New Roman" panose="02020603050405020304" pitchFamily="18" charset="0"/>
                <a:ea typeface="Times New Roman" panose="02020603050405020304" pitchFamily="18" charset="0"/>
              </a:rPr>
              <a:t>from another MC service user;</a:t>
            </a:r>
          </a:p>
          <a:p>
            <a:pPr marL="180340" indent="0">
              <a:spcBef>
                <a:spcPts val="0"/>
              </a:spcBef>
              <a:spcAft>
                <a:spcPts val="600"/>
              </a:spcAft>
              <a:buNone/>
            </a:pPr>
            <a:r>
              <a:rPr lang="en-GB" sz="1200" dirty="0">
                <a:effectLst/>
                <a:latin typeface="Times New Roman" panose="02020603050405020304" pitchFamily="18" charset="0"/>
                <a:ea typeface="Times New Roman" panose="02020603050405020304" pitchFamily="18" charset="0"/>
              </a:rPr>
              <a:t>-	the term "requested MC service user" is used to refer to the MC service user whose location information is requested </a:t>
            </a:r>
            <a:r>
              <a:rPr lang="en-GB" sz="1200" dirty="0">
                <a:effectLst/>
                <a:highlight>
                  <a:srgbClr val="00FF00"/>
                </a:highlight>
                <a:latin typeface="Times New Roman" panose="02020603050405020304" pitchFamily="18" charset="0"/>
                <a:ea typeface="Times New Roman" panose="02020603050405020304" pitchFamily="18" charset="0"/>
              </a:rPr>
              <a:t>or existing location information triggers are to be modified</a:t>
            </a:r>
            <a:r>
              <a:rPr lang="en-GB" sz="1200" dirty="0">
                <a:effectLst/>
                <a:latin typeface="Times New Roman" panose="02020603050405020304" pitchFamily="18" charset="0"/>
                <a:ea typeface="Times New Roman" panose="02020603050405020304" pitchFamily="18" charset="0"/>
              </a:rPr>
              <a:t>; and</a:t>
            </a:r>
          </a:p>
          <a:p>
            <a:pPr marL="180340" indent="0">
              <a:spcBef>
                <a:spcPts val="0"/>
              </a:spcBef>
              <a:spcAft>
                <a:spcPts val="600"/>
              </a:spcAft>
              <a:buNone/>
            </a:pPr>
            <a:r>
              <a:rPr lang="en-GB" sz="1200" dirty="0">
                <a:effectLst/>
                <a:latin typeface="Times New Roman" panose="02020603050405020304" pitchFamily="18" charset="0"/>
                <a:ea typeface="Times New Roman" panose="02020603050405020304" pitchFamily="18" charset="0"/>
              </a:rPr>
              <a:t>-	the term "reporting MC service user" is used to refer to the MC service user which provides location related information based on on-demand request or trigger criteria. </a:t>
            </a:r>
          </a:p>
          <a:p>
            <a:r>
              <a:rPr lang="en-GB" sz="2400" dirty="0"/>
              <a:t> To modify a trigger, the location reporting configuration should be updated. How and where this is done is not clarified in TS 23.280.</a:t>
            </a:r>
          </a:p>
          <a:p>
            <a:pPr lvl="1"/>
            <a:r>
              <a:rPr lang="en-GB" sz="2000" dirty="0">
                <a:solidFill>
                  <a:srgbClr val="0070C0"/>
                </a:solidFill>
              </a:rPr>
              <a:t>This should be taken up for consideration in SA6 </a:t>
            </a:r>
            <a:r>
              <a:rPr lang="en-GB" sz="2000" dirty="0" err="1">
                <a:solidFill>
                  <a:srgbClr val="0070C0"/>
                </a:solidFill>
              </a:rPr>
              <a:t>EnhMC</a:t>
            </a:r>
            <a:r>
              <a:rPr lang="en-GB" sz="2000" dirty="0">
                <a:solidFill>
                  <a:srgbClr val="0070C0"/>
                </a:solidFill>
              </a:rPr>
              <a:t>.</a:t>
            </a:r>
          </a:p>
          <a:p>
            <a:pPr marL="457200" lvl="1" indent="0">
              <a:buNone/>
            </a:pPr>
            <a:endParaRPr lang="en-GB" sz="1600" dirty="0">
              <a:solidFill>
                <a:srgbClr val="0070C0"/>
              </a:solidFill>
            </a:endParaRPr>
          </a:p>
          <a:p>
            <a:endParaRPr lang="en-GB" sz="2400" dirty="0"/>
          </a:p>
        </p:txBody>
      </p:sp>
    </p:spTree>
    <p:extLst>
      <p:ext uri="{BB962C8B-B14F-4D97-AF65-F5344CB8AC3E}">
        <p14:creationId xmlns:p14="http://schemas.microsoft.com/office/powerpoint/2010/main" val="150331385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45BDE-D479-ABEE-EC6E-68CA11FA89B3}"/>
              </a:ext>
            </a:extLst>
          </p:cNvPr>
          <p:cNvSpPr>
            <a:spLocks noGrp="1"/>
          </p:cNvSpPr>
          <p:nvPr>
            <p:ph type="title"/>
          </p:nvPr>
        </p:nvSpPr>
        <p:spPr>
          <a:xfrm>
            <a:off x="523783" y="681039"/>
            <a:ext cx="10643585" cy="783778"/>
          </a:xfrm>
        </p:spPr>
        <p:txBody>
          <a:bodyPr/>
          <a:lstStyle/>
          <a:p>
            <a:r>
              <a:rPr lang="en-GB" b="1" dirty="0"/>
              <a:t>Event triggered location reporting</a:t>
            </a:r>
          </a:p>
        </p:txBody>
      </p:sp>
      <p:sp>
        <p:nvSpPr>
          <p:cNvPr id="3" name="Content Placeholder 2">
            <a:extLst>
              <a:ext uri="{FF2B5EF4-FFF2-40B4-BE49-F238E27FC236}">
                <a16:creationId xmlns:a16="http://schemas.microsoft.com/office/drawing/2014/main" id="{A4EA5E27-825E-0F27-55D4-9ADBF14BB71A}"/>
              </a:ext>
            </a:extLst>
          </p:cNvPr>
          <p:cNvSpPr>
            <a:spLocks noGrp="1"/>
          </p:cNvSpPr>
          <p:nvPr>
            <p:ph idx="1"/>
          </p:nvPr>
        </p:nvSpPr>
        <p:spPr>
          <a:xfrm>
            <a:off x="523783" y="1882065"/>
            <a:ext cx="11043821" cy="4294897"/>
          </a:xfrm>
        </p:spPr>
        <p:txBody>
          <a:bodyPr/>
          <a:lstStyle/>
          <a:p>
            <a:r>
              <a:rPr lang="en-GB" sz="2400" dirty="0"/>
              <a:t> This procedure (10.9.3.1) mentions (in step 1):</a:t>
            </a:r>
          </a:p>
          <a:p>
            <a:pPr marL="180340" indent="0">
              <a:spcAft>
                <a:spcPts val="900"/>
              </a:spcAft>
              <a:buNone/>
            </a:pPr>
            <a:r>
              <a:rPr lang="en-GB" sz="1800" dirty="0">
                <a:effectLst/>
                <a:latin typeface="Times New Roman" panose="02020603050405020304" pitchFamily="18" charset="0"/>
                <a:ea typeface="Times New Roman" panose="02020603050405020304" pitchFamily="18" charset="0"/>
              </a:rPr>
              <a:t>1.	</a:t>
            </a:r>
            <a:r>
              <a:rPr lang="en-GB" sz="1600" dirty="0">
                <a:effectLst/>
                <a:latin typeface="Times New Roman" panose="02020603050405020304" pitchFamily="18" charset="0"/>
                <a:ea typeface="Times New Roman" panose="02020603050405020304" pitchFamily="18" charset="0"/>
              </a:rPr>
              <a:t>The location management server sends location reporting configuration message to the location management client(s) containing the initial configuration (</a:t>
            </a:r>
            <a:r>
              <a:rPr lang="en-GB" sz="1600" dirty="0">
                <a:effectLst/>
                <a:highlight>
                  <a:srgbClr val="FFFF00"/>
                </a:highlight>
                <a:latin typeface="Times New Roman" panose="02020603050405020304" pitchFamily="18" charset="0"/>
                <a:ea typeface="Times New Roman" panose="02020603050405020304" pitchFamily="18" charset="0"/>
              </a:rPr>
              <a:t>or a subsequent update</a:t>
            </a:r>
            <a:r>
              <a:rPr lang="en-GB" sz="1600" dirty="0">
                <a:effectLst/>
                <a:latin typeface="Times New Roman" panose="02020603050405020304" pitchFamily="18" charset="0"/>
                <a:ea typeface="Times New Roman" panose="02020603050405020304" pitchFamily="18" charset="0"/>
              </a:rPr>
              <a:t>) for reporting the location of the MC service UE. This message can be sent over a unicast bearer to a specific location management client or as a group message over an MBMS bearer to update the location reporting configuration for multiple location management clients at the same time.</a:t>
            </a:r>
          </a:p>
          <a:p>
            <a:pPr marL="180340" indent="0">
              <a:spcBef>
                <a:spcPts val="0"/>
              </a:spcBef>
              <a:spcAft>
                <a:spcPts val="600"/>
              </a:spcAft>
              <a:buNone/>
            </a:pPr>
            <a:r>
              <a:rPr lang="en-GB" sz="1600" dirty="0">
                <a:effectLst/>
                <a:latin typeface="Times New Roman" panose="02020603050405020304" pitchFamily="18" charset="0"/>
                <a:ea typeface="Times New Roman" panose="02020603050405020304" pitchFamily="18" charset="0"/>
              </a:rPr>
              <a:t>NOTE 2:  The location reporting configuration information can be made part of the user profile, in which case the sending of the message is not necessary.</a:t>
            </a:r>
          </a:p>
          <a:p>
            <a:pPr marL="180340" indent="0">
              <a:spcBef>
                <a:spcPts val="0"/>
              </a:spcBef>
              <a:spcAft>
                <a:spcPts val="600"/>
              </a:spcAft>
              <a:buNone/>
            </a:pPr>
            <a:r>
              <a:rPr lang="en-GB" sz="1600" dirty="0">
                <a:effectLst/>
                <a:latin typeface="Times New Roman" panose="02020603050405020304" pitchFamily="18" charset="0"/>
                <a:ea typeface="Times New Roman" panose="02020603050405020304" pitchFamily="18" charset="0"/>
              </a:rPr>
              <a:t>NOTE 3:  Different location management clients may be given different location reporting criteria.</a:t>
            </a:r>
          </a:p>
          <a:p>
            <a:r>
              <a:rPr lang="en-GB" sz="2400" dirty="0"/>
              <a:t> How a ‘subsequent update’ to the initial configuration can be achieved is not specified here. How a cancellation can be done is specified in the Notes of  the Table 10.9.2.1-1.</a:t>
            </a:r>
          </a:p>
          <a:p>
            <a:pPr lvl="1"/>
            <a:r>
              <a:rPr lang="en-GB" sz="2000" dirty="0"/>
              <a:t> </a:t>
            </a:r>
            <a:r>
              <a:rPr lang="en-GB" sz="2000" dirty="0">
                <a:solidFill>
                  <a:srgbClr val="0070C0"/>
                </a:solidFill>
              </a:rPr>
              <a:t>Having a Note 4 in TS 23.280 section 10.9.3.1, mentioning the same configuration Table as in 10.9.2.1-1. can be with only the updating parameters, is suggested.</a:t>
            </a:r>
          </a:p>
          <a:p>
            <a:pPr marL="0" indent="0">
              <a:buNone/>
            </a:pPr>
            <a:endParaRPr lang="en-GB" sz="2400" dirty="0"/>
          </a:p>
          <a:p>
            <a:pPr marL="0" indent="0">
              <a:buNone/>
            </a:pPr>
            <a:endParaRPr lang="en-GB" sz="2400" dirty="0"/>
          </a:p>
        </p:txBody>
      </p:sp>
    </p:spTree>
    <p:extLst>
      <p:ext uri="{BB962C8B-B14F-4D97-AF65-F5344CB8AC3E}">
        <p14:creationId xmlns:p14="http://schemas.microsoft.com/office/powerpoint/2010/main" val="222468467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F5657-059C-3755-0A31-DDF7A3599C7F}"/>
              </a:ext>
            </a:extLst>
          </p:cNvPr>
          <p:cNvSpPr>
            <a:spLocks noGrp="1"/>
          </p:cNvSpPr>
          <p:nvPr>
            <p:ph type="title"/>
          </p:nvPr>
        </p:nvSpPr>
        <p:spPr>
          <a:xfrm>
            <a:off x="530839" y="530198"/>
            <a:ext cx="10515600" cy="1114185"/>
          </a:xfrm>
        </p:spPr>
        <p:txBody>
          <a:bodyPr/>
          <a:lstStyle/>
          <a:p>
            <a:r>
              <a:rPr lang="en-GB" b="1" dirty="0"/>
              <a:t>Stage 3 spec. for configuration updates</a:t>
            </a:r>
          </a:p>
        </p:txBody>
      </p:sp>
      <p:sp>
        <p:nvSpPr>
          <p:cNvPr id="3" name="Content Placeholder 2">
            <a:extLst>
              <a:ext uri="{FF2B5EF4-FFF2-40B4-BE49-F238E27FC236}">
                <a16:creationId xmlns:a16="http://schemas.microsoft.com/office/drawing/2014/main" id="{A141F22B-E27F-B848-C56D-DF3A20FFF38D}"/>
              </a:ext>
            </a:extLst>
          </p:cNvPr>
          <p:cNvSpPr>
            <a:spLocks noGrp="1"/>
          </p:cNvSpPr>
          <p:nvPr>
            <p:ph idx="1"/>
          </p:nvPr>
        </p:nvSpPr>
        <p:spPr>
          <a:xfrm>
            <a:off x="530839" y="1917833"/>
            <a:ext cx="10515600" cy="4351338"/>
          </a:xfrm>
        </p:spPr>
        <p:txBody>
          <a:bodyPr/>
          <a:lstStyle/>
          <a:p>
            <a:r>
              <a:rPr lang="en-GB" dirty="0"/>
              <a:t> </a:t>
            </a:r>
            <a:r>
              <a:rPr lang="en-GB" sz="2400" dirty="0"/>
              <a:t>TS 24.379, Annex F: XML schema for MCPTT location information</a:t>
            </a:r>
          </a:p>
          <a:p>
            <a:pPr marL="0" indent="0" hangingPunct="0">
              <a:spcBef>
                <a:spcPts val="900"/>
              </a:spcBef>
              <a:spcAft>
                <a:spcPts val="900"/>
              </a:spcAft>
              <a:buNone/>
            </a:pPr>
            <a:r>
              <a:rPr lang="en-GB" sz="1800" b="1" dirty="0">
                <a:effectLst/>
                <a:latin typeface="Arial" panose="020B0604020202020204" pitchFamily="34" charset="0"/>
                <a:cs typeface="Times New Roman" panose="02020603050405020304" pitchFamily="18" charset="0"/>
              </a:rPr>
              <a:t>F.3.3	Semantic</a:t>
            </a:r>
          </a:p>
          <a:p>
            <a:pPr marL="0" indent="0" hangingPunct="0">
              <a:spcAft>
                <a:spcPts val="900"/>
              </a:spcAft>
              <a:buNone/>
            </a:pPr>
            <a:r>
              <a:rPr lang="en-GB" sz="1800" dirty="0">
                <a:effectLst/>
                <a:latin typeface="Times New Roman" panose="02020603050405020304" pitchFamily="18" charset="0"/>
                <a:ea typeface="Times New Roman" panose="02020603050405020304" pitchFamily="18" charset="0"/>
              </a:rPr>
              <a:t>The &lt;location-info&gt; element is the root element of the XML document. The &lt;location-info&gt; element contains the &lt;Configuration&gt;, &lt;Request&gt; and &lt;Report&gt; </a:t>
            </a:r>
            <a:r>
              <a:rPr lang="en-GB" sz="1800" dirty="0" err="1">
                <a:effectLst/>
                <a:latin typeface="Times New Roman" panose="02020603050405020304" pitchFamily="18" charset="0"/>
                <a:ea typeface="Times New Roman" panose="02020603050405020304" pitchFamily="18" charset="0"/>
              </a:rPr>
              <a:t>subelements</a:t>
            </a:r>
            <a:r>
              <a:rPr lang="en-GB" sz="1800" dirty="0">
                <a:effectLst/>
                <a:latin typeface="Times New Roman" panose="02020603050405020304" pitchFamily="18" charset="0"/>
                <a:ea typeface="Times New Roman" panose="02020603050405020304" pitchFamily="18" charset="0"/>
              </a:rPr>
              <a:t>, of which only one can be present.</a:t>
            </a:r>
          </a:p>
          <a:p>
            <a:pPr marL="0" indent="0">
              <a:buNone/>
            </a:pPr>
            <a:r>
              <a:rPr lang="en-GB" sz="1800" dirty="0">
                <a:effectLst/>
                <a:latin typeface="Times New Roman" panose="02020603050405020304" pitchFamily="18" charset="0"/>
                <a:ea typeface="Times New Roman" panose="02020603050405020304" pitchFamily="18" charset="0"/>
              </a:rPr>
              <a:t>&lt;Configuration&gt; element has a &lt;</a:t>
            </a:r>
            <a:r>
              <a:rPr lang="en-GB" sz="1800" dirty="0" err="1">
                <a:effectLst/>
                <a:latin typeface="Times New Roman" panose="02020603050405020304" pitchFamily="18" charset="0"/>
                <a:ea typeface="Times New Roman" panose="02020603050405020304" pitchFamily="18" charset="0"/>
              </a:rPr>
              <a:t>ConfigScope</a:t>
            </a:r>
            <a:r>
              <a:rPr lang="en-GB" sz="1800" dirty="0">
                <a:effectLst/>
                <a:latin typeface="Times New Roman" panose="02020603050405020304" pitchFamily="18" charset="0"/>
                <a:ea typeface="Times New Roman" panose="02020603050405020304" pitchFamily="18" charset="0"/>
              </a:rPr>
              <a:t>&gt; attribute that can assume the values "Full" and "Update". The value "Full" means that the Configuration&gt; element contains the full location configuration which replaces any previous location configuration. The value "Update" means that the location configuration is in addition to any previous location configuration. To remove configuration elements a "Full" configuration is needed. </a:t>
            </a:r>
            <a:endParaRPr lang="en-GB" dirty="0"/>
          </a:p>
        </p:txBody>
      </p:sp>
    </p:spTree>
    <p:extLst>
      <p:ext uri="{BB962C8B-B14F-4D97-AF65-F5344CB8AC3E}">
        <p14:creationId xmlns:p14="http://schemas.microsoft.com/office/powerpoint/2010/main" val="202756368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12866</TotalTime>
  <Words>692</Words>
  <Application>Microsoft Office PowerPoint</Application>
  <PresentationFormat>Widescreen</PresentationFormat>
  <Paragraphs>30</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Discussion on Updating Location Reporting Configuration </vt:lpstr>
      <vt:lpstr>Emergency Services Requirement</vt:lpstr>
      <vt:lpstr>Reporting Trigger Modify in TS 23.280</vt:lpstr>
      <vt:lpstr>Event triggered location reporting</vt:lpstr>
      <vt:lpstr>Stage 3 spec. for configuration updates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642</cp:revision>
  <dcterms:created xsi:type="dcterms:W3CDTF">2010-02-05T13:52:04Z</dcterms:created>
  <dcterms:modified xsi:type="dcterms:W3CDTF">2024-05-13T12:52:38Z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