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7"/>
  </p:notesMasterIdLst>
  <p:handoutMasterIdLst>
    <p:handoutMasterId r:id="rId8"/>
  </p:handoutMasterIdLst>
  <p:sldIdLst>
    <p:sldId id="260" r:id="rId2"/>
    <p:sldId id="384" r:id="rId3"/>
    <p:sldId id="381" r:id="rId4"/>
    <p:sldId id="382" r:id="rId5"/>
    <p:sldId id="383" r:id="rId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2F2F2"/>
    <a:srgbClr val="3399FF"/>
    <a:srgbClr val="FFDF64"/>
    <a:srgbClr val="009900"/>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7792" autoAdjust="0"/>
    <p:restoredTop sz="96357" autoAdjust="0"/>
  </p:normalViewPr>
  <p:slideViewPr>
    <p:cSldViewPr snapToGrid="0">
      <p:cViewPr varScale="1">
        <p:scale>
          <a:sx n="113" d="100"/>
          <a:sy n="113" d="100"/>
        </p:scale>
        <p:origin x="924" y="102"/>
      </p:cViewPr>
      <p:guideLst/>
    </p:cSldViewPr>
  </p:slideViewPr>
  <p:notesTextViewPr>
    <p:cViewPr>
      <p:scale>
        <a:sx n="1" d="1"/>
        <a:sy n="1" d="1"/>
      </p:scale>
      <p:origin x="0" y="0"/>
    </p:cViewPr>
  </p:notesTextViewPr>
  <p:notesViewPr>
    <p:cSldViewPr snapToGrid="0">
      <p:cViewPr varScale="1">
        <p:scale>
          <a:sx n="86" d="100"/>
          <a:sy n="86" d="100"/>
        </p:scale>
        <p:origin x="3864" y="8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E3780C77-CDA4-47D0-9A69-580BE43EA5CE}"/>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a:extLst>
              <a:ext uri="{FF2B5EF4-FFF2-40B4-BE49-F238E27FC236}">
                <a16:creationId xmlns:a16="http://schemas.microsoft.com/office/drawing/2014/main" id="{BC98A458-538D-49D6-B00E-C0015602480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C40E834-44C5-43CA-B91D-61937CA1E82B}" type="datetimeFigureOut">
              <a:rPr lang="zh-CN" altLang="en-US" smtClean="0"/>
              <a:t>2024/4/8</a:t>
            </a:fld>
            <a:endParaRPr lang="zh-CN" altLang="en-US"/>
          </a:p>
        </p:txBody>
      </p:sp>
      <p:sp>
        <p:nvSpPr>
          <p:cNvPr id="4" name="页脚占位符 3">
            <a:extLst>
              <a:ext uri="{FF2B5EF4-FFF2-40B4-BE49-F238E27FC236}">
                <a16:creationId xmlns:a16="http://schemas.microsoft.com/office/drawing/2014/main" id="{EB1599A1-2DA4-4521-B438-DE4BE50BE9F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a:extLst>
              <a:ext uri="{FF2B5EF4-FFF2-40B4-BE49-F238E27FC236}">
                <a16:creationId xmlns:a16="http://schemas.microsoft.com/office/drawing/2014/main" id="{72E33291-E8A3-4609-8191-2865A40ABE97}"/>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39F989E-BEAD-48C4-B063-8BAA85E06D0B}" type="slidenum">
              <a:rPr lang="zh-CN" altLang="en-US" smtClean="0"/>
              <a:t>‹#›</a:t>
            </a:fld>
            <a:endParaRPr lang="zh-CN" altLang="en-US"/>
          </a:p>
        </p:txBody>
      </p:sp>
    </p:spTree>
    <p:extLst>
      <p:ext uri="{BB962C8B-B14F-4D97-AF65-F5344CB8AC3E}">
        <p14:creationId xmlns:p14="http://schemas.microsoft.com/office/powerpoint/2010/main" val="213579226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C04D3B1-07A7-4812-80B9-DD59E94C7F9D}" type="datetimeFigureOut">
              <a:rPr lang="en-US" smtClean="0"/>
              <a:t>4/8/2024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4250302-FD59-41EB-98E1-8F01547BD578}" type="slidenum">
              <a:rPr lang="en-US" smtClean="0"/>
              <a:t>‹#›</a:t>
            </a:fld>
            <a:endParaRPr lang="en-US"/>
          </a:p>
        </p:txBody>
      </p:sp>
    </p:spTree>
    <p:extLst>
      <p:ext uri="{BB962C8B-B14F-4D97-AF65-F5344CB8AC3E}">
        <p14:creationId xmlns:p14="http://schemas.microsoft.com/office/powerpoint/2010/main" val="33705236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ECB452CC-48C9-4997-9257-C682E2A70ECE}" type="slidenum">
              <a:rPr lang="en-GB" altLang="en-US" smtClean="0">
                <a:solidFill>
                  <a:srgbClr val="000000"/>
                </a:solidFill>
              </a:rPr>
              <a:pPr>
                <a:defRPr/>
              </a:pPr>
              <a:t>1</a:t>
            </a:fld>
            <a:endParaRPr lang="en-GB" altLang="en-US">
              <a:solidFill>
                <a:srgbClr val="000000"/>
              </a:solidFill>
            </a:endParaRPr>
          </a:p>
        </p:txBody>
      </p:sp>
    </p:spTree>
    <p:extLst>
      <p:ext uri="{BB962C8B-B14F-4D97-AF65-F5344CB8AC3E}">
        <p14:creationId xmlns:p14="http://schemas.microsoft.com/office/powerpoint/2010/main" val="39906527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979271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0488980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t>单击此处编辑母版标题样式</a:t>
            </a:r>
          </a:p>
        </p:txBody>
      </p:sp>
    </p:spTree>
    <p:extLst>
      <p:ext uri="{BB962C8B-B14F-4D97-AF65-F5344CB8AC3E}">
        <p14:creationId xmlns:p14="http://schemas.microsoft.com/office/powerpoint/2010/main" val="32215830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章节页">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D2A38214-5857-FC4E-B923-056100E16BCA}"/>
              </a:ext>
            </a:extLst>
          </p:cNvPr>
          <p:cNvSpPr>
            <a:spLocks noGrp="1"/>
          </p:cNvSpPr>
          <p:nvPr>
            <p:ph type="subTitle" idx="1" hasCustomPrompt="1"/>
          </p:nvPr>
        </p:nvSpPr>
        <p:spPr>
          <a:xfrm>
            <a:off x="728890" y="456134"/>
            <a:ext cx="10736446" cy="993400"/>
          </a:xfrm>
          <a:prstGeom prst="rect">
            <a:avLst/>
          </a:prstGeom>
        </p:spPr>
        <p:txBody>
          <a:bodyPr lIns="0" tIns="0" rIns="0" bIns="0" anchor="t">
            <a:normAutofit/>
          </a:bodyPr>
          <a:lstStyle>
            <a:lvl1pPr marL="0" indent="0" algn="l">
              <a:lnSpc>
                <a:spcPts val="3429"/>
              </a:lnSpc>
              <a:spcBef>
                <a:spcPts val="0"/>
              </a:spcBef>
              <a:buNone/>
              <a:defRPr sz="3199" baseline="0">
                <a:solidFill>
                  <a:schemeClr val="tx1"/>
                </a:solidFill>
                <a:latin typeface="Microsoft YaHei" panose="020B0503020204020204" pitchFamily="34" charset="-122"/>
                <a:ea typeface="Microsoft YaHei" panose="020B0503020204020204" pitchFamily="34" charset="-122"/>
              </a:defRPr>
            </a:lvl1pPr>
            <a:lvl2pPr marL="593662" indent="0" algn="ctr">
              <a:buNone/>
              <a:defRPr sz="2597"/>
            </a:lvl2pPr>
            <a:lvl3pPr marL="1187323" indent="0" algn="ctr">
              <a:buNone/>
              <a:defRPr sz="2337"/>
            </a:lvl3pPr>
            <a:lvl4pPr marL="1780986" indent="0" algn="ctr">
              <a:buNone/>
              <a:defRPr sz="2078"/>
            </a:lvl4pPr>
            <a:lvl5pPr marL="2374648" indent="0" algn="ctr">
              <a:buNone/>
              <a:defRPr sz="2078"/>
            </a:lvl5pPr>
            <a:lvl6pPr marL="2968309" indent="0" algn="ctr">
              <a:buNone/>
              <a:defRPr sz="2078"/>
            </a:lvl6pPr>
            <a:lvl7pPr marL="3561971" indent="0" algn="ctr">
              <a:buNone/>
              <a:defRPr sz="2078"/>
            </a:lvl7pPr>
            <a:lvl8pPr marL="4155634" indent="0" algn="ctr">
              <a:buNone/>
              <a:defRPr sz="2078"/>
            </a:lvl8pPr>
            <a:lvl9pPr marL="4749295" indent="0" algn="ctr">
              <a:buNone/>
              <a:defRPr sz="2078"/>
            </a:lvl9pPr>
          </a:lstStyle>
          <a:p>
            <a:r>
              <a:rPr lang="zh-CN" altLang="en-US" dirty="0"/>
              <a:t>单击此处添加标题</a:t>
            </a:r>
            <a:endParaRPr lang="en-US" dirty="0"/>
          </a:p>
        </p:txBody>
      </p:sp>
      <p:sp>
        <p:nvSpPr>
          <p:cNvPr id="5" name="Content Placeholder 2">
            <a:extLst>
              <a:ext uri="{FF2B5EF4-FFF2-40B4-BE49-F238E27FC236}">
                <a16:creationId xmlns:a16="http://schemas.microsoft.com/office/drawing/2014/main" id="{CA8B3F0C-616F-224A-B32F-9F9BF5EEE1BC}"/>
              </a:ext>
            </a:extLst>
          </p:cNvPr>
          <p:cNvSpPr>
            <a:spLocks noGrp="1"/>
          </p:cNvSpPr>
          <p:nvPr>
            <p:ph idx="12" hasCustomPrompt="1"/>
          </p:nvPr>
        </p:nvSpPr>
        <p:spPr>
          <a:xfrm>
            <a:off x="725738" y="1512876"/>
            <a:ext cx="10729365" cy="4690459"/>
          </a:xfrm>
          <a:prstGeom prst="rect">
            <a:avLst/>
          </a:prstGeom>
        </p:spPr>
        <p:txBody>
          <a:bodyPr lIns="0" tIns="0" rIns="0" bIns="0"/>
          <a:lstStyle>
            <a:lvl1pPr marL="179316" marR="0" indent="-168208" algn="l" defTabSz="1187323"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7605" algn="ctr"/>
              </a:tabLst>
              <a:defRPr sz="1799"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328894" marR="0" indent="-168208" algn="l" defTabSz="1187323" rtl="0" eaLnBrk="1" fontAlgn="auto" latinLnBrk="0" hangingPunct="1">
              <a:lnSpc>
                <a:spcPct val="100000"/>
              </a:lnSpc>
              <a:spcBef>
                <a:spcPts val="0"/>
              </a:spcBef>
              <a:spcAft>
                <a:spcPts val="600"/>
              </a:spcAft>
              <a:buClr>
                <a:schemeClr val="tx1"/>
              </a:buClr>
              <a:buSzTx/>
              <a:buFont typeface=".AppleSystemUIFont"/>
              <a:buChar char="&gt;"/>
              <a:tabLst>
                <a:tab pos="1207605" algn="ctr"/>
              </a:tabLst>
              <a:defRPr sz="1599" baseline="0">
                <a:latin typeface="Microsoft YaHei" panose="020B0503020204020204" pitchFamily="34" charset="-122"/>
                <a:ea typeface="Microsoft YaHei" panose="020B0503020204020204" pitchFamily="34" charset="-122"/>
              </a:defRPr>
            </a:lvl2pPr>
            <a:lvl3pPr marL="1098136" marR="0" indent="-168208" algn="l" defTabSz="1187323" rtl="0" eaLnBrk="1" fontAlgn="auto" latinLnBrk="0" hangingPunct="1">
              <a:lnSpc>
                <a:spcPct val="100000"/>
              </a:lnSpc>
              <a:spcBef>
                <a:spcPts val="0"/>
              </a:spcBef>
              <a:spcAft>
                <a:spcPts val="600"/>
              </a:spcAft>
              <a:buClr>
                <a:schemeClr val="tx1"/>
              </a:buClr>
              <a:buSzTx/>
              <a:buFont typeface=".AppleSystemUIFont"/>
              <a:buChar char="-"/>
              <a:tabLst>
                <a:tab pos="1207605" algn="ctr"/>
              </a:tabLst>
              <a:defRPr sz="1298" baseline="0">
                <a:latin typeface="Microsoft YaHei" panose="020B0503020204020204" pitchFamily="34" charset="-122"/>
                <a:ea typeface="Microsoft YaHei" panose="020B0503020204020204" pitchFamily="34" charset="-122"/>
              </a:defRPr>
            </a:lvl3pPr>
            <a:lvl4pPr marL="525640" indent="-171091">
              <a:buFont typeface="Arial" panose="020B0604020202020204" pitchFamily="34" charset="0"/>
              <a:buChar char="•"/>
              <a:tabLst>
                <a:tab pos="1207937" algn="ctr"/>
              </a:tabLst>
              <a:defRPr sz="1298" baseline="0"/>
            </a:lvl4pPr>
            <a:lvl5pPr marL="525640" indent="-171091">
              <a:buFont typeface="Arial" panose="020B0604020202020204" pitchFamily="34" charset="0"/>
              <a:buChar char="•"/>
              <a:tabLst>
                <a:tab pos="1207937" algn="ctr"/>
              </a:tabLst>
              <a:defRPr sz="1298" baseline="0"/>
            </a:lvl5pPr>
          </a:lstStyle>
          <a:p>
            <a:pPr lvl="0"/>
            <a:r>
              <a:rPr lang="zh-CN" altLang="en-US" dirty="0"/>
              <a:t>单击此处添加文本</a:t>
            </a:r>
            <a:endParaRPr lang="en-US" dirty="0"/>
          </a:p>
          <a:p>
            <a:pPr marL="328894" marR="0" lvl="1" indent="-168208" algn="l" defTabSz="1187323"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605" algn="ctr"/>
              </a:tabLst>
              <a:defRPr/>
            </a:pPr>
            <a:r>
              <a:rPr lang="zh-CN" altLang="en-US" dirty="0"/>
              <a:t>单击此处添加文本</a:t>
            </a:r>
            <a:endParaRPr lang="en-US" dirty="0"/>
          </a:p>
          <a:p>
            <a:pPr marL="1098136" marR="0" lvl="2" indent="-168208" algn="l" defTabSz="1187323"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605" algn="ctr"/>
              </a:tabLst>
              <a:defRPr/>
            </a:pPr>
            <a:r>
              <a:rPr lang="zh-CN" altLang="en-US" dirty="0"/>
              <a:t>单击此处添加文本</a:t>
            </a:r>
            <a:endParaRPr lang="en-US" dirty="0"/>
          </a:p>
          <a:p>
            <a:pPr marL="1098136" marR="0" lvl="2" indent="-168208" algn="l" defTabSz="1187323"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605" algn="ctr"/>
              </a:tabLst>
              <a:defRPr/>
            </a:pPr>
            <a:endParaRPr lang="en-US" altLang="zh-CN" dirty="0"/>
          </a:p>
        </p:txBody>
      </p:sp>
    </p:spTree>
    <p:extLst>
      <p:ext uri="{BB962C8B-B14F-4D97-AF65-F5344CB8AC3E}">
        <p14:creationId xmlns:p14="http://schemas.microsoft.com/office/powerpoint/2010/main" val="3837997949"/>
      </p:ext>
    </p:extLst>
  </p:cSld>
  <p:clrMapOvr>
    <a:masterClrMapping/>
  </p:clrMapOvr>
  <p:extLst mod="1">
    <p:ext uri="{DCECCB84-F9BA-43D5-87BE-67443E8EF086}">
      <p15:sldGuideLst xmlns:p15="http://schemas.microsoft.com/office/powerpoint/2012/main">
        <p15:guide id="1" pos="3842">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eaLnBrk="0" fontAlgn="base" hangingPunct="0">
              <a:spcBef>
                <a:spcPct val="0"/>
              </a:spcBef>
              <a:spcAft>
                <a:spcPct val="0"/>
              </a:spcAft>
              <a:defRPr/>
            </a:pPr>
            <a:endParaRPr lang="en-GB">
              <a:solidFill>
                <a:prstClr val="white"/>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106362" y="974711"/>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eaLnBrk="0" fontAlgn="base" hangingPunct="0">
              <a:spcBef>
                <a:spcPct val="0"/>
              </a:spcBef>
              <a:spcAft>
                <a:spcPct val="0"/>
              </a:spcAft>
              <a:defRPr/>
            </a:pPr>
            <a:endParaRPr lang="en-GB">
              <a:solidFill>
                <a:prstClr val="white"/>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fontAlgn="base">
              <a:spcBef>
                <a:spcPct val="0"/>
              </a:spcBef>
              <a:spcAft>
                <a:spcPct val="0"/>
              </a:spcAft>
              <a:defRPr/>
            </a:pPr>
            <a:r>
              <a:rPr lang="en-GB" altLang="en-US" sz="800" dirty="0">
                <a:ln w="0"/>
                <a:solidFill>
                  <a:prstClr val="black"/>
                </a:solidFill>
                <a:latin typeface="Calibri" panose="020F0502020204030204" pitchFamily="34" charset="0"/>
              </a:rPr>
              <a:t>© 3GPP 2022</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10568781" y="50534"/>
            <a:ext cx="1246188" cy="7249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0" fontAlgn="base" hangingPunct="0">
              <a:spcBef>
                <a:spcPct val="0"/>
              </a:spcBef>
              <a:spcAft>
                <a:spcPct val="0"/>
              </a:spcAft>
              <a:defRPr/>
            </a:pPr>
            <a:fld id="{5420701A-B243-422E-826E-78BD4E22F668}" type="slidenum">
              <a:rPr lang="en-GB" altLang="en-US" sz="1400" smtClean="0">
                <a:solidFill>
                  <a:prstClr val="black"/>
                </a:solidFill>
                <a:latin typeface="Calibri" panose="020F0502020204030204" pitchFamily="34" charset="0"/>
              </a:rPr>
              <a:pPr eaLnBrk="0" fontAlgn="base" hangingPunct="0">
                <a:spcBef>
                  <a:spcPct val="0"/>
                </a:spcBef>
                <a:spcAft>
                  <a:spcPct val="0"/>
                </a:spcAft>
                <a:defRPr/>
              </a:pPr>
              <a:t>‹#›</a:t>
            </a:fld>
            <a:endParaRPr lang="en-GB" altLang="en-US" sz="1400">
              <a:solidFill>
                <a:prstClr val="black"/>
              </a:solidFill>
              <a:latin typeface="Calibri" panose="020F0502020204030204" pitchFamily="34" charset="0"/>
            </a:endParaRPr>
          </a:p>
        </p:txBody>
      </p:sp>
      <p:sp>
        <p:nvSpPr>
          <p:cNvPr id="14"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323850" y="73025"/>
            <a:ext cx="3486150" cy="400110"/>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fontAlgn="base">
              <a:spcBef>
                <a:spcPct val="0"/>
              </a:spcBef>
              <a:spcAft>
                <a:spcPct val="0"/>
              </a:spcAft>
              <a:defRPr/>
            </a:pPr>
            <a:r>
              <a:rPr lang="en-GB" altLang="zh-CN" sz="1000" b="1" kern="1200" dirty="0">
                <a:solidFill>
                  <a:schemeClr val="tx1"/>
                </a:solidFill>
                <a:effectLst/>
                <a:latin typeface="Arial" panose="020B0604020202020204" pitchFamily="34" charset="0"/>
                <a:ea typeface="+mn-ea"/>
                <a:cs typeface="Arial" panose="020B0604020202020204" pitchFamily="34" charset="0"/>
              </a:rPr>
              <a:t>3GPP TSG-SA WG6 Meeting #60</a:t>
            </a:r>
          </a:p>
          <a:p>
            <a:pPr fontAlgn="base">
              <a:spcBef>
                <a:spcPct val="0"/>
              </a:spcBef>
              <a:spcAft>
                <a:spcPct val="0"/>
              </a:spcAft>
              <a:defRPr/>
            </a:pPr>
            <a:r>
              <a:rPr lang="en-US" altLang="zh-CN" sz="1000" b="1" kern="1200" dirty="0">
                <a:solidFill>
                  <a:schemeClr val="tx1"/>
                </a:solidFill>
                <a:effectLst/>
                <a:latin typeface="Arial" panose="020B0604020202020204" pitchFamily="34" charset="0"/>
                <a:ea typeface="+mn-ea"/>
                <a:cs typeface="Arial" panose="020B0604020202020204" pitchFamily="34" charset="0"/>
              </a:rPr>
              <a:t>Changsha, China 15th April – 19th April 2024</a:t>
            </a:r>
            <a:endParaRPr lang="en-GB" altLang="zh-CN" sz="1000" b="1" kern="1200" dirty="0">
              <a:solidFill>
                <a:schemeClr val="tx1"/>
              </a:solidFill>
              <a:effectLst/>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318691783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7"/>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1041400" y="2150534"/>
            <a:ext cx="10397067" cy="1995177"/>
          </a:xfrm>
        </p:spPr>
        <p:txBody>
          <a:bodyPr/>
          <a:lstStyle/>
          <a:p>
            <a:pPr algn="ctr" eaLnBrk="1" hangingPunct="1"/>
            <a:r>
              <a:rPr lang="en-US" altLang="zh-CN" dirty="0"/>
              <a:t>Discussion on multi-flow sync for multi-modal XR application</a:t>
            </a:r>
            <a:endParaRPr lang="en-GB" altLang="en-US"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291259" y="4798000"/>
            <a:ext cx="7886700" cy="1500187"/>
          </a:xfrm>
        </p:spPr>
        <p:txBody>
          <a:bodyPr/>
          <a:lstStyle/>
          <a:p>
            <a:pPr marL="0" indent="0" eaLnBrk="1" hangingPunct="1">
              <a:buNone/>
            </a:pPr>
            <a:r>
              <a:rPr lang="en-GB" altLang="en-US" dirty="0"/>
              <a:t>Jian Zhang</a:t>
            </a:r>
          </a:p>
          <a:p>
            <a:pPr marL="0" indent="0" eaLnBrk="1" hangingPunct="1">
              <a:buFontTx/>
              <a:buNone/>
            </a:pPr>
            <a:r>
              <a:rPr lang="en-GB" altLang="en-US" dirty="0"/>
              <a:t>Huawei, Hisilicon</a:t>
            </a:r>
          </a:p>
        </p:txBody>
      </p:sp>
    </p:spTree>
    <p:extLst>
      <p:ext uri="{BB962C8B-B14F-4D97-AF65-F5344CB8AC3E}">
        <p14:creationId xmlns:p14="http://schemas.microsoft.com/office/powerpoint/2010/main" val="2647033869"/>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77C01050-E9BE-49C3-9375-667EEF8C220A}"/>
              </a:ext>
            </a:extLst>
          </p:cNvPr>
          <p:cNvSpPr>
            <a:spLocks noGrp="1"/>
          </p:cNvSpPr>
          <p:nvPr>
            <p:ph type="title"/>
          </p:nvPr>
        </p:nvSpPr>
        <p:spPr>
          <a:xfrm>
            <a:off x="385419" y="191409"/>
            <a:ext cx="8631581" cy="1104917"/>
          </a:xfrm>
        </p:spPr>
        <p:txBody>
          <a:bodyPr/>
          <a:lstStyle/>
          <a:p>
            <a:r>
              <a:rPr lang="en-US" altLang="zh-CN" sz="2000" dirty="0">
                <a:latin typeface="+mn-lt"/>
              </a:rPr>
              <a:t>The multi-flow sync for multi-modal application in SA2 (AF is requested to provide the service requirement)</a:t>
            </a:r>
          </a:p>
        </p:txBody>
      </p:sp>
      <p:pic>
        <p:nvPicPr>
          <p:cNvPr id="3" name="图片 2">
            <a:extLst>
              <a:ext uri="{FF2B5EF4-FFF2-40B4-BE49-F238E27FC236}">
                <a16:creationId xmlns:a16="http://schemas.microsoft.com/office/drawing/2014/main" id="{3969FDA7-B93E-4D19-AABE-389A96FC8990}"/>
              </a:ext>
            </a:extLst>
          </p:cNvPr>
          <p:cNvPicPr>
            <a:picLocks noChangeAspect="1"/>
          </p:cNvPicPr>
          <p:nvPr/>
        </p:nvPicPr>
        <p:blipFill>
          <a:blip r:embed="rId2"/>
          <a:stretch>
            <a:fillRect/>
          </a:stretch>
        </p:blipFill>
        <p:spPr>
          <a:xfrm>
            <a:off x="549804" y="1437747"/>
            <a:ext cx="5952597" cy="1884114"/>
          </a:xfrm>
          <a:prstGeom prst="rect">
            <a:avLst/>
          </a:prstGeom>
        </p:spPr>
      </p:pic>
      <p:sp>
        <p:nvSpPr>
          <p:cNvPr id="44" name="文本框 43">
            <a:extLst>
              <a:ext uri="{FF2B5EF4-FFF2-40B4-BE49-F238E27FC236}">
                <a16:creationId xmlns:a16="http://schemas.microsoft.com/office/drawing/2014/main" id="{9746F9D5-186B-44B5-A164-A17B5CE6239F}"/>
              </a:ext>
            </a:extLst>
          </p:cNvPr>
          <p:cNvSpPr txBox="1"/>
          <p:nvPr/>
        </p:nvSpPr>
        <p:spPr>
          <a:xfrm>
            <a:off x="1763150" y="3485705"/>
            <a:ext cx="3299916" cy="153888"/>
          </a:xfrm>
          <a:prstGeom prst="rect">
            <a:avLst/>
          </a:prstGeom>
          <a:noFill/>
        </p:spPr>
        <p:txBody>
          <a:bodyPr wrap="square" lIns="0" tIns="0" rIns="0" bIns="0" rtlCol="0">
            <a:spAutoFit/>
          </a:bodyPr>
          <a:lstStyle/>
          <a:p>
            <a:pPr algn="ctr"/>
            <a:r>
              <a:rPr kumimoji="1" lang="en-US" altLang="zh-CN" sz="1000" b="1" i="1" dirty="0">
                <a:solidFill>
                  <a:srgbClr val="0070C0"/>
                </a:solidFill>
                <a:latin typeface="Microsoft YaHei" panose="020B0503020204020204" pitchFamily="34" charset="-122"/>
                <a:ea typeface="Microsoft YaHei" panose="020B0503020204020204" pitchFamily="34" charset="-122"/>
              </a:rPr>
              <a:t>Reference:  Clause 5.37.2 in TS 23.501 </a:t>
            </a:r>
            <a:endParaRPr kumimoji="1" lang="zh-CN" altLang="en-US" sz="1000" b="1" i="1" dirty="0">
              <a:solidFill>
                <a:srgbClr val="0070C0"/>
              </a:solidFill>
              <a:latin typeface="Microsoft YaHei" panose="020B0503020204020204" pitchFamily="34" charset="-122"/>
              <a:ea typeface="Microsoft YaHei" panose="020B0503020204020204" pitchFamily="34" charset="-122"/>
            </a:endParaRPr>
          </a:p>
        </p:txBody>
      </p:sp>
      <p:pic>
        <p:nvPicPr>
          <p:cNvPr id="6" name="图片 5">
            <a:extLst>
              <a:ext uri="{FF2B5EF4-FFF2-40B4-BE49-F238E27FC236}">
                <a16:creationId xmlns:a16="http://schemas.microsoft.com/office/drawing/2014/main" id="{7BA12D49-C58B-43E2-8248-669A5ACDC37C}"/>
              </a:ext>
            </a:extLst>
          </p:cNvPr>
          <p:cNvPicPr>
            <a:picLocks noChangeAspect="1"/>
          </p:cNvPicPr>
          <p:nvPr/>
        </p:nvPicPr>
        <p:blipFill>
          <a:blip r:embed="rId3"/>
          <a:stretch>
            <a:fillRect/>
          </a:stretch>
        </p:blipFill>
        <p:spPr>
          <a:xfrm>
            <a:off x="385419" y="3950740"/>
            <a:ext cx="6354048" cy="1206958"/>
          </a:xfrm>
          <a:prstGeom prst="rect">
            <a:avLst/>
          </a:prstGeom>
        </p:spPr>
      </p:pic>
      <p:sp>
        <p:nvSpPr>
          <p:cNvPr id="46" name="文本框 45">
            <a:extLst>
              <a:ext uri="{FF2B5EF4-FFF2-40B4-BE49-F238E27FC236}">
                <a16:creationId xmlns:a16="http://schemas.microsoft.com/office/drawing/2014/main" id="{628595D6-3AC7-40D7-812E-0FB3F9BA2748}"/>
              </a:ext>
            </a:extLst>
          </p:cNvPr>
          <p:cNvSpPr txBox="1"/>
          <p:nvPr/>
        </p:nvSpPr>
        <p:spPr>
          <a:xfrm>
            <a:off x="1678484" y="5343309"/>
            <a:ext cx="3299916" cy="153888"/>
          </a:xfrm>
          <a:prstGeom prst="rect">
            <a:avLst/>
          </a:prstGeom>
          <a:noFill/>
        </p:spPr>
        <p:txBody>
          <a:bodyPr wrap="square" lIns="0" tIns="0" rIns="0" bIns="0" rtlCol="0">
            <a:spAutoFit/>
          </a:bodyPr>
          <a:lstStyle/>
          <a:p>
            <a:pPr algn="ctr"/>
            <a:r>
              <a:rPr kumimoji="1" lang="en-US" altLang="zh-CN" sz="1000" b="1" i="1" dirty="0">
                <a:solidFill>
                  <a:srgbClr val="0070C0"/>
                </a:solidFill>
                <a:latin typeface="Microsoft YaHei" panose="020B0503020204020204" pitchFamily="34" charset="-122"/>
                <a:ea typeface="Microsoft YaHei" panose="020B0503020204020204" pitchFamily="34" charset="-122"/>
              </a:rPr>
              <a:t>Reference:  Clause 6.1.3.27.3 in TS 23.503 </a:t>
            </a:r>
            <a:endParaRPr kumimoji="1" lang="zh-CN" altLang="en-US" sz="1000" b="1" i="1" dirty="0">
              <a:solidFill>
                <a:srgbClr val="0070C0"/>
              </a:solidFill>
              <a:latin typeface="Microsoft YaHei" panose="020B0503020204020204" pitchFamily="34" charset="-122"/>
              <a:ea typeface="Microsoft YaHei" panose="020B0503020204020204" pitchFamily="34" charset="-122"/>
            </a:endParaRPr>
          </a:p>
        </p:txBody>
      </p:sp>
      <p:sp>
        <p:nvSpPr>
          <p:cNvPr id="47" name="文本框 46">
            <a:extLst>
              <a:ext uri="{FF2B5EF4-FFF2-40B4-BE49-F238E27FC236}">
                <a16:creationId xmlns:a16="http://schemas.microsoft.com/office/drawing/2014/main" id="{D81FD6D3-D454-414A-B0B6-008FE200345B}"/>
              </a:ext>
            </a:extLst>
          </p:cNvPr>
          <p:cNvSpPr txBox="1"/>
          <p:nvPr/>
        </p:nvSpPr>
        <p:spPr>
          <a:xfrm>
            <a:off x="7044270" y="1754122"/>
            <a:ext cx="4301064" cy="1061829"/>
          </a:xfrm>
          <a:prstGeom prst="rect">
            <a:avLst/>
          </a:prstGeom>
          <a:noFill/>
        </p:spPr>
        <p:txBody>
          <a:bodyPr wrap="square" rtlCol="0">
            <a:spAutoFit/>
          </a:bodyPr>
          <a:lstStyle/>
          <a:p>
            <a:pPr marL="228600" indent="-228600" eaLnBrk="0" fontAlgn="base" hangingPunct="0">
              <a:lnSpc>
                <a:spcPct val="90000"/>
              </a:lnSpc>
              <a:spcBef>
                <a:spcPts val="1000"/>
              </a:spcBef>
              <a:spcAft>
                <a:spcPct val="0"/>
              </a:spcAft>
              <a:buBlip>
                <a:blip r:embed="rId4">
                  <a:extLst/>
                </a:blip>
              </a:buBlip>
            </a:pPr>
            <a:r>
              <a:rPr lang="en-US" altLang="zh-CN" sz="1400" dirty="0">
                <a:solidFill>
                  <a:prstClr val="black"/>
                </a:solidFill>
              </a:rPr>
              <a:t>As specified in TS 23.501 and TS 23.502 (as highlighted by red line in left figures), the multi-modal flow sync </a:t>
            </a:r>
            <a:r>
              <a:rPr lang="en-US" altLang="zh-CN" sz="1400" dirty="0">
                <a:solidFill>
                  <a:srgbClr val="FF0000"/>
                </a:solidFill>
              </a:rPr>
              <a:t>provides the request to application server/AF to provide the data flow description and the corresponding QoS requirements. </a:t>
            </a:r>
          </a:p>
        </p:txBody>
      </p:sp>
      <p:sp>
        <p:nvSpPr>
          <p:cNvPr id="50" name="文本框 49">
            <a:extLst>
              <a:ext uri="{FF2B5EF4-FFF2-40B4-BE49-F238E27FC236}">
                <a16:creationId xmlns:a16="http://schemas.microsoft.com/office/drawing/2014/main" id="{B97D1549-7F15-4905-AB47-A04785545273}"/>
              </a:ext>
            </a:extLst>
          </p:cNvPr>
          <p:cNvSpPr txBox="1"/>
          <p:nvPr/>
        </p:nvSpPr>
        <p:spPr>
          <a:xfrm>
            <a:off x="7044270" y="3127457"/>
            <a:ext cx="4301064" cy="867930"/>
          </a:xfrm>
          <a:prstGeom prst="rect">
            <a:avLst/>
          </a:prstGeom>
          <a:noFill/>
        </p:spPr>
        <p:txBody>
          <a:bodyPr wrap="square" rtlCol="0">
            <a:spAutoFit/>
          </a:bodyPr>
          <a:lstStyle/>
          <a:p>
            <a:pPr marL="228600" indent="-228600" eaLnBrk="0" fontAlgn="base" hangingPunct="0">
              <a:lnSpc>
                <a:spcPct val="90000"/>
              </a:lnSpc>
              <a:spcBef>
                <a:spcPts val="1000"/>
              </a:spcBef>
              <a:spcAft>
                <a:spcPct val="0"/>
              </a:spcAft>
              <a:buBlip>
                <a:blip r:embed="rId4">
                  <a:extLst/>
                </a:blip>
              </a:buBlip>
            </a:pPr>
            <a:r>
              <a:rPr lang="en-US" altLang="zh-CN" sz="1400" dirty="0">
                <a:solidFill>
                  <a:prstClr val="black"/>
                </a:solidFill>
              </a:rPr>
              <a:t>Therefore, application server/AF should determine the multi-modal flow information and the QoS requirements to request 5G network to perform the multi-modal flow sync. </a:t>
            </a:r>
          </a:p>
        </p:txBody>
      </p:sp>
      <p:sp>
        <p:nvSpPr>
          <p:cNvPr id="53" name="文本框 52">
            <a:extLst>
              <a:ext uri="{FF2B5EF4-FFF2-40B4-BE49-F238E27FC236}">
                <a16:creationId xmlns:a16="http://schemas.microsoft.com/office/drawing/2014/main" id="{1A36BCED-3A44-483D-8869-D4B4138C7A9A}"/>
              </a:ext>
            </a:extLst>
          </p:cNvPr>
          <p:cNvSpPr txBox="1"/>
          <p:nvPr/>
        </p:nvSpPr>
        <p:spPr>
          <a:xfrm>
            <a:off x="7112002" y="4306893"/>
            <a:ext cx="4301064" cy="867930"/>
          </a:xfrm>
          <a:prstGeom prst="rect">
            <a:avLst/>
          </a:prstGeom>
          <a:noFill/>
        </p:spPr>
        <p:txBody>
          <a:bodyPr wrap="square" rtlCol="0">
            <a:spAutoFit/>
          </a:bodyPr>
          <a:lstStyle/>
          <a:p>
            <a:pPr marL="228600" indent="-228600" eaLnBrk="0" fontAlgn="base" hangingPunct="0">
              <a:lnSpc>
                <a:spcPct val="90000"/>
              </a:lnSpc>
              <a:spcBef>
                <a:spcPts val="1000"/>
              </a:spcBef>
              <a:spcAft>
                <a:spcPct val="0"/>
              </a:spcAft>
              <a:buBlip>
                <a:blip r:embed="rId4">
                  <a:extLst/>
                </a:blip>
              </a:buBlip>
            </a:pPr>
            <a:r>
              <a:rPr lang="en-US" altLang="zh-CN" sz="1400" dirty="0">
                <a:solidFill>
                  <a:srgbClr val="FF0000"/>
                </a:solidFill>
              </a:rPr>
              <a:t>This paper focuses on how to determine the multi-modal flow information and the QoS requirements by SEALDD server based on E2E transmission measurement result.</a:t>
            </a:r>
          </a:p>
        </p:txBody>
      </p:sp>
    </p:spTree>
    <p:extLst>
      <p:ext uri="{BB962C8B-B14F-4D97-AF65-F5344CB8AC3E}">
        <p14:creationId xmlns:p14="http://schemas.microsoft.com/office/powerpoint/2010/main" val="2227761671"/>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77C01050-E9BE-49C3-9375-667EEF8C220A}"/>
              </a:ext>
            </a:extLst>
          </p:cNvPr>
          <p:cNvSpPr>
            <a:spLocks noGrp="1"/>
          </p:cNvSpPr>
          <p:nvPr>
            <p:ph type="title"/>
          </p:nvPr>
        </p:nvSpPr>
        <p:spPr>
          <a:xfrm>
            <a:off x="440871" y="225045"/>
            <a:ext cx="10515600" cy="1104917"/>
          </a:xfrm>
        </p:spPr>
        <p:txBody>
          <a:bodyPr/>
          <a:lstStyle/>
          <a:p>
            <a:r>
              <a:rPr lang="en-US" altLang="zh-CN" sz="2000" dirty="0">
                <a:latin typeface="+mn-lt"/>
              </a:rPr>
              <a:t>The E2E transmission delay components and flow sync in SEALDD architecture</a:t>
            </a:r>
          </a:p>
        </p:txBody>
      </p:sp>
      <p:sp>
        <p:nvSpPr>
          <p:cNvPr id="11" name="矩形 10">
            <a:extLst>
              <a:ext uri="{FF2B5EF4-FFF2-40B4-BE49-F238E27FC236}">
                <a16:creationId xmlns:a16="http://schemas.microsoft.com/office/drawing/2014/main" id="{E84C6558-CABC-4C75-95DF-794B3BF6FAF7}"/>
              </a:ext>
            </a:extLst>
          </p:cNvPr>
          <p:cNvSpPr/>
          <p:nvPr/>
        </p:nvSpPr>
        <p:spPr>
          <a:xfrm>
            <a:off x="2168059" y="3046295"/>
            <a:ext cx="441697" cy="1017159"/>
          </a:xfrm>
          <a:prstGeom prst="rect">
            <a:avLst/>
          </a:prstGeom>
          <a:solidFill>
            <a:schemeClr val="bg2">
              <a:lumMod val="90000"/>
            </a:scheme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78" eaLnBrk="1" fontAlgn="auto" latinLnBrk="0" hangingPunct="1">
              <a:lnSpc>
                <a:spcPct val="100000"/>
              </a:lnSpc>
              <a:spcBef>
                <a:spcPts val="0"/>
              </a:spcBef>
              <a:spcAft>
                <a:spcPts val="0"/>
              </a:spcAft>
              <a:buClrTx/>
              <a:buSzTx/>
              <a:buFontTx/>
              <a:buNone/>
              <a:tabLst/>
              <a:defRPr/>
            </a:pPr>
            <a:r>
              <a:rPr kumimoji="0" lang="en-US" altLang="zh-CN" sz="1000" b="1" i="0" u="none" strike="noStrike" kern="0" cap="none" spc="0" normalizeH="0" baseline="0" noProof="0" dirty="0">
                <a:ln>
                  <a:noFill/>
                </a:ln>
                <a:solidFill>
                  <a:srgbClr val="FFFFFF"/>
                </a:solidFill>
                <a:effectLst/>
                <a:uLnTx/>
                <a:uFillTx/>
                <a:latin typeface="Calibri" panose="020F0502020204030204"/>
                <a:ea typeface="等线" panose="02010600030101010101" pitchFamily="2" charset="-122"/>
                <a:cs typeface="+mn-cs"/>
              </a:rPr>
              <a:t>RAN</a:t>
            </a:r>
            <a:endParaRPr kumimoji="0" lang="zh-CN" altLang="en-US" sz="1000" b="1" i="0" u="none" strike="noStrike" kern="0" cap="none" spc="0" normalizeH="0" baseline="0" noProof="0" dirty="0">
              <a:ln>
                <a:noFill/>
              </a:ln>
              <a:solidFill>
                <a:srgbClr val="FFFFFF"/>
              </a:solidFill>
              <a:effectLst/>
              <a:uLnTx/>
              <a:uFillTx/>
              <a:latin typeface="Calibri" panose="020F0502020204030204"/>
              <a:ea typeface="等线" panose="02010600030101010101" pitchFamily="2" charset="-122"/>
              <a:cs typeface="+mn-cs"/>
            </a:endParaRPr>
          </a:p>
        </p:txBody>
      </p:sp>
      <p:sp>
        <p:nvSpPr>
          <p:cNvPr id="12" name="矩形 11">
            <a:extLst>
              <a:ext uri="{FF2B5EF4-FFF2-40B4-BE49-F238E27FC236}">
                <a16:creationId xmlns:a16="http://schemas.microsoft.com/office/drawing/2014/main" id="{8C8A60A3-689C-4F35-9500-D0204AB30E84}"/>
              </a:ext>
            </a:extLst>
          </p:cNvPr>
          <p:cNvSpPr/>
          <p:nvPr/>
        </p:nvSpPr>
        <p:spPr>
          <a:xfrm>
            <a:off x="3054301" y="3056369"/>
            <a:ext cx="414741" cy="1017159"/>
          </a:xfrm>
          <a:prstGeom prst="rect">
            <a:avLst/>
          </a:prstGeom>
          <a:solidFill>
            <a:schemeClr val="bg2">
              <a:lumMod val="90000"/>
            </a:scheme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78" eaLnBrk="1" fontAlgn="auto" latinLnBrk="0" hangingPunct="1">
              <a:lnSpc>
                <a:spcPct val="100000"/>
              </a:lnSpc>
              <a:spcBef>
                <a:spcPts val="0"/>
              </a:spcBef>
              <a:spcAft>
                <a:spcPts val="0"/>
              </a:spcAft>
              <a:buClrTx/>
              <a:buSzTx/>
              <a:buFontTx/>
              <a:buNone/>
              <a:tabLst/>
              <a:defRPr/>
            </a:pPr>
            <a:r>
              <a:rPr kumimoji="0" lang="en-US" altLang="zh-CN" sz="1000" b="1" i="0" u="none" strike="noStrike" kern="0" cap="none" spc="0" normalizeH="0" baseline="0" noProof="0" dirty="0">
                <a:ln>
                  <a:noFill/>
                </a:ln>
                <a:solidFill>
                  <a:srgbClr val="FFFFFF"/>
                </a:solidFill>
                <a:effectLst/>
                <a:uLnTx/>
                <a:uFillTx/>
                <a:latin typeface="Calibri" panose="020F0502020204030204"/>
                <a:ea typeface="等线" panose="02010600030101010101" pitchFamily="2" charset="-122"/>
                <a:cs typeface="+mn-cs"/>
              </a:rPr>
              <a:t>UPF</a:t>
            </a:r>
            <a:endParaRPr kumimoji="0" lang="zh-CN" altLang="en-US" sz="1000" b="1" i="0" u="none" strike="noStrike" kern="0" cap="none" spc="0" normalizeH="0" baseline="0" noProof="0" dirty="0">
              <a:ln>
                <a:noFill/>
              </a:ln>
              <a:solidFill>
                <a:srgbClr val="FFFFFF"/>
              </a:solidFill>
              <a:effectLst/>
              <a:uLnTx/>
              <a:uFillTx/>
              <a:latin typeface="Calibri" panose="020F0502020204030204"/>
              <a:ea typeface="等线" panose="02010600030101010101" pitchFamily="2" charset="-122"/>
              <a:cs typeface="+mn-cs"/>
            </a:endParaRPr>
          </a:p>
        </p:txBody>
      </p:sp>
      <p:cxnSp>
        <p:nvCxnSpPr>
          <p:cNvPr id="13" name="直接箭头连接符 12">
            <a:extLst>
              <a:ext uri="{FF2B5EF4-FFF2-40B4-BE49-F238E27FC236}">
                <a16:creationId xmlns:a16="http://schemas.microsoft.com/office/drawing/2014/main" id="{2762F13C-5C91-454C-91B5-93B64CC50107}"/>
              </a:ext>
            </a:extLst>
          </p:cNvPr>
          <p:cNvCxnSpPr>
            <a:cxnSpLocks/>
            <a:stCxn id="27" idx="1"/>
          </p:cNvCxnSpPr>
          <p:nvPr/>
        </p:nvCxnSpPr>
        <p:spPr>
          <a:xfrm flipH="1">
            <a:off x="3469044" y="3564467"/>
            <a:ext cx="653412" cy="482"/>
          </a:xfrm>
          <a:prstGeom prst="straightConnector1">
            <a:avLst/>
          </a:prstGeom>
          <a:noFill/>
          <a:ln w="19050" cap="flat" cmpd="sng" algn="ctr">
            <a:solidFill>
              <a:srgbClr val="000000"/>
            </a:solidFill>
            <a:prstDash val="solid"/>
            <a:miter lim="800000"/>
            <a:tailEnd type="none"/>
          </a:ln>
          <a:effectLst/>
        </p:spPr>
      </p:cxnSp>
      <p:cxnSp>
        <p:nvCxnSpPr>
          <p:cNvPr id="14" name="直接箭头连接符 13">
            <a:extLst>
              <a:ext uri="{FF2B5EF4-FFF2-40B4-BE49-F238E27FC236}">
                <a16:creationId xmlns:a16="http://schemas.microsoft.com/office/drawing/2014/main" id="{579291D6-3149-49D0-AA5C-96615D73A60A}"/>
              </a:ext>
            </a:extLst>
          </p:cNvPr>
          <p:cNvCxnSpPr>
            <a:cxnSpLocks/>
            <a:stCxn id="12" idx="1"/>
          </p:cNvCxnSpPr>
          <p:nvPr/>
        </p:nvCxnSpPr>
        <p:spPr>
          <a:xfrm flipH="1">
            <a:off x="2611582" y="3564949"/>
            <a:ext cx="442719" cy="4136"/>
          </a:xfrm>
          <a:prstGeom prst="straightConnector1">
            <a:avLst/>
          </a:prstGeom>
          <a:noFill/>
          <a:ln w="19050" cap="flat" cmpd="sng" algn="ctr">
            <a:solidFill>
              <a:srgbClr val="000000"/>
            </a:solidFill>
            <a:prstDash val="solid"/>
            <a:miter lim="800000"/>
            <a:tailEnd type="none"/>
          </a:ln>
          <a:effectLst/>
        </p:spPr>
      </p:cxnSp>
      <p:sp>
        <p:nvSpPr>
          <p:cNvPr id="15" name="矩形 14">
            <a:extLst>
              <a:ext uri="{FF2B5EF4-FFF2-40B4-BE49-F238E27FC236}">
                <a16:creationId xmlns:a16="http://schemas.microsoft.com/office/drawing/2014/main" id="{830EDA11-EC81-416A-A2E8-3B403A9FAA6E}"/>
              </a:ext>
            </a:extLst>
          </p:cNvPr>
          <p:cNvSpPr/>
          <p:nvPr/>
        </p:nvSpPr>
        <p:spPr>
          <a:xfrm>
            <a:off x="932030" y="3584827"/>
            <a:ext cx="613005" cy="287974"/>
          </a:xfrm>
          <a:prstGeom prst="rect">
            <a:avLst/>
          </a:prstGeom>
          <a:solidFill>
            <a:srgbClr val="FFFFFF">
              <a:lumMod val="95000"/>
            </a:srgb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78" eaLnBrk="1" fontAlgn="auto" latinLnBrk="0" hangingPunct="1">
              <a:lnSpc>
                <a:spcPct val="100000"/>
              </a:lnSpc>
              <a:spcBef>
                <a:spcPts val="0"/>
              </a:spcBef>
              <a:spcAft>
                <a:spcPts val="0"/>
              </a:spcAft>
              <a:buClrTx/>
              <a:buSzTx/>
              <a:buFontTx/>
              <a:buNone/>
              <a:tabLst/>
              <a:defRPr/>
            </a:pPr>
            <a:r>
              <a:rPr kumimoji="0" lang="en-US" altLang="zh-CN" sz="1000" b="1" i="0" u="none" strike="noStrike" kern="0" cap="none" spc="0" normalizeH="0" baseline="0" noProof="0" dirty="0">
                <a:ln>
                  <a:noFill/>
                </a:ln>
                <a:solidFill>
                  <a:srgbClr val="666666"/>
                </a:solidFill>
                <a:effectLst/>
                <a:uLnTx/>
                <a:uFillTx/>
                <a:latin typeface="Calibri" panose="020F0502020204030204"/>
                <a:ea typeface="等线" panose="02010600030101010101" pitchFamily="2" charset="-122"/>
                <a:cs typeface="+mn-cs"/>
              </a:rPr>
              <a:t>SEALDD client</a:t>
            </a:r>
            <a:endParaRPr kumimoji="0" lang="zh-CN" altLang="en-US" sz="1000" b="1" i="0" u="none" strike="noStrike" kern="0" cap="none" spc="0" normalizeH="0" baseline="0" noProof="0" dirty="0">
              <a:ln>
                <a:noFill/>
              </a:ln>
              <a:solidFill>
                <a:srgbClr val="666666"/>
              </a:solidFill>
              <a:effectLst/>
              <a:uLnTx/>
              <a:uFillTx/>
              <a:latin typeface="Calibri" panose="020F0502020204030204"/>
              <a:ea typeface="等线" panose="02010600030101010101" pitchFamily="2" charset="-122"/>
              <a:cs typeface="+mn-cs"/>
            </a:endParaRPr>
          </a:p>
        </p:txBody>
      </p:sp>
      <p:cxnSp>
        <p:nvCxnSpPr>
          <p:cNvPr id="16" name="直接箭头连接符 15">
            <a:extLst>
              <a:ext uri="{FF2B5EF4-FFF2-40B4-BE49-F238E27FC236}">
                <a16:creationId xmlns:a16="http://schemas.microsoft.com/office/drawing/2014/main" id="{C5383870-E9F8-4A49-8A74-728A4FCA28B0}"/>
              </a:ext>
            </a:extLst>
          </p:cNvPr>
          <p:cNvCxnSpPr>
            <a:cxnSpLocks/>
          </p:cNvCxnSpPr>
          <p:nvPr/>
        </p:nvCxnSpPr>
        <p:spPr>
          <a:xfrm flipH="1">
            <a:off x="1623291" y="3569085"/>
            <a:ext cx="544945" cy="0"/>
          </a:xfrm>
          <a:prstGeom prst="straightConnector1">
            <a:avLst/>
          </a:prstGeom>
          <a:noFill/>
          <a:ln w="19050" cap="flat" cmpd="sng" algn="ctr">
            <a:solidFill>
              <a:srgbClr val="000000"/>
            </a:solidFill>
            <a:prstDash val="solid"/>
            <a:miter lim="800000"/>
            <a:tailEnd type="none"/>
          </a:ln>
          <a:effectLst/>
        </p:spPr>
      </p:cxnSp>
      <p:sp>
        <p:nvSpPr>
          <p:cNvPr id="18" name="矩形 17">
            <a:extLst>
              <a:ext uri="{FF2B5EF4-FFF2-40B4-BE49-F238E27FC236}">
                <a16:creationId xmlns:a16="http://schemas.microsoft.com/office/drawing/2014/main" id="{A4C0D74A-94A3-4583-9A8A-BE98811E87DE}"/>
              </a:ext>
            </a:extLst>
          </p:cNvPr>
          <p:cNvSpPr/>
          <p:nvPr/>
        </p:nvSpPr>
        <p:spPr>
          <a:xfrm>
            <a:off x="5259203" y="3371266"/>
            <a:ext cx="662222" cy="369332"/>
          </a:xfrm>
          <a:prstGeom prst="rect">
            <a:avLst/>
          </a:prstGeom>
          <a:solidFill>
            <a:srgbClr val="E9002F">
              <a:lumMod val="20000"/>
              <a:lumOff val="80000"/>
              <a:alpha val="70000"/>
            </a:srgb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78" eaLnBrk="1" fontAlgn="auto" latinLnBrk="0" hangingPunct="1">
              <a:lnSpc>
                <a:spcPct val="100000"/>
              </a:lnSpc>
              <a:spcBef>
                <a:spcPts val="0"/>
              </a:spcBef>
              <a:spcAft>
                <a:spcPts val="0"/>
              </a:spcAft>
              <a:buClrTx/>
              <a:buSzTx/>
              <a:buFontTx/>
              <a:buNone/>
              <a:tabLst/>
              <a:defRPr/>
            </a:pPr>
            <a:r>
              <a:rPr lang="en-US" altLang="zh-CN" sz="1000" b="1" kern="0" dirty="0">
                <a:solidFill>
                  <a:srgbClr val="666666"/>
                </a:solidFill>
                <a:latin typeface="Calibri" panose="020F0502020204030204"/>
                <a:ea typeface="等线" panose="02010600030101010101" pitchFamily="2" charset="-122"/>
              </a:rPr>
              <a:t>XR</a:t>
            </a:r>
            <a:r>
              <a:rPr kumimoji="0" lang="en-US" altLang="zh-CN" sz="1000" b="1" i="0" u="none" strike="noStrike" kern="0" cap="none" spc="0" normalizeH="0" baseline="0" noProof="0" dirty="0">
                <a:ln>
                  <a:noFill/>
                </a:ln>
                <a:solidFill>
                  <a:srgbClr val="666666"/>
                </a:solidFill>
                <a:effectLst/>
                <a:uLnTx/>
                <a:uFillTx/>
                <a:latin typeface="Calibri" panose="020F0502020204030204"/>
                <a:ea typeface="等线" panose="02010600030101010101" pitchFamily="2" charset="-122"/>
                <a:cs typeface="+mn-cs"/>
              </a:rPr>
              <a:t> server</a:t>
            </a:r>
            <a:endParaRPr kumimoji="0" lang="zh-CN" altLang="en-US" sz="1000" b="1" i="0" u="none" strike="noStrike" kern="0" cap="none" spc="0" normalizeH="0" baseline="0" noProof="0" dirty="0">
              <a:ln>
                <a:noFill/>
              </a:ln>
              <a:solidFill>
                <a:srgbClr val="666666"/>
              </a:solidFill>
              <a:effectLst/>
              <a:uLnTx/>
              <a:uFillTx/>
              <a:latin typeface="Calibri" panose="020F0502020204030204"/>
              <a:ea typeface="等线" panose="02010600030101010101" pitchFamily="2" charset="-122"/>
              <a:cs typeface="+mn-cs"/>
            </a:endParaRPr>
          </a:p>
        </p:txBody>
      </p:sp>
      <p:sp>
        <p:nvSpPr>
          <p:cNvPr id="19" name="矩形 18">
            <a:extLst>
              <a:ext uri="{FF2B5EF4-FFF2-40B4-BE49-F238E27FC236}">
                <a16:creationId xmlns:a16="http://schemas.microsoft.com/office/drawing/2014/main" id="{0BCDCF3D-9E5C-4157-8A46-59C3F77F6C86}"/>
              </a:ext>
            </a:extLst>
          </p:cNvPr>
          <p:cNvSpPr/>
          <p:nvPr/>
        </p:nvSpPr>
        <p:spPr>
          <a:xfrm>
            <a:off x="940235" y="3124901"/>
            <a:ext cx="596597" cy="287974"/>
          </a:xfrm>
          <a:prstGeom prst="rect">
            <a:avLst/>
          </a:prstGeom>
          <a:solidFill>
            <a:srgbClr val="FFD8E0"/>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78" eaLnBrk="1" fontAlgn="auto" latinLnBrk="0" hangingPunct="1">
              <a:lnSpc>
                <a:spcPct val="100000"/>
              </a:lnSpc>
              <a:spcBef>
                <a:spcPts val="0"/>
              </a:spcBef>
              <a:spcAft>
                <a:spcPts val="0"/>
              </a:spcAft>
              <a:buClrTx/>
              <a:buSzTx/>
              <a:buFontTx/>
              <a:buNone/>
              <a:tabLst/>
              <a:defRPr/>
            </a:pPr>
            <a:r>
              <a:rPr kumimoji="0" lang="en-US" altLang="zh-CN" sz="1000" b="1" i="0" u="none" strike="noStrike" kern="0" cap="none" spc="0" normalizeH="0" baseline="0" noProof="0" dirty="0">
                <a:ln>
                  <a:noFill/>
                </a:ln>
                <a:solidFill>
                  <a:srgbClr val="666666"/>
                </a:solidFill>
                <a:effectLst/>
                <a:uLnTx/>
                <a:uFillTx/>
                <a:latin typeface="Calibri" panose="020F0502020204030204"/>
                <a:ea typeface="等线" panose="02010600030101010101" pitchFamily="2" charset="-122"/>
                <a:cs typeface="+mn-cs"/>
              </a:rPr>
              <a:t>XR client</a:t>
            </a:r>
            <a:endParaRPr kumimoji="0" lang="zh-CN" altLang="en-US" sz="1000" b="1" i="0" u="none" strike="noStrike" kern="0" cap="none" spc="0" normalizeH="0" baseline="0" noProof="0" dirty="0">
              <a:ln>
                <a:noFill/>
              </a:ln>
              <a:solidFill>
                <a:srgbClr val="666666"/>
              </a:solidFill>
              <a:effectLst/>
              <a:uLnTx/>
              <a:uFillTx/>
              <a:latin typeface="Calibri" panose="020F0502020204030204"/>
              <a:ea typeface="等线" panose="02010600030101010101" pitchFamily="2" charset="-122"/>
              <a:cs typeface="+mn-cs"/>
            </a:endParaRPr>
          </a:p>
        </p:txBody>
      </p:sp>
      <p:sp>
        <p:nvSpPr>
          <p:cNvPr id="20" name="矩形 19">
            <a:extLst>
              <a:ext uri="{FF2B5EF4-FFF2-40B4-BE49-F238E27FC236}">
                <a16:creationId xmlns:a16="http://schemas.microsoft.com/office/drawing/2014/main" id="{5E7AA2AC-0688-4FAD-B394-365535F2D4CF}"/>
              </a:ext>
            </a:extLst>
          </p:cNvPr>
          <p:cNvSpPr/>
          <p:nvPr/>
        </p:nvSpPr>
        <p:spPr>
          <a:xfrm>
            <a:off x="2970776" y="1997054"/>
            <a:ext cx="613005" cy="369332"/>
          </a:xfrm>
          <a:prstGeom prst="rect">
            <a:avLst/>
          </a:prstGeom>
          <a:solidFill>
            <a:srgbClr val="FFC000">
              <a:alpha val="50000"/>
            </a:srgb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78" eaLnBrk="1" fontAlgn="auto" latinLnBrk="0" hangingPunct="1">
              <a:lnSpc>
                <a:spcPct val="100000"/>
              </a:lnSpc>
              <a:spcBef>
                <a:spcPts val="0"/>
              </a:spcBef>
              <a:spcAft>
                <a:spcPts val="0"/>
              </a:spcAft>
              <a:buClrTx/>
              <a:buSzTx/>
              <a:buFontTx/>
              <a:buNone/>
              <a:tabLst/>
              <a:defRPr/>
            </a:pPr>
            <a:r>
              <a:rPr kumimoji="0" lang="en-US" altLang="zh-CN" sz="1000" b="1" i="0" u="none" strike="noStrike" kern="0" cap="none" spc="0" normalizeH="0" baseline="0" noProof="0" dirty="0">
                <a:ln>
                  <a:noFill/>
                </a:ln>
                <a:solidFill>
                  <a:srgbClr val="666666"/>
                </a:solidFill>
                <a:effectLst/>
                <a:uLnTx/>
                <a:uFillTx/>
                <a:latin typeface="Calibri" panose="020F0502020204030204"/>
                <a:ea typeface="等线" panose="02010600030101010101" pitchFamily="2" charset="-122"/>
                <a:cs typeface="+mn-cs"/>
              </a:rPr>
              <a:t>5G CP</a:t>
            </a:r>
            <a:endParaRPr kumimoji="0" lang="zh-CN" altLang="en-US" sz="1000" b="1" i="0" u="none" strike="noStrike" kern="0" cap="none" spc="0" normalizeH="0" baseline="0" noProof="0" dirty="0">
              <a:ln>
                <a:noFill/>
              </a:ln>
              <a:solidFill>
                <a:srgbClr val="666666"/>
              </a:solidFill>
              <a:effectLst/>
              <a:uLnTx/>
              <a:uFillTx/>
              <a:latin typeface="Calibri" panose="020F0502020204030204"/>
              <a:ea typeface="等线" panose="02010600030101010101" pitchFamily="2" charset="-122"/>
              <a:cs typeface="+mn-cs"/>
            </a:endParaRPr>
          </a:p>
        </p:txBody>
      </p:sp>
      <p:cxnSp>
        <p:nvCxnSpPr>
          <p:cNvPr id="21" name="直接箭头连接符 20">
            <a:extLst>
              <a:ext uri="{FF2B5EF4-FFF2-40B4-BE49-F238E27FC236}">
                <a16:creationId xmlns:a16="http://schemas.microsoft.com/office/drawing/2014/main" id="{7233DEA1-4C99-44E9-82BB-F7A25F048275}"/>
              </a:ext>
            </a:extLst>
          </p:cNvPr>
          <p:cNvCxnSpPr>
            <a:cxnSpLocks/>
            <a:endCxn id="27" idx="0"/>
          </p:cNvCxnSpPr>
          <p:nvPr/>
        </p:nvCxnSpPr>
        <p:spPr>
          <a:xfrm>
            <a:off x="3460394" y="2377363"/>
            <a:ext cx="993173" cy="1002438"/>
          </a:xfrm>
          <a:prstGeom prst="straightConnector1">
            <a:avLst/>
          </a:prstGeom>
          <a:noFill/>
          <a:ln w="12700" cap="flat" cmpd="sng" algn="ctr">
            <a:solidFill>
              <a:srgbClr val="000000"/>
            </a:solidFill>
            <a:prstDash val="dash"/>
            <a:miter lim="800000"/>
            <a:tailEnd type="none"/>
          </a:ln>
          <a:effectLst/>
        </p:spPr>
      </p:cxnSp>
      <p:cxnSp>
        <p:nvCxnSpPr>
          <p:cNvPr id="22" name="直接箭头连接符 21">
            <a:extLst>
              <a:ext uri="{FF2B5EF4-FFF2-40B4-BE49-F238E27FC236}">
                <a16:creationId xmlns:a16="http://schemas.microsoft.com/office/drawing/2014/main" id="{6DC96B32-128B-4D2D-959D-B29E228333DF}"/>
              </a:ext>
            </a:extLst>
          </p:cNvPr>
          <p:cNvCxnSpPr>
            <a:cxnSpLocks/>
            <a:stCxn id="20" idx="2"/>
            <a:endCxn id="12" idx="0"/>
          </p:cNvCxnSpPr>
          <p:nvPr/>
        </p:nvCxnSpPr>
        <p:spPr>
          <a:xfrm flipH="1">
            <a:off x="3261672" y="2366386"/>
            <a:ext cx="15607" cy="689983"/>
          </a:xfrm>
          <a:prstGeom prst="straightConnector1">
            <a:avLst/>
          </a:prstGeom>
          <a:noFill/>
          <a:ln w="12700" cap="flat" cmpd="sng" algn="ctr">
            <a:solidFill>
              <a:srgbClr val="000000"/>
            </a:solidFill>
            <a:prstDash val="dash"/>
            <a:miter lim="800000"/>
            <a:tailEnd type="none"/>
          </a:ln>
          <a:effectLst/>
        </p:spPr>
      </p:cxnSp>
      <p:cxnSp>
        <p:nvCxnSpPr>
          <p:cNvPr id="23" name="直接箭头连接符 22">
            <a:extLst>
              <a:ext uri="{FF2B5EF4-FFF2-40B4-BE49-F238E27FC236}">
                <a16:creationId xmlns:a16="http://schemas.microsoft.com/office/drawing/2014/main" id="{5559D54B-4FF4-4CEF-A404-AD4CED3AEAB8}"/>
              </a:ext>
            </a:extLst>
          </p:cNvPr>
          <p:cNvCxnSpPr>
            <a:cxnSpLocks/>
            <a:endCxn id="11" idx="0"/>
          </p:cNvCxnSpPr>
          <p:nvPr/>
        </p:nvCxnSpPr>
        <p:spPr>
          <a:xfrm flipH="1">
            <a:off x="2388908" y="2366386"/>
            <a:ext cx="620026" cy="679909"/>
          </a:xfrm>
          <a:prstGeom prst="straightConnector1">
            <a:avLst/>
          </a:prstGeom>
          <a:noFill/>
          <a:ln w="12700" cap="flat" cmpd="sng" algn="ctr">
            <a:solidFill>
              <a:srgbClr val="000000"/>
            </a:solidFill>
            <a:prstDash val="dash"/>
            <a:miter lim="800000"/>
            <a:tailEnd type="none"/>
          </a:ln>
          <a:effectLst/>
        </p:spPr>
      </p:cxnSp>
      <p:sp>
        <p:nvSpPr>
          <p:cNvPr id="24" name="文本框 23">
            <a:extLst>
              <a:ext uri="{FF2B5EF4-FFF2-40B4-BE49-F238E27FC236}">
                <a16:creationId xmlns:a16="http://schemas.microsoft.com/office/drawing/2014/main" id="{2C25E367-376E-4092-81E0-D86FFFCC5052}"/>
              </a:ext>
            </a:extLst>
          </p:cNvPr>
          <p:cNvSpPr txBox="1"/>
          <p:nvPr/>
        </p:nvSpPr>
        <p:spPr>
          <a:xfrm>
            <a:off x="4215622" y="2731575"/>
            <a:ext cx="613005" cy="123111"/>
          </a:xfrm>
          <a:prstGeom prst="rect">
            <a:avLst/>
          </a:prstGeom>
          <a:noFill/>
        </p:spPr>
        <p:txBody>
          <a:bodyPr wrap="square" lIns="0" tIns="0" rIns="0" bIns="0" rtlCol="0">
            <a:spAutoFit/>
          </a:bodyPr>
          <a:lstStyle/>
          <a:p>
            <a:pPr algn="l"/>
            <a:r>
              <a:rPr kumimoji="1" lang="en-US" altLang="zh-CN" sz="800" dirty="0">
                <a:solidFill>
                  <a:srgbClr val="000000"/>
                </a:solidFill>
                <a:latin typeface="Microsoft YaHei" panose="020B0503020204020204" pitchFamily="34" charset="-122"/>
                <a:ea typeface="Microsoft YaHei" panose="020B0503020204020204" pitchFamily="34" charset="-122"/>
              </a:rPr>
              <a:t>N33/N5</a:t>
            </a:r>
            <a:endParaRPr kumimoji="1" lang="zh-CN" altLang="en-US" sz="800" dirty="0">
              <a:solidFill>
                <a:srgbClr val="000000"/>
              </a:solidFill>
              <a:latin typeface="Microsoft YaHei" panose="020B0503020204020204" pitchFamily="34" charset="-122"/>
              <a:ea typeface="Microsoft YaHei" panose="020B0503020204020204" pitchFamily="34" charset="-122"/>
            </a:endParaRPr>
          </a:p>
        </p:txBody>
      </p:sp>
      <p:sp>
        <p:nvSpPr>
          <p:cNvPr id="25" name="矩形 24">
            <a:extLst>
              <a:ext uri="{FF2B5EF4-FFF2-40B4-BE49-F238E27FC236}">
                <a16:creationId xmlns:a16="http://schemas.microsoft.com/office/drawing/2014/main" id="{906D8A46-A61E-4D6D-857B-F7640D9063BA}"/>
              </a:ext>
            </a:extLst>
          </p:cNvPr>
          <p:cNvSpPr/>
          <p:nvPr/>
        </p:nvSpPr>
        <p:spPr>
          <a:xfrm>
            <a:off x="860274" y="3033911"/>
            <a:ext cx="756521" cy="106408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6" name="文本框 25">
            <a:extLst>
              <a:ext uri="{FF2B5EF4-FFF2-40B4-BE49-F238E27FC236}">
                <a16:creationId xmlns:a16="http://schemas.microsoft.com/office/drawing/2014/main" id="{5755A143-21F0-4677-9880-F2C530833B2B}"/>
              </a:ext>
            </a:extLst>
          </p:cNvPr>
          <p:cNvSpPr txBox="1"/>
          <p:nvPr/>
        </p:nvSpPr>
        <p:spPr>
          <a:xfrm>
            <a:off x="1161772" y="3953137"/>
            <a:ext cx="246973" cy="153888"/>
          </a:xfrm>
          <a:prstGeom prst="rect">
            <a:avLst/>
          </a:prstGeom>
          <a:noFill/>
        </p:spPr>
        <p:txBody>
          <a:bodyPr wrap="square" lIns="0" tIns="0" rIns="0" bIns="0" rtlCol="0">
            <a:spAutoFit/>
          </a:bodyPr>
          <a:lstStyle/>
          <a:p>
            <a:pPr algn="l"/>
            <a:r>
              <a:rPr kumimoji="1" lang="en-US" altLang="zh-CN" sz="1000" dirty="0">
                <a:solidFill>
                  <a:srgbClr val="000000"/>
                </a:solidFill>
                <a:latin typeface="Calibri" panose="020F0502020204030204" pitchFamily="34" charset="0"/>
                <a:ea typeface="Calibri" panose="020F0502020204030204" pitchFamily="34" charset="0"/>
                <a:cs typeface="Calibri" panose="020F0502020204030204" pitchFamily="34" charset="0"/>
              </a:rPr>
              <a:t>UE</a:t>
            </a:r>
          </a:p>
        </p:txBody>
      </p:sp>
      <p:sp>
        <p:nvSpPr>
          <p:cNvPr id="27" name="矩形 26">
            <a:extLst>
              <a:ext uri="{FF2B5EF4-FFF2-40B4-BE49-F238E27FC236}">
                <a16:creationId xmlns:a16="http://schemas.microsoft.com/office/drawing/2014/main" id="{D34CD9CF-2F9B-4C93-BA54-D5536DE3C435}"/>
              </a:ext>
            </a:extLst>
          </p:cNvPr>
          <p:cNvSpPr/>
          <p:nvPr/>
        </p:nvSpPr>
        <p:spPr>
          <a:xfrm>
            <a:off x="4122456" y="3379801"/>
            <a:ext cx="662222" cy="369332"/>
          </a:xfrm>
          <a:prstGeom prst="rect">
            <a:avLst/>
          </a:prstGeom>
          <a:solidFill>
            <a:srgbClr val="F2F2F2"/>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78" eaLnBrk="1" fontAlgn="auto" latinLnBrk="0" hangingPunct="1">
              <a:lnSpc>
                <a:spcPct val="100000"/>
              </a:lnSpc>
              <a:spcBef>
                <a:spcPts val="0"/>
              </a:spcBef>
              <a:spcAft>
                <a:spcPts val="0"/>
              </a:spcAft>
              <a:buClrTx/>
              <a:buSzTx/>
              <a:buFontTx/>
              <a:buNone/>
              <a:tabLst/>
              <a:defRPr/>
            </a:pPr>
            <a:r>
              <a:rPr lang="en-US" altLang="zh-CN" sz="1000" b="1" kern="0" dirty="0">
                <a:solidFill>
                  <a:srgbClr val="666666"/>
                </a:solidFill>
                <a:latin typeface="Calibri" panose="020F0502020204030204"/>
                <a:ea typeface="等线" panose="02010600030101010101" pitchFamily="2" charset="-122"/>
              </a:rPr>
              <a:t>SEALDD server</a:t>
            </a:r>
            <a:endParaRPr kumimoji="0" lang="zh-CN" altLang="en-US" sz="1000" b="1" i="0" u="none" strike="noStrike" kern="0" cap="none" spc="0" normalizeH="0" baseline="0" noProof="0" dirty="0">
              <a:ln>
                <a:noFill/>
              </a:ln>
              <a:solidFill>
                <a:srgbClr val="666666"/>
              </a:solidFill>
              <a:effectLst/>
              <a:uLnTx/>
              <a:uFillTx/>
              <a:latin typeface="Calibri" panose="020F0502020204030204"/>
              <a:ea typeface="等线" panose="02010600030101010101" pitchFamily="2" charset="-122"/>
              <a:cs typeface="+mn-cs"/>
            </a:endParaRPr>
          </a:p>
        </p:txBody>
      </p:sp>
      <p:cxnSp>
        <p:nvCxnSpPr>
          <p:cNvPr id="30" name="直接连接符 29">
            <a:extLst>
              <a:ext uri="{FF2B5EF4-FFF2-40B4-BE49-F238E27FC236}">
                <a16:creationId xmlns:a16="http://schemas.microsoft.com/office/drawing/2014/main" id="{2C425A45-1358-4978-B682-DBAA4883FAB7}"/>
              </a:ext>
            </a:extLst>
          </p:cNvPr>
          <p:cNvCxnSpPr>
            <a:cxnSpLocks/>
          </p:cNvCxnSpPr>
          <p:nvPr/>
        </p:nvCxnSpPr>
        <p:spPr>
          <a:xfrm flipV="1">
            <a:off x="1207915" y="4631346"/>
            <a:ext cx="3245652" cy="2"/>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id="{427CA54F-B79C-4BB0-B3C8-C841C0D1AC27}"/>
              </a:ext>
            </a:extLst>
          </p:cNvPr>
          <p:cNvCxnSpPr>
            <a:cxnSpLocks/>
          </p:cNvCxnSpPr>
          <p:nvPr/>
        </p:nvCxnSpPr>
        <p:spPr>
          <a:xfrm flipV="1">
            <a:off x="1207915" y="4405061"/>
            <a:ext cx="0" cy="226285"/>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29DBEAA0-2691-439E-A494-E01FF6D93BCD}"/>
              </a:ext>
            </a:extLst>
          </p:cNvPr>
          <p:cNvCxnSpPr>
            <a:cxnSpLocks/>
          </p:cNvCxnSpPr>
          <p:nvPr/>
        </p:nvCxnSpPr>
        <p:spPr>
          <a:xfrm flipV="1">
            <a:off x="3311146" y="4405061"/>
            <a:ext cx="0" cy="226285"/>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a16="http://schemas.microsoft.com/office/drawing/2014/main" id="{5AD11053-E83D-4E56-B116-7CC7EA7FEC04}"/>
              </a:ext>
            </a:extLst>
          </p:cNvPr>
          <p:cNvCxnSpPr>
            <a:cxnSpLocks/>
          </p:cNvCxnSpPr>
          <p:nvPr/>
        </p:nvCxnSpPr>
        <p:spPr>
          <a:xfrm flipV="1">
            <a:off x="4453567" y="4364220"/>
            <a:ext cx="17738" cy="267126"/>
          </a:xfrm>
          <a:prstGeom prst="line">
            <a:avLst/>
          </a:prstGeom>
          <a:ln w="15875"/>
        </p:spPr>
        <p:style>
          <a:lnRef idx="1">
            <a:schemeClr val="accent1"/>
          </a:lnRef>
          <a:fillRef idx="0">
            <a:schemeClr val="accent1"/>
          </a:fillRef>
          <a:effectRef idx="0">
            <a:schemeClr val="accent1"/>
          </a:effectRef>
          <a:fontRef idx="minor">
            <a:schemeClr val="tx1"/>
          </a:fontRef>
        </p:style>
      </p:cxnSp>
      <p:sp>
        <p:nvSpPr>
          <p:cNvPr id="34" name="文本框 33">
            <a:extLst>
              <a:ext uri="{FF2B5EF4-FFF2-40B4-BE49-F238E27FC236}">
                <a16:creationId xmlns:a16="http://schemas.microsoft.com/office/drawing/2014/main" id="{A4B797B3-BEA1-4604-AFAF-65D04E00872A}"/>
              </a:ext>
            </a:extLst>
          </p:cNvPr>
          <p:cNvSpPr txBox="1"/>
          <p:nvPr/>
        </p:nvSpPr>
        <p:spPr>
          <a:xfrm>
            <a:off x="1951259" y="4752299"/>
            <a:ext cx="2033015" cy="153888"/>
          </a:xfrm>
          <a:prstGeom prst="rect">
            <a:avLst/>
          </a:prstGeom>
          <a:noFill/>
        </p:spPr>
        <p:txBody>
          <a:bodyPr wrap="square" lIns="0" tIns="0" rIns="0" bIns="0" rtlCol="0">
            <a:spAutoFit/>
          </a:bodyPr>
          <a:lstStyle/>
          <a:p>
            <a:r>
              <a:rPr kumimoji="1" lang="en-US" altLang="zh-CN" sz="1000" b="1" dirty="0">
                <a:solidFill>
                  <a:srgbClr val="FF0000"/>
                </a:solidFill>
                <a:latin typeface="Microsoft YaHei" panose="020B0503020204020204" pitchFamily="34" charset="-122"/>
                <a:ea typeface="Microsoft YaHei" panose="020B0503020204020204" pitchFamily="34" charset="-122"/>
              </a:rPr>
              <a:t>The E2E transmission delay</a:t>
            </a:r>
            <a:endParaRPr kumimoji="1" lang="zh-CN" altLang="en-US" sz="1000" b="1" dirty="0">
              <a:solidFill>
                <a:srgbClr val="FF0000"/>
              </a:solidFill>
              <a:latin typeface="Microsoft YaHei" panose="020B0503020204020204" pitchFamily="34" charset="-122"/>
              <a:ea typeface="Microsoft YaHei" panose="020B0503020204020204" pitchFamily="34" charset="-122"/>
            </a:endParaRPr>
          </a:p>
        </p:txBody>
      </p:sp>
      <p:sp>
        <p:nvSpPr>
          <p:cNvPr id="35" name="文本框 34">
            <a:extLst>
              <a:ext uri="{FF2B5EF4-FFF2-40B4-BE49-F238E27FC236}">
                <a16:creationId xmlns:a16="http://schemas.microsoft.com/office/drawing/2014/main" id="{7F9F3931-5EFC-4FFA-9668-C00EF5520BF6}"/>
              </a:ext>
            </a:extLst>
          </p:cNvPr>
          <p:cNvSpPr txBox="1"/>
          <p:nvPr/>
        </p:nvSpPr>
        <p:spPr>
          <a:xfrm>
            <a:off x="1498975" y="4269790"/>
            <a:ext cx="1368618" cy="307777"/>
          </a:xfrm>
          <a:prstGeom prst="rect">
            <a:avLst/>
          </a:prstGeom>
          <a:noFill/>
        </p:spPr>
        <p:txBody>
          <a:bodyPr wrap="square" lIns="0" tIns="0" rIns="0" bIns="0" rtlCol="0">
            <a:spAutoFit/>
          </a:bodyPr>
          <a:lstStyle/>
          <a:p>
            <a:pPr algn="ctr"/>
            <a:r>
              <a:rPr kumimoji="1" lang="en-US" altLang="zh-CN" sz="1000" dirty="0">
                <a:latin typeface="Microsoft YaHei" panose="020B0503020204020204" pitchFamily="34" charset="-122"/>
                <a:ea typeface="Microsoft YaHei" panose="020B0503020204020204" pitchFamily="34" charset="-122"/>
              </a:rPr>
              <a:t>5G network transmission delay </a:t>
            </a:r>
            <a:endParaRPr kumimoji="1" lang="zh-CN" altLang="en-US" sz="1000" dirty="0">
              <a:latin typeface="Microsoft YaHei" panose="020B0503020204020204" pitchFamily="34" charset="-122"/>
              <a:ea typeface="Microsoft YaHei" panose="020B0503020204020204" pitchFamily="34" charset="-122"/>
            </a:endParaRPr>
          </a:p>
        </p:txBody>
      </p:sp>
      <p:cxnSp>
        <p:nvCxnSpPr>
          <p:cNvPr id="37" name="直接箭头连接符 36">
            <a:extLst>
              <a:ext uri="{FF2B5EF4-FFF2-40B4-BE49-F238E27FC236}">
                <a16:creationId xmlns:a16="http://schemas.microsoft.com/office/drawing/2014/main" id="{DCD1343D-5640-4DA1-B211-8E8F03453A24}"/>
              </a:ext>
            </a:extLst>
          </p:cNvPr>
          <p:cNvCxnSpPr>
            <a:cxnSpLocks/>
            <a:stCxn id="18" idx="1"/>
          </p:cNvCxnSpPr>
          <p:nvPr/>
        </p:nvCxnSpPr>
        <p:spPr>
          <a:xfrm flipH="1" flipV="1">
            <a:off x="4770405" y="3552960"/>
            <a:ext cx="488798" cy="2972"/>
          </a:xfrm>
          <a:prstGeom prst="straightConnector1">
            <a:avLst/>
          </a:prstGeom>
          <a:noFill/>
          <a:ln w="19050" cap="flat" cmpd="sng" algn="ctr">
            <a:solidFill>
              <a:srgbClr val="000000"/>
            </a:solidFill>
            <a:prstDash val="solid"/>
            <a:miter lim="800000"/>
            <a:tailEnd type="none"/>
          </a:ln>
          <a:effectLst/>
        </p:spPr>
      </p:cxnSp>
      <p:sp>
        <p:nvSpPr>
          <p:cNvPr id="38" name="文本框 37">
            <a:extLst>
              <a:ext uri="{FF2B5EF4-FFF2-40B4-BE49-F238E27FC236}">
                <a16:creationId xmlns:a16="http://schemas.microsoft.com/office/drawing/2014/main" id="{2AD9C5A0-945D-415B-BAC2-8E9198B8D93E}"/>
              </a:ext>
            </a:extLst>
          </p:cNvPr>
          <p:cNvSpPr txBox="1"/>
          <p:nvPr/>
        </p:nvSpPr>
        <p:spPr>
          <a:xfrm>
            <a:off x="3680260" y="3440758"/>
            <a:ext cx="262834" cy="123111"/>
          </a:xfrm>
          <a:prstGeom prst="rect">
            <a:avLst/>
          </a:prstGeom>
          <a:noFill/>
        </p:spPr>
        <p:txBody>
          <a:bodyPr wrap="square" lIns="0" tIns="0" rIns="0" bIns="0" rtlCol="0">
            <a:spAutoFit/>
          </a:bodyPr>
          <a:lstStyle/>
          <a:p>
            <a:pPr algn="l"/>
            <a:r>
              <a:rPr kumimoji="1" lang="en-US" altLang="zh-CN" sz="800" dirty="0">
                <a:solidFill>
                  <a:srgbClr val="000000"/>
                </a:solidFill>
                <a:latin typeface="Microsoft YaHei" panose="020B0503020204020204" pitchFamily="34" charset="-122"/>
                <a:ea typeface="Microsoft YaHei" panose="020B0503020204020204" pitchFamily="34" charset="-122"/>
              </a:rPr>
              <a:t>N6</a:t>
            </a:r>
            <a:endParaRPr kumimoji="1" lang="zh-CN" altLang="en-US" sz="800" dirty="0">
              <a:solidFill>
                <a:srgbClr val="000000"/>
              </a:solidFill>
              <a:latin typeface="Microsoft YaHei" panose="020B0503020204020204" pitchFamily="34" charset="-122"/>
              <a:ea typeface="Microsoft YaHei" panose="020B0503020204020204" pitchFamily="34" charset="-122"/>
            </a:endParaRPr>
          </a:p>
        </p:txBody>
      </p:sp>
      <p:sp>
        <p:nvSpPr>
          <p:cNvPr id="39" name="文本框 38">
            <a:extLst>
              <a:ext uri="{FF2B5EF4-FFF2-40B4-BE49-F238E27FC236}">
                <a16:creationId xmlns:a16="http://schemas.microsoft.com/office/drawing/2014/main" id="{E40D7FD7-7F32-44B7-8DEA-69C3FE968A04}"/>
              </a:ext>
            </a:extLst>
          </p:cNvPr>
          <p:cNvSpPr txBox="1"/>
          <p:nvPr/>
        </p:nvSpPr>
        <p:spPr>
          <a:xfrm>
            <a:off x="2746100" y="3448557"/>
            <a:ext cx="262834" cy="123111"/>
          </a:xfrm>
          <a:prstGeom prst="rect">
            <a:avLst/>
          </a:prstGeom>
          <a:noFill/>
        </p:spPr>
        <p:txBody>
          <a:bodyPr wrap="square" lIns="0" tIns="0" rIns="0" bIns="0" rtlCol="0">
            <a:spAutoFit/>
          </a:bodyPr>
          <a:lstStyle/>
          <a:p>
            <a:pPr algn="l"/>
            <a:r>
              <a:rPr kumimoji="1" lang="en-US" altLang="zh-CN" sz="800" dirty="0">
                <a:solidFill>
                  <a:srgbClr val="000000"/>
                </a:solidFill>
                <a:latin typeface="Microsoft YaHei" panose="020B0503020204020204" pitchFamily="34" charset="-122"/>
                <a:ea typeface="Microsoft YaHei" panose="020B0503020204020204" pitchFamily="34" charset="-122"/>
              </a:rPr>
              <a:t>N3</a:t>
            </a:r>
            <a:endParaRPr kumimoji="1" lang="zh-CN" altLang="en-US" sz="800" dirty="0">
              <a:solidFill>
                <a:srgbClr val="000000"/>
              </a:solidFill>
              <a:latin typeface="Microsoft YaHei" panose="020B0503020204020204" pitchFamily="34" charset="-122"/>
              <a:ea typeface="Microsoft YaHei" panose="020B0503020204020204" pitchFamily="34" charset="-122"/>
            </a:endParaRPr>
          </a:p>
        </p:txBody>
      </p:sp>
      <p:sp>
        <p:nvSpPr>
          <p:cNvPr id="40" name="文本框 39">
            <a:extLst>
              <a:ext uri="{FF2B5EF4-FFF2-40B4-BE49-F238E27FC236}">
                <a16:creationId xmlns:a16="http://schemas.microsoft.com/office/drawing/2014/main" id="{ACDE11AA-F801-47BE-AC29-6206776DA0FF}"/>
              </a:ext>
            </a:extLst>
          </p:cNvPr>
          <p:cNvSpPr txBox="1"/>
          <p:nvPr/>
        </p:nvSpPr>
        <p:spPr>
          <a:xfrm>
            <a:off x="1837053" y="3431563"/>
            <a:ext cx="262834" cy="123111"/>
          </a:xfrm>
          <a:prstGeom prst="rect">
            <a:avLst/>
          </a:prstGeom>
          <a:noFill/>
        </p:spPr>
        <p:txBody>
          <a:bodyPr wrap="square" lIns="0" tIns="0" rIns="0" bIns="0" rtlCol="0">
            <a:spAutoFit/>
          </a:bodyPr>
          <a:lstStyle/>
          <a:p>
            <a:pPr algn="l"/>
            <a:r>
              <a:rPr kumimoji="1" lang="en-US" altLang="zh-CN" sz="800" dirty="0" err="1">
                <a:solidFill>
                  <a:srgbClr val="000000"/>
                </a:solidFill>
                <a:latin typeface="Microsoft YaHei" panose="020B0503020204020204" pitchFamily="34" charset="-122"/>
                <a:ea typeface="Microsoft YaHei" panose="020B0503020204020204" pitchFamily="34" charset="-122"/>
              </a:rPr>
              <a:t>Uu</a:t>
            </a:r>
            <a:endParaRPr kumimoji="1" lang="zh-CN" altLang="en-US" sz="800" dirty="0">
              <a:solidFill>
                <a:srgbClr val="000000"/>
              </a:solidFill>
              <a:latin typeface="Microsoft YaHei" panose="020B0503020204020204" pitchFamily="34" charset="-122"/>
              <a:ea typeface="Microsoft YaHei" panose="020B0503020204020204" pitchFamily="34" charset="-122"/>
            </a:endParaRPr>
          </a:p>
        </p:txBody>
      </p:sp>
      <p:sp>
        <p:nvSpPr>
          <p:cNvPr id="44" name="文本框 43">
            <a:extLst>
              <a:ext uri="{FF2B5EF4-FFF2-40B4-BE49-F238E27FC236}">
                <a16:creationId xmlns:a16="http://schemas.microsoft.com/office/drawing/2014/main" id="{984EFD01-2C70-433C-B4BF-C9B550C8405C}"/>
              </a:ext>
            </a:extLst>
          </p:cNvPr>
          <p:cNvSpPr txBox="1"/>
          <p:nvPr/>
        </p:nvSpPr>
        <p:spPr>
          <a:xfrm>
            <a:off x="3407321" y="4269790"/>
            <a:ext cx="993172" cy="307777"/>
          </a:xfrm>
          <a:prstGeom prst="rect">
            <a:avLst/>
          </a:prstGeom>
          <a:noFill/>
        </p:spPr>
        <p:txBody>
          <a:bodyPr wrap="square" lIns="0" tIns="0" rIns="0" bIns="0" rtlCol="0">
            <a:spAutoFit/>
          </a:bodyPr>
          <a:lstStyle/>
          <a:p>
            <a:pPr algn="ctr"/>
            <a:r>
              <a:rPr kumimoji="1" lang="en-US" altLang="zh-CN" sz="1000" dirty="0">
                <a:latin typeface="Microsoft YaHei" panose="020B0503020204020204" pitchFamily="34" charset="-122"/>
                <a:ea typeface="Microsoft YaHei" panose="020B0503020204020204" pitchFamily="34" charset="-122"/>
              </a:rPr>
              <a:t>N6 transmission delay </a:t>
            </a:r>
            <a:endParaRPr kumimoji="1" lang="zh-CN" altLang="en-US" sz="1000" dirty="0">
              <a:latin typeface="Microsoft YaHei" panose="020B0503020204020204" pitchFamily="34" charset="-122"/>
              <a:ea typeface="Microsoft YaHei" panose="020B0503020204020204" pitchFamily="34" charset="-122"/>
            </a:endParaRPr>
          </a:p>
        </p:txBody>
      </p:sp>
      <p:sp>
        <p:nvSpPr>
          <p:cNvPr id="47" name="矩形 46">
            <a:extLst>
              <a:ext uri="{FF2B5EF4-FFF2-40B4-BE49-F238E27FC236}">
                <a16:creationId xmlns:a16="http://schemas.microsoft.com/office/drawing/2014/main" id="{2CDAC6D9-28CA-4B60-94F5-CA9F2337E893}"/>
              </a:ext>
            </a:extLst>
          </p:cNvPr>
          <p:cNvSpPr/>
          <p:nvPr/>
        </p:nvSpPr>
        <p:spPr>
          <a:xfrm>
            <a:off x="6615064" y="1758004"/>
            <a:ext cx="4716662" cy="3337324"/>
          </a:xfrm>
          <a:prstGeom prst="rect">
            <a:avLst/>
          </a:prstGeom>
        </p:spPr>
        <p:txBody>
          <a:bodyPr wrap="square">
            <a:spAutoFit/>
          </a:bodyPr>
          <a:lstStyle/>
          <a:p>
            <a:pPr eaLnBrk="0" fontAlgn="base" hangingPunct="0">
              <a:lnSpc>
                <a:spcPct val="90000"/>
              </a:lnSpc>
              <a:spcBef>
                <a:spcPts val="1000"/>
              </a:spcBef>
              <a:spcAft>
                <a:spcPct val="0"/>
              </a:spcAft>
            </a:pPr>
            <a:endParaRPr lang="en-US" altLang="zh-CN" sz="1400" dirty="0">
              <a:solidFill>
                <a:prstClr val="black"/>
              </a:solidFill>
            </a:endParaRPr>
          </a:p>
          <a:p>
            <a:pPr marL="228600" indent="-228600" eaLnBrk="0" fontAlgn="base" hangingPunct="0">
              <a:lnSpc>
                <a:spcPct val="90000"/>
              </a:lnSpc>
              <a:spcBef>
                <a:spcPts val="1000"/>
              </a:spcBef>
              <a:spcAft>
                <a:spcPct val="0"/>
              </a:spcAft>
              <a:buBlip>
                <a:blip r:embed="rId2">
                  <a:extLst/>
                </a:blip>
              </a:buBlip>
            </a:pPr>
            <a:r>
              <a:rPr lang="en-US" altLang="zh-CN" sz="1400" dirty="0">
                <a:solidFill>
                  <a:prstClr val="black"/>
                </a:solidFill>
              </a:rPr>
              <a:t>For the application data transmit via SEALDD architecture, the E2E transmission delay includes two parts, i.e., the network delay between UE and UPF, and the N6 transmission delay between UPF and SEALDD server.</a:t>
            </a:r>
          </a:p>
          <a:p>
            <a:pPr eaLnBrk="0" fontAlgn="base" hangingPunct="0">
              <a:lnSpc>
                <a:spcPct val="90000"/>
              </a:lnSpc>
              <a:spcBef>
                <a:spcPts val="1000"/>
              </a:spcBef>
              <a:spcAft>
                <a:spcPct val="0"/>
              </a:spcAft>
            </a:pPr>
            <a:endParaRPr lang="en-US" altLang="zh-CN" sz="1400" dirty="0">
              <a:solidFill>
                <a:prstClr val="black"/>
              </a:solidFill>
            </a:endParaRPr>
          </a:p>
          <a:p>
            <a:pPr marL="228600" indent="-228600" eaLnBrk="0" fontAlgn="base" hangingPunct="0">
              <a:lnSpc>
                <a:spcPct val="90000"/>
              </a:lnSpc>
              <a:spcBef>
                <a:spcPts val="1000"/>
              </a:spcBef>
              <a:spcAft>
                <a:spcPct val="0"/>
              </a:spcAft>
              <a:buBlip>
                <a:blip r:embed="rId2">
                  <a:extLst/>
                </a:blip>
              </a:buBlip>
            </a:pPr>
            <a:r>
              <a:rPr lang="en-US" altLang="zh-CN" sz="1400" dirty="0">
                <a:solidFill>
                  <a:prstClr val="black"/>
                </a:solidFill>
              </a:rPr>
              <a:t>For multi-modal application data, the multi-flow sync depends on whether the E2E transmission delay of SEALDD traffic for different media data (e.g. video, haptic, </a:t>
            </a:r>
            <a:r>
              <a:rPr lang="en-US" altLang="zh-CN" sz="1400" dirty="0" err="1">
                <a:solidFill>
                  <a:prstClr val="black"/>
                </a:solidFill>
              </a:rPr>
              <a:t>etc</a:t>
            </a:r>
            <a:r>
              <a:rPr lang="en-US" altLang="zh-CN" sz="1400" dirty="0">
                <a:solidFill>
                  <a:prstClr val="black"/>
                </a:solidFill>
              </a:rPr>
              <a:t>) can satisfy the required delay difference threshold (e.g. 2ms).</a:t>
            </a:r>
          </a:p>
          <a:p>
            <a:pPr marL="628650" lvl="1" indent="-171450" eaLnBrk="0" fontAlgn="base" hangingPunct="0">
              <a:lnSpc>
                <a:spcPct val="90000"/>
              </a:lnSpc>
              <a:spcBef>
                <a:spcPts val="1000"/>
              </a:spcBef>
              <a:spcAft>
                <a:spcPct val="0"/>
              </a:spcAft>
              <a:buFont typeface="Arial" panose="020B0604020202020204" pitchFamily="34" charset="0"/>
              <a:buChar char="•"/>
            </a:pPr>
            <a:r>
              <a:rPr lang="en-US" altLang="zh-CN" sz="1200" b="1" dirty="0">
                <a:solidFill>
                  <a:prstClr val="black"/>
                </a:solidFill>
              </a:rPr>
              <a:t>Case#1 (flow sync is satisfied): </a:t>
            </a:r>
            <a:r>
              <a:rPr lang="en-US" altLang="zh-CN" sz="1200" dirty="0">
                <a:solidFill>
                  <a:prstClr val="black"/>
                </a:solidFill>
              </a:rPr>
              <a:t>E2E transmission delay for video - E2E transmission delay for haptic &lt;= 2ms</a:t>
            </a:r>
          </a:p>
          <a:p>
            <a:pPr marL="628650" lvl="1" indent="-171450" eaLnBrk="0" fontAlgn="base" hangingPunct="0">
              <a:lnSpc>
                <a:spcPct val="90000"/>
              </a:lnSpc>
              <a:spcBef>
                <a:spcPts val="1000"/>
              </a:spcBef>
              <a:spcAft>
                <a:spcPct val="0"/>
              </a:spcAft>
              <a:buFont typeface="Arial" panose="020B0604020202020204" pitchFamily="34" charset="0"/>
              <a:buChar char="•"/>
            </a:pPr>
            <a:r>
              <a:rPr lang="en-US" altLang="zh-CN" sz="1200" b="1" dirty="0">
                <a:solidFill>
                  <a:prstClr val="black"/>
                </a:solidFill>
              </a:rPr>
              <a:t>Case#2(flow sync is not satisfied): </a:t>
            </a:r>
            <a:r>
              <a:rPr lang="en-US" altLang="zh-CN" sz="1200" dirty="0">
                <a:solidFill>
                  <a:prstClr val="black"/>
                </a:solidFill>
              </a:rPr>
              <a:t>E2E transmission delay for video - E2E transmission delay for haptic &gt; 2ms</a:t>
            </a:r>
          </a:p>
        </p:txBody>
      </p:sp>
      <p:cxnSp>
        <p:nvCxnSpPr>
          <p:cNvPr id="49" name="直接箭头连接符 48">
            <a:extLst>
              <a:ext uri="{FF2B5EF4-FFF2-40B4-BE49-F238E27FC236}">
                <a16:creationId xmlns:a16="http://schemas.microsoft.com/office/drawing/2014/main" id="{491F08F1-09CD-4821-B3CA-ECB1B81F12EA}"/>
              </a:ext>
            </a:extLst>
          </p:cNvPr>
          <p:cNvCxnSpPr>
            <a:cxnSpLocks/>
          </p:cNvCxnSpPr>
          <p:nvPr/>
        </p:nvCxnSpPr>
        <p:spPr>
          <a:xfrm flipH="1" flipV="1">
            <a:off x="1623292" y="3416522"/>
            <a:ext cx="2498638" cy="630"/>
          </a:xfrm>
          <a:prstGeom prst="straightConnector1">
            <a:avLst/>
          </a:prstGeom>
          <a:ln w="12700">
            <a:tailEnd type="triangle"/>
          </a:ln>
        </p:spPr>
        <p:style>
          <a:lnRef idx="1">
            <a:schemeClr val="accent1"/>
          </a:lnRef>
          <a:fillRef idx="0">
            <a:schemeClr val="accent1"/>
          </a:fillRef>
          <a:effectRef idx="0">
            <a:schemeClr val="accent1"/>
          </a:effectRef>
          <a:fontRef idx="minor">
            <a:schemeClr val="tx1"/>
          </a:fontRef>
        </p:style>
      </p:cxnSp>
      <p:sp>
        <p:nvSpPr>
          <p:cNvPr id="51" name="文本框 50">
            <a:extLst>
              <a:ext uri="{FF2B5EF4-FFF2-40B4-BE49-F238E27FC236}">
                <a16:creationId xmlns:a16="http://schemas.microsoft.com/office/drawing/2014/main" id="{1AF312C6-2763-4955-B74B-1DDD83A2FAB2}"/>
              </a:ext>
            </a:extLst>
          </p:cNvPr>
          <p:cNvSpPr txBox="1"/>
          <p:nvPr/>
        </p:nvSpPr>
        <p:spPr>
          <a:xfrm>
            <a:off x="2241465" y="3175398"/>
            <a:ext cx="1715515" cy="246221"/>
          </a:xfrm>
          <a:prstGeom prst="rect">
            <a:avLst/>
          </a:prstGeom>
          <a:noFill/>
        </p:spPr>
        <p:txBody>
          <a:bodyPr wrap="square" rtlCol="0">
            <a:spAutoFit/>
          </a:bodyPr>
          <a:lstStyle/>
          <a:p>
            <a:r>
              <a:rPr lang="en-US" altLang="zh-CN" sz="1000" b="1" dirty="0"/>
              <a:t>SEALDD traffic#1 for video</a:t>
            </a:r>
            <a:endParaRPr lang="zh-CN" altLang="en-US" sz="1000" b="1" dirty="0"/>
          </a:p>
        </p:txBody>
      </p:sp>
      <p:cxnSp>
        <p:nvCxnSpPr>
          <p:cNvPr id="52" name="直接箭头连接符 51">
            <a:extLst>
              <a:ext uri="{FF2B5EF4-FFF2-40B4-BE49-F238E27FC236}">
                <a16:creationId xmlns:a16="http://schemas.microsoft.com/office/drawing/2014/main" id="{F12CB5A3-80BB-4A3C-987C-153BA7C08F8D}"/>
              </a:ext>
            </a:extLst>
          </p:cNvPr>
          <p:cNvCxnSpPr>
            <a:cxnSpLocks/>
          </p:cNvCxnSpPr>
          <p:nvPr/>
        </p:nvCxnSpPr>
        <p:spPr>
          <a:xfrm flipH="1">
            <a:off x="1623292" y="3711334"/>
            <a:ext cx="2498638" cy="1"/>
          </a:xfrm>
          <a:prstGeom prst="straightConnector1">
            <a:avLst/>
          </a:prstGeom>
          <a:ln w="12700">
            <a:solidFill>
              <a:srgbClr val="7030A0"/>
            </a:solidFill>
            <a:tailEnd type="triangle"/>
          </a:ln>
        </p:spPr>
        <p:style>
          <a:lnRef idx="1">
            <a:schemeClr val="accent1"/>
          </a:lnRef>
          <a:fillRef idx="0">
            <a:schemeClr val="accent1"/>
          </a:fillRef>
          <a:effectRef idx="0">
            <a:schemeClr val="accent1"/>
          </a:effectRef>
          <a:fontRef idx="minor">
            <a:schemeClr val="tx1"/>
          </a:fontRef>
        </p:style>
      </p:cxnSp>
      <p:sp>
        <p:nvSpPr>
          <p:cNvPr id="55" name="文本框 54">
            <a:extLst>
              <a:ext uri="{FF2B5EF4-FFF2-40B4-BE49-F238E27FC236}">
                <a16:creationId xmlns:a16="http://schemas.microsoft.com/office/drawing/2014/main" id="{8A0D619E-1CD4-44D9-BC1C-C1ADB1B0A4DC}"/>
              </a:ext>
            </a:extLst>
          </p:cNvPr>
          <p:cNvSpPr txBox="1"/>
          <p:nvPr/>
        </p:nvSpPr>
        <p:spPr>
          <a:xfrm>
            <a:off x="2214381" y="3724883"/>
            <a:ext cx="1715515" cy="246221"/>
          </a:xfrm>
          <a:prstGeom prst="rect">
            <a:avLst/>
          </a:prstGeom>
          <a:noFill/>
        </p:spPr>
        <p:txBody>
          <a:bodyPr wrap="square" rtlCol="0">
            <a:spAutoFit/>
          </a:bodyPr>
          <a:lstStyle/>
          <a:p>
            <a:r>
              <a:rPr lang="en-US" altLang="zh-CN" sz="1000" b="1" dirty="0"/>
              <a:t>SEALDD traffic#2 for haptic</a:t>
            </a:r>
            <a:endParaRPr lang="zh-CN" altLang="en-US" sz="1000" b="1" dirty="0"/>
          </a:p>
        </p:txBody>
      </p:sp>
    </p:spTree>
    <p:extLst>
      <p:ext uri="{BB962C8B-B14F-4D97-AF65-F5344CB8AC3E}">
        <p14:creationId xmlns:p14="http://schemas.microsoft.com/office/powerpoint/2010/main" val="3774035475"/>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77C01050-E9BE-49C3-9375-667EEF8C220A}"/>
              </a:ext>
            </a:extLst>
          </p:cNvPr>
          <p:cNvSpPr>
            <a:spLocks noGrp="1"/>
          </p:cNvSpPr>
          <p:nvPr>
            <p:ph type="title"/>
          </p:nvPr>
        </p:nvSpPr>
        <p:spPr>
          <a:xfrm>
            <a:off x="440871" y="225045"/>
            <a:ext cx="10515600" cy="1104917"/>
          </a:xfrm>
        </p:spPr>
        <p:txBody>
          <a:bodyPr/>
          <a:lstStyle/>
          <a:p>
            <a:r>
              <a:rPr lang="en-US" altLang="zh-CN" sz="2000" dirty="0">
                <a:latin typeface="+mn-lt"/>
              </a:rPr>
              <a:t>The multi-flow sync for multi-modal application in SA2 (without N6 knowledge)</a:t>
            </a:r>
          </a:p>
        </p:txBody>
      </p:sp>
      <p:sp>
        <p:nvSpPr>
          <p:cNvPr id="11" name="矩形 10">
            <a:extLst>
              <a:ext uri="{FF2B5EF4-FFF2-40B4-BE49-F238E27FC236}">
                <a16:creationId xmlns:a16="http://schemas.microsoft.com/office/drawing/2014/main" id="{E84C6558-CABC-4C75-95DF-794B3BF6FAF7}"/>
              </a:ext>
            </a:extLst>
          </p:cNvPr>
          <p:cNvSpPr/>
          <p:nvPr/>
        </p:nvSpPr>
        <p:spPr>
          <a:xfrm>
            <a:off x="2201926" y="2515224"/>
            <a:ext cx="441697" cy="1017159"/>
          </a:xfrm>
          <a:prstGeom prst="rect">
            <a:avLst/>
          </a:prstGeom>
          <a:solidFill>
            <a:schemeClr val="bg2">
              <a:lumMod val="90000"/>
            </a:scheme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78" eaLnBrk="1" fontAlgn="auto" latinLnBrk="0" hangingPunct="1">
              <a:lnSpc>
                <a:spcPct val="100000"/>
              </a:lnSpc>
              <a:spcBef>
                <a:spcPts val="0"/>
              </a:spcBef>
              <a:spcAft>
                <a:spcPts val="0"/>
              </a:spcAft>
              <a:buClrTx/>
              <a:buSzTx/>
              <a:buFontTx/>
              <a:buNone/>
              <a:tabLst/>
              <a:defRPr/>
            </a:pPr>
            <a:r>
              <a:rPr kumimoji="0" lang="en-US" altLang="zh-CN" sz="1000" b="1" i="0" u="none" strike="noStrike" kern="0" cap="none" spc="0" normalizeH="0" baseline="0" noProof="0" dirty="0">
                <a:ln>
                  <a:noFill/>
                </a:ln>
                <a:solidFill>
                  <a:srgbClr val="FFFFFF"/>
                </a:solidFill>
                <a:effectLst/>
                <a:uLnTx/>
                <a:uFillTx/>
                <a:latin typeface="Calibri" panose="020F0502020204030204"/>
                <a:ea typeface="等线" panose="02010600030101010101" pitchFamily="2" charset="-122"/>
                <a:cs typeface="+mn-cs"/>
              </a:rPr>
              <a:t>RAN</a:t>
            </a:r>
            <a:endParaRPr kumimoji="0" lang="zh-CN" altLang="en-US" sz="1000" b="1" i="0" u="none" strike="noStrike" kern="0" cap="none" spc="0" normalizeH="0" baseline="0" noProof="0" dirty="0">
              <a:ln>
                <a:noFill/>
              </a:ln>
              <a:solidFill>
                <a:srgbClr val="FFFFFF"/>
              </a:solidFill>
              <a:effectLst/>
              <a:uLnTx/>
              <a:uFillTx/>
              <a:latin typeface="Calibri" panose="020F0502020204030204"/>
              <a:ea typeface="等线" panose="02010600030101010101" pitchFamily="2" charset="-122"/>
              <a:cs typeface="+mn-cs"/>
            </a:endParaRPr>
          </a:p>
        </p:txBody>
      </p:sp>
      <p:sp>
        <p:nvSpPr>
          <p:cNvPr id="12" name="矩形 11">
            <a:extLst>
              <a:ext uri="{FF2B5EF4-FFF2-40B4-BE49-F238E27FC236}">
                <a16:creationId xmlns:a16="http://schemas.microsoft.com/office/drawing/2014/main" id="{8C8A60A3-689C-4F35-9500-D0204AB30E84}"/>
              </a:ext>
            </a:extLst>
          </p:cNvPr>
          <p:cNvSpPr/>
          <p:nvPr/>
        </p:nvSpPr>
        <p:spPr>
          <a:xfrm>
            <a:off x="3088168" y="2525298"/>
            <a:ext cx="414741" cy="1017159"/>
          </a:xfrm>
          <a:prstGeom prst="rect">
            <a:avLst/>
          </a:prstGeom>
          <a:solidFill>
            <a:schemeClr val="bg2">
              <a:lumMod val="90000"/>
            </a:scheme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78" eaLnBrk="1" fontAlgn="auto" latinLnBrk="0" hangingPunct="1">
              <a:lnSpc>
                <a:spcPct val="100000"/>
              </a:lnSpc>
              <a:spcBef>
                <a:spcPts val="0"/>
              </a:spcBef>
              <a:spcAft>
                <a:spcPts val="0"/>
              </a:spcAft>
              <a:buClrTx/>
              <a:buSzTx/>
              <a:buFontTx/>
              <a:buNone/>
              <a:tabLst/>
              <a:defRPr/>
            </a:pPr>
            <a:r>
              <a:rPr kumimoji="0" lang="en-US" altLang="zh-CN" sz="1000" b="1" i="0" u="none" strike="noStrike" kern="0" cap="none" spc="0" normalizeH="0" baseline="0" noProof="0" dirty="0">
                <a:ln>
                  <a:noFill/>
                </a:ln>
                <a:solidFill>
                  <a:srgbClr val="FFFFFF"/>
                </a:solidFill>
                <a:effectLst/>
                <a:uLnTx/>
                <a:uFillTx/>
                <a:latin typeface="Calibri" panose="020F0502020204030204"/>
                <a:ea typeface="等线" panose="02010600030101010101" pitchFamily="2" charset="-122"/>
                <a:cs typeface="+mn-cs"/>
              </a:rPr>
              <a:t>UPF</a:t>
            </a:r>
            <a:endParaRPr kumimoji="0" lang="zh-CN" altLang="en-US" sz="1000" b="1" i="0" u="none" strike="noStrike" kern="0" cap="none" spc="0" normalizeH="0" baseline="0" noProof="0" dirty="0">
              <a:ln>
                <a:noFill/>
              </a:ln>
              <a:solidFill>
                <a:srgbClr val="FFFFFF"/>
              </a:solidFill>
              <a:effectLst/>
              <a:uLnTx/>
              <a:uFillTx/>
              <a:latin typeface="Calibri" panose="020F0502020204030204"/>
              <a:ea typeface="等线" panose="02010600030101010101" pitchFamily="2" charset="-122"/>
              <a:cs typeface="+mn-cs"/>
            </a:endParaRPr>
          </a:p>
        </p:txBody>
      </p:sp>
      <p:cxnSp>
        <p:nvCxnSpPr>
          <p:cNvPr id="13" name="直接箭头连接符 12">
            <a:extLst>
              <a:ext uri="{FF2B5EF4-FFF2-40B4-BE49-F238E27FC236}">
                <a16:creationId xmlns:a16="http://schemas.microsoft.com/office/drawing/2014/main" id="{2762F13C-5C91-454C-91B5-93B64CC50107}"/>
              </a:ext>
            </a:extLst>
          </p:cNvPr>
          <p:cNvCxnSpPr>
            <a:cxnSpLocks/>
            <a:stCxn id="27" idx="1"/>
          </p:cNvCxnSpPr>
          <p:nvPr/>
        </p:nvCxnSpPr>
        <p:spPr>
          <a:xfrm flipH="1">
            <a:off x="3502911" y="3033396"/>
            <a:ext cx="653412" cy="482"/>
          </a:xfrm>
          <a:prstGeom prst="straightConnector1">
            <a:avLst/>
          </a:prstGeom>
          <a:noFill/>
          <a:ln w="19050" cap="flat" cmpd="sng" algn="ctr">
            <a:solidFill>
              <a:srgbClr val="000000"/>
            </a:solidFill>
            <a:prstDash val="solid"/>
            <a:miter lim="800000"/>
            <a:tailEnd type="none"/>
          </a:ln>
          <a:effectLst/>
        </p:spPr>
      </p:cxnSp>
      <p:cxnSp>
        <p:nvCxnSpPr>
          <p:cNvPr id="14" name="直接箭头连接符 13">
            <a:extLst>
              <a:ext uri="{FF2B5EF4-FFF2-40B4-BE49-F238E27FC236}">
                <a16:creationId xmlns:a16="http://schemas.microsoft.com/office/drawing/2014/main" id="{579291D6-3149-49D0-AA5C-96615D73A60A}"/>
              </a:ext>
            </a:extLst>
          </p:cNvPr>
          <p:cNvCxnSpPr>
            <a:cxnSpLocks/>
            <a:stCxn id="12" idx="1"/>
          </p:cNvCxnSpPr>
          <p:nvPr/>
        </p:nvCxnSpPr>
        <p:spPr>
          <a:xfrm flipH="1">
            <a:off x="2645449" y="3033878"/>
            <a:ext cx="442719" cy="4136"/>
          </a:xfrm>
          <a:prstGeom prst="straightConnector1">
            <a:avLst/>
          </a:prstGeom>
          <a:noFill/>
          <a:ln w="19050" cap="flat" cmpd="sng" algn="ctr">
            <a:solidFill>
              <a:srgbClr val="000000"/>
            </a:solidFill>
            <a:prstDash val="solid"/>
            <a:miter lim="800000"/>
            <a:tailEnd type="none"/>
          </a:ln>
          <a:effectLst/>
        </p:spPr>
      </p:cxnSp>
      <p:sp>
        <p:nvSpPr>
          <p:cNvPr id="15" name="矩形 14">
            <a:extLst>
              <a:ext uri="{FF2B5EF4-FFF2-40B4-BE49-F238E27FC236}">
                <a16:creationId xmlns:a16="http://schemas.microsoft.com/office/drawing/2014/main" id="{830EDA11-EC81-416A-A2E8-3B403A9FAA6E}"/>
              </a:ext>
            </a:extLst>
          </p:cNvPr>
          <p:cNvSpPr/>
          <p:nvPr/>
        </p:nvSpPr>
        <p:spPr>
          <a:xfrm>
            <a:off x="965897" y="3053756"/>
            <a:ext cx="613005" cy="287974"/>
          </a:xfrm>
          <a:prstGeom prst="rect">
            <a:avLst/>
          </a:prstGeom>
          <a:solidFill>
            <a:srgbClr val="FFFFFF">
              <a:lumMod val="95000"/>
            </a:srgb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78" eaLnBrk="1" fontAlgn="auto" latinLnBrk="0" hangingPunct="1">
              <a:lnSpc>
                <a:spcPct val="100000"/>
              </a:lnSpc>
              <a:spcBef>
                <a:spcPts val="0"/>
              </a:spcBef>
              <a:spcAft>
                <a:spcPts val="0"/>
              </a:spcAft>
              <a:buClrTx/>
              <a:buSzTx/>
              <a:buFontTx/>
              <a:buNone/>
              <a:tabLst/>
              <a:defRPr/>
            </a:pPr>
            <a:r>
              <a:rPr kumimoji="0" lang="en-US" altLang="zh-CN" sz="1000" b="1" i="0" u="none" strike="noStrike" kern="0" cap="none" spc="0" normalizeH="0" baseline="0" noProof="0" dirty="0">
                <a:ln>
                  <a:noFill/>
                </a:ln>
                <a:solidFill>
                  <a:srgbClr val="666666"/>
                </a:solidFill>
                <a:effectLst/>
                <a:uLnTx/>
                <a:uFillTx/>
                <a:latin typeface="Calibri" panose="020F0502020204030204"/>
                <a:ea typeface="等线" panose="02010600030101010101" pitchFamily="2" charset="-122"/>
                <a:cs typeface="+mn-cs"/>
              </a:rPr>
              <a:t>SEALDD client</a:t>
            </a:r>
            <a:endParaRPr kumimoji="0" lang="zh-CN" altLang="en-US" sz="1000" b="1" i="0" u="none" strike="noStrike" kern="0" cap="none" spc="0" normalizeH="0" baseline="0" noProof="0" dirty="0">
              <a:ln>
                <a:noFill/>
              </a:ln>
              <a:solidFill>
                <a:srgbClr val="666666"/>
              </a:solidFill>
              <a:effectLst/>
              <a:uLnTx/>
              <a:uFillTx/>
              <a:latin typeface="Calibri" panose="020F0502020204030204"/>
              <a:ea typeface="等线" panose="02010600030101010101" pitchFamily="2" charset="-122"/>
              <a:cs typeface="+mn-cs"/>
            </a:endParaRPr>
          </a:p>
        </p:txBody>
      </p:sp>
      <p:cxnSp>
        <p:nvCxnSpPr>
          <p:cNvPr id="16" name="直接箭头连接符 15">
            <a:extLst>
              <a:ext uri="{FF2B5EF4-FFF2-40B4-BE49-F238E27FC236}">
                <a16:creationId xmlns:a16="http://schemas.microsoft.com/office/drawing/2014/main" id="{C5383870-E9F8-4A49-8A74-728A4FCA28B0}"/>
              </a:ext>
            </a:extLst>
          </p:cNvPr>
          <p:cNvCxnSpPr>
            <a:cxnSpLocks/>
          </p:cNvCxnSpPr>
          <p:nvPr/>
        </p:nvCxnSpPr>
        <p:spPr>
          <a:xfrm flipH="1">
            <a:off x="1657158" y="3038014"/>
            <a:ext cx="544945" cy="0"/>
          </a:xfrm>
          <a:prstGeom prst="straightConnector1">
            <a:avLst/>
          </a:prstGeom>
          <a:noFill/>
          <a:ln w="19050" cap="flat" cmpd="sng" algn="ctr">
            <a:solidFill>
              <a:srgbClr val="000000"/>
            </a:solidFill>
            <a:prstDash val="solid"/>
            <a:miter lim="800000"/>
            <a:tailEnd type="none"/>
          </a:ln>
          <a:effectLst/>
        </p:spPr>
      </p:cxnSp>
      <p:sp>
        <p:nvSpPr>
          <p:cNvPr id="18" name="矩形 17">
            <a:extLst>
              <a:ext uri="{FF2B5EF4-FFF2-40B4-BE49-F238E27FC236}">
                <a16:creationId xmlns:a16="http://schemas.microsoft.com/office/drawing/2014/main" id="{A4C0D74A-94A3-4583-9A8A-BE98811E87DE}"/>
              </a:ext>
            </a:extLst>
          </p:cNvPr>
          <p:cNvSpPr/>
          <p:nvPr/>
        </p:nvSpPr>
        <p:spPr>
          <a:xfrm>
            <a:off x="5293070" y="2840195"/>
            <a:ext cx="662222" cy="369332"/>
          </a:xfrm>
          <a:prstGeom prst="rect">
            <a:avLst/>
          </a:prstGeom>
          <a:solidFill>
            <a:srgbClr val="E9002F">
              <a:lumMod val="20000"/>
              <a:lumOff val="80000"/>
              <a:alpha val="70000"/>
            </a:srgb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78" eaLnBrk="1" fontAlgn="auto" latinLnBrk="0" hangingPunct="1">
              <a:lnSpc>
                <a:spcPct val="100000"/>
              </a:lnSpc>
              <a:spcBef>
                <a:spcPts val="0"/>
              </a:spcBef>
              <a:spcAft>
                <a:spcPts val="0"/>
              </a:spcAft>
              <a:buClrTx/>
              <a:buSzTx/>
              <a:buFontTx/>
              <a:buNone/>
              <a:tabLst/>
              <a:defRPr/>
            </a:pPr>
            <a:r>
              <a:rPr lang="en-US" altLang="zh-CN" sz="1000" b="1" kern="0" dirty="0">
                <a:solidFill>
                  <a:srgbClr val="666666"/>
                </a:solidFill>
                <a:latin typeface="Calibri" panose="020F0502020204030204"/>
                <a:ea typeface="等线" panose="02010600030101010101" pitchFamily="2" charset="-122"/>
              </a:rPr>
              <a:t>XR</a:t>
            </a:r>
            <a:r>
              <a:rPr kumimoji="0" lang="en-US" altLang="zh-CN" sz="1000" b="1" i="0" u="none" strike="noStrike" kern="0" cap="none" spc="0" normalizeH="0" baseline="0" noProof="0" dirty="0">
                <a:ln>
                  <a:noFill/>
                </a:ln>
                <a:solidFill>
                  <a:srgbClr val="666666"/>
                </a:solidFill>
                <a:effectLst/>
                <a:uLnTx/>
                <a:uFillTx/>
                <a:latin typeface="Calibri" panose="020F0502020204030204"/>
                <a:ea typeface="等线" panose="02010600030101010101" pitchFamily="2" charset="-122"/>
                <a:cs typeface="+mn-cs"/>
              </a:rPr>
              <a:t> server</a:t>
            </a:r>
            <a:endParaRPr kumimoji="0" lang="zh-CN" altLang="en-US" sz="1000" b="1" i="0" u="none" strike="noStrike" kern="0" cap="none" spc="0" normalizeH="0" baseline="0" noProof="0" dirty="0">
              <a:ln>
                <a:noFill/>
              </a:ln>
              <a:solidFill>
                <a:srgbClr val="666666"/>
              </a:solidFill>
              <a:effectLst/>
              <a:uLnTx/>
              <a:uFillTx/>
              <a:latin typeface="Calibri" panose="020F0502020204030204"/>
              <a:ea typeface="等线" panose="02010600030101010101" pitchFamily="2" charset="-122"/>
              <a:cs typeface="+mn-cs"/>
            </a:endParaRPr>
          </a:p>
        </p:txBody>
      </p:sp>
      <p:sp>
        <p:nvSpPr>
          <p:cNvPr id="19" name="矩形 18">
            <a:extLst>
              <a:ext uri="{FF2B5EF4-FFF2-40B4-BE49-F238E27FC236}">
                <a16:creationId xmlns:a16="http://schemas.microsoft.com/office/drawing/2014/main" id="{0BCDCF3D-9E5C-4157-8A46-59C3F77F6C86}"/>
              </a:ext>
            </a:extLst>
          </p:cNvPr>
          <p:cNvSpPr/>
          <p:nvPr/>
        </p:nvSpPr>
        <p:spPr>
          <a:xfrm>
            <a:off x="974102" y="2593830"/>
            <a:ext cx="596597" cy="287974"/>
          </a:xfrm>
          <a:prstGeom prst="rect">
            <a:avLst/>
          </a:prstGeom>
          <a:solidFill>
            <a:srgbClr val="FFD8E0"/>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78" eaLnBrk="1" fontAlgn="auto" latinLnBrk="0" hangingPunct="1">
              <a:lnSpc>
                <a:spcPct val="100000"/>
              </a:lnSpc>
              <a:spcBef>
                <a:spcPts val="0"/>
              </a:spcBef>
              <a:spcAft>
                <a:spcPts val="0"/>
              </a:spcAft>
              <a:buClrTx/>
              <a:buSzTx/>
              <a:buFontTx/>
              <a:buNone/>
              <a:tabLst/>
              <a:defRPr/>
            </a:pPr>
            <a:r>
              <a:rPr kumimoji="0" lang="en-US" altLang="zh-CN" sz="1000" b="1" i="0" u="none" strike="noStrike" kern="0" cap="none" spc="0" normalizeH="0" baseline="0" noProof="0" dirty="0">
                <a:ln>
                  <a:noFill/>
                </a:ln>
                <a:solidFill>
                  <a:srgbClr val="666666"/>
                </a:solidFill>
                <a:effectLst/>
                <a:uLnTx/>
                <a:uFillTx/>
                <a:latin typeface="Calibri" panose="020F0502020204030204"/>
                <a:ea typeface="等线" panose="02010600030101010101" pitchFamily="2" charset="-122"/>
                <a:cs typeface="+mn-cs"/>
              </a:rPr>
              <a:t>XR client</a:t>
            </a:r>
            <a:endParaRPr kumimoji="0" lang="zh-CN" altLang="en-US" sz="1000" b="1" i="0" u="none" strike="noStrike" kern="0" cap="none" spc="0" normalizeH="0" baseline="0" noProof="0" dirty="0">
              <a:ln>
                <a:noFill/>
              </a:ln>
              <a:solidFill>
                <a:srgbClr val="666666"/>
              </a:solidFill>
              <a:effectLst/>
              <a:uLnTx/>
              <a:uFillTx/>
              <a:latin typeface="Calibri" panose="020F0502020204030204"/>
              <a:ea typeface="等线" panose="02010600030101010101" pitchFamily="2" charset="-122"/>
              <a:cs typeface="+mn-cs"/>
            </a:endParaRPr>
          </a:p>
        </p:txBody>
      </p:sp>
      <p:sp>
        <p:nvSpPr>
          <p:cNvPr id="20" name="矩形 19">
            <a:extLst>
              <a:ext uri="{FF2B5EF4-FFF2-40B4-BE49-F238E27FC236}">
                <a16:creationId xmlns:a16="http://schemas.microsoft.com/office/drawing/2014/main" id="{5E7AA2AC-0688-4FAD-B394-365535F2D4CF}"/>
              </a:ext>
            </a:extLst>
          </p:cNvPr>
          <p:cNvSpPr/>
          <p:nvPr/>
        </p:nvSpPr>
        <p:spPr>
          <a:xfrm>
            <a:off x="3004643" y="1465983"/>
            <a:ext cx="613005" cy="369332"/>
          </a:xfrm>
          <a:prstGeom prst="rect">
            <a:avLst/>
          </a:prstGeom>
          <a:solidFill>
            <a:srgbClr val="FFC000">
              <a:alpha val="50000"/>
            </a:srgb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78" eaLnBrk="1" fontAlgn="auto" latinLnBrk="0" hangingPunct="1">
              <a:lnSpc>
                <a:spcPct val="100000"/>
              </a:lnSpc>
              <a:spcBef>
                <a:spcPts val="0"/>
              </a:spcBef>
              <a:spcAft>
                <a:spcPts val="0"/>
              </a:spcAft>
              <a:buClrTx/>
              <a:buSzTx/>
              <a:buFontTx/>
              <a:buNone/>
              <a:tabLst/>
              <a:defRPr/>
            </a:pPr>
            <a:r>
              <a:rPr kumimoji="0" lang="en-US" altLang="zh-CN" sz="1000" b="1" i="0" u="none" strike="noStrike" kern="0" cap="none" spc="0" normalizeH="0" baseline="0" noProof="0" dirty="0">
                <a:ln>
                  <a:noFill/>
                </a:ln>
                <a:solidFill>
                  <a:srgbClr val="666666"/>
                </a:solidFill>
                <a:effectLst/>
                <a:uLnTx/>
                <a:uFillTx/>
                <a:latin typeface="Calibri" panose="020F0502020204030204"/>
                <a:ea typeface="等线" panose="02010600030101010101" pitchFamily="2" charset="-122"/>
                <a:cs typeface="+mn-cs"/>
              </a:rPr>
              <a:t>5G CP</a:t>
            </a:r>
            <a:endParaRPr kumimoji="0" lang="zh-CN" altLang="en-US" sz="1000" b="1" i="0" u="none" strike="noStrike" kern="0" cap="none" spc="0" normalizeH="0" baseline="0" noProof="0" dirty="0">
              <a:ln>
                <a:noFill/>
              </a:ln>
              <a:solidFill>
                <a:srgbClr val="666666"/>
              </a:solidFill>
              <a:effectLst/>
              <a:uLnTx/>
              <a:uFillTx/>
              <a:latin typeface="Calibri" panose="020F0502020204030204"/>
              <a:ea typeface="等线" panose="02010600030101010101" pitchFamily="2" charset="-122"/>
              <a:cs typeface="+mn-cs"/>
            </a:endParaRPr>
          </a:p>
        </p:txBody>
      </p:sp>
      <p:cxnSp>
        <p:nvCxnSpPr>
          <p:cNvPr id="21" name="直接箭头连接符 20">
            <a:extLst>
              <a:ext uri="{FF2B5EF4-FFF2-40B4-BE49-F238E27FC236}">
                <a16:creationId xmlns:a16="http://schemas.microsoft.com/office/drawing/2014/main" id="{7233DEA1-4C99-44E9-82BB-F7A25F048275}"/>
              </a:ext>
            </a:extLst>
          </p:cNvPr>
          <p:cNvCxnSpPr>
            <a:cxnSpLocks/>
            <a:endCxn id="27" idx="0"/>
          </p:cNvCxnSpPr>
          <p:nvPr/>
        </p:nvCxnSpPr>
        <p:spPr>
          <a:xfrm>
            <a:off x="3494261" y="1846292"/>
            <a:ext cx="993173" cy="1002438"/>
          </a:xfrm>
          <a:prstGeom prst="straightConnector1">
            <a:avLst/>
          </a:prstGeom>
          <a:noFill/>
          <a:ln w="12700" cap="flat" cmpd="sng" algn="ctr">
            <a:solidFill>
              <a:srgbClr val="000000"/>
            </a:solidFill>
            <a:prstDash val="dash"/>
            <a:miter lim="800000"/>
            <a:tailEnd type="none"/>
          </a:ln>
          <a:effectLst/>
        </p:spPr>
      </p:cxnSp>
      <p:cxnSp>
        <p:nvCxnSpPr>
          <p:cNvPr id="22" name="直接箭头连接符 21">
            <a:extLst>
              <a:ext uri="{FF2B5EF4-FFF2-40B4-BE49-F238E27FC236}">
                <a16:creationId xmlns:a16="http://schemas.microsoft.com/office/drawing/2014/main" id="{6DC96B32-128B-4D2D-959D-B29E228333DF}"/>
              </a:ext>
            </a:extLst>
          </p:cNvPr>
          <p:cNvCxnSpPr>
            <a:cxnSpLocks/>
            <a:stCxn id="20" idx="2"/>
            <a:endCxn id="12" idx="0"/>
          </p:cNvCxnSpPr>
          <p:nvPr/>
        </p:nvCxnSpPr>
        <p:spPr>
          <a:xfrm flipH="1">
            <a:off x="3295539" y="1835315"/>
            <a:ext cx="15607" cy="689983"/>
          </a:xfrm>
          <a:prstGeom prst="straightConnector1">
            <a:avLst/>
          </a:prstGeom>
          <a:noFill/>
          <a:ln w="12700" cap="flat" cmpd="sng" algn="ctr">
            <a:solidFill>
              <a:srgbClr val="000000"/>
            </a:solidFill>
            <a:prstDash val="dash"/>
            <a:miter lim="800000"/>
            <a:tailEnd type="none"/>
          </a:ln>
          <a:effectLst/>
        </p:spPr>
      </p:cxnSp>
      <p:cxnSp>
        <p:nvCxnSpPr>
          <p:cNvPr id="23" name="直接箭头连接符 22">
            <a:extLst>
              <a:ext uri="{FF2B5EF4-FFF2-40B4-BE49-F238E27FC236}">
                <a16:creationId xmlns:a16="http://schemas.microsoft.com/office/drawing/2014/main" id="{5559D54B-4FF4-4CEF-A404-AD4CED3AEAB8}"/>
              </a:ext>
            </a:extLst>
          </p:cNvPr>
          <p:cNvCxnSpPr>
            <a:cxnSpLocks/>
            <a:endCxn id="11" idx="0"/>
          </p:cNvCxnSpPr>
          <p:nvPr/>
        </p:nvCxnSpPr>
        <p:spPr>
          <a:xfrm flipH="1">
            <a:off x="2422775" y="1835315"/>
            <a:ext cx="620026" cy="679909"/>
          </a:xfrm>
          <a:prstGeom prst="straightConnector1">
            <a:avLst/>
          </a:prstGeom>
          <a:noFill/>
          <a:ln w="12700" cap="flat" cmpd="sng" algn="ctr">
            <a:solidFill>
              <a:srgbClr val="000000"/>
            </a:solidFill>
            <a:prstDash val="dash"/>
            <a:miter lim="800000"/>
            <a:tailEnd type="none"/>
          </a:ln>
          <a:effectLst/>
        </p:spPr>
      </p:cxnSp>
      <p:sp>
        <p:nvSpPr>
          <p:cNvPr id="24" name="文本框 23">
            <a:extLst>
              <a:ext uri="{FF2B5EF4-FFF2-40B4-BE49-F238E27FC236}">
                <a16:creationId xmlns:a16="http://schemas.microsoft.com/office/drawing/2014/main" id="{2C25E367-376E-4092-81E0-D86FFFCC5052}"/>
              </a:ext>
            </a:extLst>
          </p:cNvPr>
          <p:cNvSpPr txBox="1"/>
          <p:nvPr/>
        </p:nvSpPr>
        <p:spPr>
          <a:xfrm>
            <a:off x="4249489" y="2200504"/>
            <a:ext cx="613005" cy="123111"/>
          </a:xfrm>
          <a:prstGeom prst="rect">
            <a:avLst/>
          </a:prstGeom>
          <a:noFill/>
        </p:spPr>
        <p:txBody>
          <a:bodyPr wrap="square" lIns="0" tIns="0" rIns="0" bIns="0" rtlCol="0">
            <a:spAutoFit/>
          </a:bodyPr>
          <a:lstStyle/>
          <a:p>
            <a:pPr algn="l"/>
            <a:r>
              <a:rPr kumimoji="1" lang="en-US" altLang="zh-CN" sz="800" dirty="0">
                <a:solidFill>
                  <a:srgbClr val="000000"/>
                </a:solidFill>
                <a:latin typeface="Microsoft YaHei" panose="020B0503020204020204" pitchFamily="34" charset="-122"/>
                <a:ea typeface="Microsoft YaHei" panose="020B0503020204020204" pitchFamily="34" charset="-122"/>
              </a:rPr>
              <a:t>N33/N5</a:t>
            </a:r>
            <a:endParaRPr kumimoji="1" lang="zh-CN" altLang="en-US" sz="800" dirty="0">
              <a:solidFill>
                <a:srgbClr val="000000"/>
              </a:solidFill>
              <a:latin typeface="Microsoft YaHei" panose="020B0503020204020204" pitchFamily="34" charset="-122"/>
              <a:ea typeface="Microsoft YaHei" panose="020B0503020204020204" pitchFamily="34" charset="-122"/>
            </a:endParaRPr>
          </a:p>
        </p:txBody>
      </p:sp>
      <p:sp>
        <p:nvSpPr>
          <p:cNvPr id="25" name="矩形 24">
            <a:extLst>
              <a:ext uri="{FF2B5EF4-FFF2-40B4-BE49-F238E27FC236}">
                <a16:creationId xmlns:a16="http://schemas.microsoft.com/office/drawing/2014/main" id="{906D8A46-A61E-4D6D-857B-F7640D9063BA}"/>
              </a:ext>
            </a:extLst>
          </p:cNvPr>
          <p:cNvSpPr/>
          <p:nvPr/>
        </p:nvSpPr>
        <p:spPr>
          <a:xfrm>
            <a:off x="894141" y="2502840"/>
            <a:ext cx="756521" cy="106408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6" name="文本框 25">
            <a:extLst>
              <a:ext uri="{FF2B5EF4-FFF2-40B4-BE49-F238E27FC236}">
                <a16:creationId xmlns:a16="http://schemas.microsoft.com/office/drawing/2014/main" id="{5755A143-21F0-4677-9880-F2C530833B2B}"/>
              </a:ext>
            </a:extLst>
          </p:cNvPr>
          <p:cNvSpPr txBox="1"/>
          <p:nvPr/>
        </p:nvSpPr>
        <p:spPr>
          <a:xfrm>
            <a:off x="1195639" y="3422066"/>
            <a:ext cx="246973" cy="153888"/>
          </a:xfrm>
          <a:prstGeom prst="rect">
            <a:avLst/>
          </a:prstGeom>
          <a:noFill/>
        </p:spPr>
        <p:txBody>
          <a:bodyPr wrap="square" lIns="0" tIns="0" rIns="0" bIns="0" rtlCol="0">
            <a:spAutoFit/>
          </a:bodyPr>
          <a:lstStyle/>
          <a:p>
            <a:pPr algn="l"/>
            <a:r>
              <a:rPr kumimoji="1" lang="en-US" altLang="zh-CN" sz="1000" dirty="0">
                <a:solidFill>
                  <a:srgbClr val="000000"/>
                </a:solidFill>
                <a:latin typeface="Calibri" panose="020F0502020204030204" pitchFamily="34" charset="0"/>
                <a:ea typeface="Calibri" panose="020F0502020204030204" pitchFamily="34" charset="0"/>
                <a:cs typeface="Calibri" panose="020F0502020204030204" pitchFamily="34" charset="0"/>
              </a:rPr>
              <a:t>UE</a:t>
            </a:r>
          </a:p>
        </p:txBody>
      </p:sp>
      <p:sp>
        <p:nvSpPr>
          <p:cNvPr id="27" name="矩形 26">
            <a:extLst>
              <a:ext uri="{FF2B5EF4-FFF2-40B4-BE49-F238E27FC236}">
                <a16:creationId xmlns:a16="http://schemas.microsoft.com/office/drawing/2014/main" id="{D34CD9CF-2F9B-4C93-BA54-D5536DE3C435}"/>
              </a:ext>
            </a:extLst>
          </p:cNvPr>
          <p:cNvSpPr/>
          <p:nvPr/>
        </p:nvSpPr>
        <p:spPr>
          <a:xfrm>
            <a:off x="4156323" y="2848730"/>
            <a:ext cx="662222" cy="369332"/>
          </a:xfrm>
          <a:prstGeom prst="rect">
            <a:avLst/>
          </a:prstGeom>
          <a:solidFill>
            <a:srgbClr val="F2F2F2"/>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78" eaLnBrk="1" fontAlgn="auto" latinLnBrk="0" hangingPunct="1">
              <a:lnSpc>
                <a:spcPct val="100000"/>
              </a:lnSpc>
              <a:spcBef>
                <a:spcPts val="0"/>
              </a:spcBef>
              <a:spcAft>
                <a:spcPts val="0"/>
              </a:spcAft>
              <a:buClrTx/>
              <a:buSzTx/>
              <a:buFontTx/>
              <a:buNone/>
              <a:tabLst/>
              <a:defRPr/>
            </a:pPr>
            <a:r>
              <a:rPr lang="en-US" altLang="zh-CN" sz="1000" b="1" kern="0" dirty="0">
                <a:solidFill>
                  <a:srgbClr val="666666"/>
                </a:solidFill>
                <a:latin typeface="Calibri" panose="020F0502020204030204"/>
                <a:ea typeface="等线" panose="02010600030101010101" pitchFamily="2" charset="-122"/>
              </a:rPr>
              <a:t>SEALDD server</a:t>
            </a:r>
            <a:endParaRPr kumimoji="0" lang="zh-CN" altLang="en-US" sz="1000" b="1" i="0" u="none" strike="noStrike" kern="0" cap="none" spc="0" normalizeH="0" baseline="0" noProof="0" dirty="0">
              <a:ln>
                <a:noFill/>
              </a:ln>
              <a:solidFill>
                <a:srgbClr val="666666"/>
              </a:solidFill>
              <a:effectLst/>
              <a:uLnTx/>
              <a:uFillTx/>
              <a:latin typeface="Calibri" panose="020F0502020204030204"/>
              <a:ea typeface="等线" panose="02010600030101010101" pitchFamily="2" charset="-122"/>
              <a:cs typeface="+mn-cs"/>
            </a:endParaRPr>
          </a:p>
        </p:txBody>
      </p:sp>
      <p:cxnSp>
        <p:nvCxnSpPr>
          <p:cNvPr id="30" name="直接连接符 29">
            <a:extLst>
              <a:ext uri="{FF2B5EF4-FFF2-40B4-BE49-F238E27FC236}">
                <a16:creationId xmlns:a16="http://schemas.microsoft.com/office/drawing/2014/main" id="{2C425A45-1358-4978-B682-DBAA4883FAB7}"/>
              </a:ext>
            </a:extLst>
          </p:cNvPr>
          <p:cNvCxnSpPr>
            <a:cxnSpLocks/>
          </p:cNvCxnSpPr>
          <p:nvPr/>
        </p:nvCxnSpPr>
        <p:spPr>
          <a:xfrm>
            <a:off x="1239012" y="3928042"/>
            <a:ext cx="2103231" cy="0"/>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id="{427CA54F-B79C-4BB0-B3C8-C841C0D1AC27}"/>
              </a:ext>
            </a:extLst>
          </p:cNvPr>
          <p:cNvCxnSpPr>
            <a:cxnSpLocks/>
          </p:cNvCxnSpPr>
          <p:nvPr/>
        </p:nvCxnSpPr>
        <p:spPr>
          <a:xfrm flipV="1">
            <a:off x="1239012" y="3701755"/>
            <a:ext cx="0" cy="226285"/>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29DBEAA0-2691-439E-A494-E01FF6D93BCD}"/>
              </a:ext>
            </a:extLst>
          </p:cNvPr>
          <p:cNvCxnSpPr>
            <a:cxnSpLocks/>
          </p:cNvCxnSpPr>
          <p:nvPr/>
        </p:nvCxnSpPr>
        <p:spPr>
          <a:xfrm flipV="1">
            <a:off x="3342243" y="3701755"/>
            <a:ext cx="0" cy="226285"/>
          </a:xfrm>
          <a:prstGeom prst="line">
            <a:avLst/>
          </a:prstGeom>
          <a:ln w="15875"/>
        </p:spPr>
        <p:style>
          <a:lnRef idx="1">
            <a:schemeClr val="accent1"/>
          </a:lnRef>
          <a:fillRef idx="0">
            <a:schemeClr val="accent1"/>
          </a:fillRef>
          <a:effectRef idx="0">
            <a:schemeClr val="accent1"/>
          </a:effectRef>
          <a:fontRef idx="minor">
            <a:schemeClr val="tx1"/>
          </a:fontRef>
        </p:style>
      </p:cxnSp>
      <p:sp>
        <p:nvSpPr>
          <p:cNvPr id="35" name="文本框 34">
            <a:extLst>
              <a:ext uri="{FF2B5EF4-FFF2-40B4-BE49-F238E27FC236}">
                <a16:creationId xmlns:a16="http://schemas.microsoft.com/office/drawing/2014/main" id="{7F9F3931-5EFC-4FFA-9668-C00EF5520BF6}"/>
              </a:ext>
            </a:extLst>
          </p:cNvPr>
          <p:cNvSpPr txBox="1"/>
          <p:nvPr/>
        </p:nvSpPr>
        <p:spPr>
          <a:xfrm>
            <a:off x="1530072" y="3566484"/>
            <a:ext cx="1368618" cy="307777"/>
          </a:xfrm>
          <a:prstGeom prst="rect">
            <a:avLst/>
          </a:prstGeom>
          <a:noFill/>
        </p:spPr>
        <p:txBody>
          <a:bodyPr wrap="square" lIns="0" tIns="0" rIns="0" bIns="0" rtlCol="0">
            <a:spAutoFit/>
          </a:bodyPr>
          <a:lstStyle/>
          <a:p>
            <a:pPr algn="ctr"/>
            <a:r>
              <a:rPr kumimoji="1" lang="en-US" altLang="zh-CN" sz="1000" dirty="0">
                <a:latin typeface="Microsoft YaHei" panose="020B0503020204020204" pitchFamily="34" charset="-122"/>
                <a:ea typeface="Microsoft YaHei" panose="020B0503020204020204" pitchFamily="34" charset="-122"/>
              </a:rPr>
              <a:t>5G network transmission delay </a:t>
            </a:r>
            <a:endParaRPr kumimoji="1" lang="zh-CN" altLang="en-US" sz="1000" dirty="0">
              <a:latin typeface="Microsoft YaHei" panose="020B0503020204020204" pitchFamily="34" charset="-122"/>
              <a:ea typeface="Microsoft YaHei" panose="020B0503020204020204" pitchFamily="34" charset="-122"/>
            </a:endParaRPr>
          </a:p>
        </p:txBody>
      </p:sp>
      <p:cxnSp>
        <p:nvCxnSpPr>
          <p:cNvPr id="37" name="直接箭头连接符 36">
            <a:extLst>
              <a:ext uri="{FF2B5EF4-FFF2-40B4-BE49-F238E27FC236}">
                <a16:creationId xmlns:a16="http://schemas.microsoft.com/office/drawing/2014/main" id="{DCD1343D-5640-4DA1-B211-8E8F03453A24}"/>
              </a:ext>
            </a:extLst>
          </p:cNvPr>
          <p:cNvCxnSpPr>
            <a:cxnSpLocks/>
            <a:stCxn id="18" idx="1"/>
          </p:cNvCxnSpPr>
          <p:nvPr/>
        </p:nvCxnSpPr>
        <p:spPr>
          <a:xfrm flipH="1" flipV="1">
            <a:off x="4804272" y="3021889"/>
            <a:ext cx="488798" cy="2972"/>
          </a:xfrm>
          <a:prstGeom prst="straightConnector1">
            <a:avLst/>
          </a:prstGeom>
          <a:noFill/>
          <a:ln w="19050" cap="flat" cmpd="sng" algn="ctr">
            <a:solidFill>
              <a:srgbClr val="000000"/>
            </a:solidFill>
            <a:prstDash val="solid"/>
            <a:miter lim="800000"/>
            <a:tailEnd type="none"/>
          </a:ln>
          <a:effectLst/>
        </p:spPr>
      </p:cxnSp>
      <p:sp>
        <p:nvSpPr>
          <p:cNvPr id="38" name="文本框 37">
            <a:extLst>
              <a:ext uri="{FF2B5EF4-FFF2-40B4-BE49-F238E27FC236}">
                <a16:creationId xmlns:a16="http://schemas.microsoft.com/office/drawing/2014/main" id="{2AD9C5A0-945D-415B-BAC2-8E9198B8D93E}"/>
              </a:ext>
            </a:extLst>
          </p:cNvPr>
          <p:cNvSpPr txBox="1"/>
          <p:nvPr/>
        </p:nvSpPr>
        <p:spPr>
          <a:xfrm>
            <a:off x="3714127" y="2909687"/>
            <a:ext cx="262834" cy="123111"/>
          </a:xfrm>
          <a:prstGeom prst="rect">
            <a:avLst/>
          </a:prstGeom>
          <a:noFill/>
        </p:spPr>
        <p:txBody>
          <a:bodyPr wrap="square" lIns="0" tIns="0" rIns="0" bIns="0" rtlCol="0">
            <a:spAutoFit/>
          </a:bodyPr>
          <a:lstStyle/>
          <a:p>
            <a:pPr algn="l"/>
            <a:r>
              <a:rPr kumimoji="1" lang="en-US" altLang="zh-CN" sz="800" dirty="0">
                <a:solidFill>
                  <a:srgbClr val="000000"/>
                </a:solidFill>
                <a:latin typeface="Microsoft YaHei" panose="020B0503020204020204" pitchFamily="34" charset="-122"/>
                <a:ea typeface="Microsoft YaHei" panose="020B0503020204020204" pitchFamily="34" charset="-122"/>
              </a:rPr>
              <a:t>N6</a:t>
            </a:r>
            <a:endParaRPr kumimoji="1" lang="zh-CN" altLang="en-US" sz="800" dirty="0">
              <a:solidFill>
                <a:srgbClr val="000000"/>
              </a:solidFill>
              <a:latin typeface="Microsoft YaHei" panose="020B0503020204020204" pitchFamily="34" charset="-122"/>
              <a:ea typeface="Microsoft YaHei" panose="020B0503020204020204" pitchFamily="34" charset="-122"/>
            </a:endParaRPr>
          </a:p>
        </p:txBody>
      </p:sp>
      <p:sp>
        <p:nvSpPr>
          <p:cNvPr id="39" name="文本框 38">
            <a:extLst>
              <a:ext uri="{FF2B5EF4-FFF2-40B4-BE49-F238E27FC236}">
                <a16:creationId xmlns:a16="http://schemas.microsoft.com/office/drawing/2014/main" id="{E40D7FD7-7F32-44B7-8DEA-69C3FE968A04}"/>
              </a:ext>
            </a:extLst>
          </p:cNvPr>
          <p:cNvSpPr txBox="1"/>
          <p:nvPr/>
        </p:nvSpPr>
        <p:spPr>
          <a:xfrm>
            <a:off x="2779967" y="2917486"/>
            <a:ext cx="262834" cy="123111"/>
          </a:xfrm>
          <a:prstGeom prst="rect">
            <a:avLst/>
          </a:prstGeom>
          <a:noFill/>
        </p:spPr>
        <p:txBody>
          <a:bodyPr wrap="square" lIns="0" tIns="0" rIns="0" bIns="0" rtlCol="0">
            <a:spAutoFit/>
          </a:bodyPr>
          <a:lstStyle/>
          <a:p>
            <a:pPr algn="l"/>
            <a:r>
              <a:rPr kumimoji="1" lang="en-US" altLang="zh-CN" sz="800" dirty="0">
                <a:solidFill>
                  <a:srgbClr val="000000"/>
                </a:solidFill>
                <a:latin typeface="Microsoft YaHei" panose="020B0503020204020204" pitchFamily="34" charset="-122"/>
                <a:ea typeface="Microsoft YaHei" panose="020B0503020204020204" pitchFamily="34" charset="-122"/>
              </a:rPr>
              <a:t>N3</a:t>
            </a:r>
            <a:endParaRPr kumimoji="1" lang="zh-CN" altLang="en-US" sz="800" dirty="0">
              <a:solidFill>
                <a:srgbClr val="000000"/>
              </a:solidFill>
              <a:latin typeface="Microsoft YaHei" panose="020B0503020204020204" pitchFamily="34" charset="-122"/>
              <a:ea typeface="Microsoft YaHei" panose="020B0503020204020204" pitchFamily="34" charset="-122"/>
            </a:endParaRPr>
          </a:p>
        </p:txBody>
      </p:sp>
      <p:sp>
        <p:nvSpPr>
          <p:cNvPr id="40" name="文本框 39">
            <a:extLst>
              <a:ext uri="{FF2B5EF4-FFF2-40B4-BE49-F238E27FC236}">
                <a16:creationId xmlns:a16="http://schemas.microsoft.com/office/drawing/2014/main" id="{ACDE11AA-F801-47BE-AC29-6206776DA0FF}"/>
              </a:ext>
            </a:extLst>
          </p:cNvPr>
          <p:cNvSpPr txBox="1"/>
          <p:nvPr/>
        </p:nvSpPr>
        <p:spPr>
          <a:xfrm>
            <a:off x="1870920" y="2900492"/>
            <a:ext cx="262834" cy="123111"/>
          </a:xfrm>
          <a:prstGeom prst="rect">
            <a:avLst/>
          </a:prstGeom>
          <a:noFill/>
        </p:spPr>
        <p:txBody>
          <a:bodyPr wrap="square" lIns="0" tIns="0" rIns="0" bIns="0" rtlCol="0">
            <a:spAutoFit/>
          </a:bodyPr>
          <a:lstStyle/>
          <a:p>
            <a:pPr algn="l"/>
            <a:r>
              <a:rPr kumimoji="1" lang="en-US" altLang="zh-CN" sz="800" dirty="0" err="1">
                <a:solidFill>
                  <a:srgbClr val="000000"/>
                </a:solidFill>
                <a:latin typeface="Microsoft YaHei" panose="020B0503020204020204" pitchFamily="34" charset="-122"/>
                <a:ea typeface="Microsoft YaHei" panose="020B0503020204020204" pitchFamily="34" charset="-122"/>
              </a:rPr>
              <a:t>Uu</a:t>
            </a:r>
            <a:endParaRPr kumimoji="1" lang="zh-CN" altLang="en-US" sz="800" dirty="0">
              <a:solidFill>
                <a:srgbClr val="000000"/>
              </a:solidFill>
              <a:latin typeface="Microsoft YaHei" panose="020B0503020204020204" pitchFamily="34" charset="-122"/>
              <a:ea typeface="Microsoft YaHei" panose="020B0503020204020204" pitchFamily="34" charset="-122"/>
            </a:endParaRPr>
          </a:p>
        </p:txBody>
      </p:sp>
      <p:cxnSp>
        <p:nvCxnSpPr>
          <p:cNvPr id="49" name="直接箭头连接符 48">
            <a:extLst>
              <a:ext uri="{FF2B5EF4-FFF2-40B4-BE49-F238E27FC236}">
                <a16:creationId xmlns:a16="http://schemas.microsoft.com/office/drawing/2014/main" id="{491F08F1-09CD-4821-B3CA-ECB1B81F12EA}"/>
              </a:ext>
            </a:extLst>
          </p:cNvPr>
          <p:cNvCxnSpPr>
            <a:cxnSpLocks/>
          </p:cNvCxnSpPr>
          <p:nvPr/>
        </p:nvCxnSpPr>
        <p:spPr>
          <a:xfrm flipH="1" flipV="1">
            <a:off x="1657159" y="2885451"/>
            <a:ext cx="2498638" cy="630"/>
          </a:xfrm>
          <a:prstGeom prst="straightConnector1">
            <a:avLst/>
          </a:prstGeom>
          <a:ln w="12700">
            <a:tailEnd type="triangle"/>
          </a:ln>
        </p:spPr>
        <p:style>
          <a:lnRef idx="1">
            <a:schemeClr val="accent1"/>
          </a:lnRef>
          <a:fillRef idx="0">
            <a:schemeClr val="accent1"/>
          </a:fillRef>
          <a:effectRef idx="0">
            <a:schemeClr val="accent1"/>
          </a:effectRef>
          <a:fontRef idx="minor">
            <a:schemeClr val="tx1"/>
          </a:fontRef>
        </p:style>
      </p:cxnSp>
      <p:sp>
        <p:nvSpPr>
          <p:cNvPr id="51" name="文本框 50">
            <a:extLst>
              <a:ext uri="{FF2B5EF4-FFF2-40B4-BE49-F238E27FC236}">
                <a16:creationId xmlns:a16="http://schemas.microsoft.com/office/drawing/2014/main" id="{1AF312C6-2763-4955-B74B-1DDD83A2FAB2}"/>
              </a:ext>
            </a:extLst>
          </p:cNvPr>
          <p:cNvSpPr txBox="1"/>
          <p:nvPr/>
        </p:nvSpPr>
        <p:spPr>
          <a:xfrm>
            <a:off x="2275332" y="2644327"/>
            <a:ext cx="1715515" cy="246221"/>
          </a:xfrm>
          <a:prstGeom prst="rect">
            <a:avLst/>
          </a:prstGeom>
          <a:noFill/>
        </p:spPr>
        <p:txBody>
          <a:bodyPr wrap="square" rtlCol="0">
            <a:spAutoFit/>
          </a:bodyPr>
          <a:lstStyle/>
          <a:p>
            <a:r>
              <a:rPr lang="en-US" altLang="zh-CN" sz="1000" b="1" dirty="0">
                <a:solidFill>
                  <a:schemeClr val="accent1">
                    <a:lumMod val="75000"/>
                  </a:schemeClr>
                </a:solidFill>
              </a:rPr>
              <a:t>SEALDD traffic#1 for video</a:t>
            </a:r>
            <a:endParaRPr lang="zh-CN" altLang="en-US" sz="1000" b="1" dirty="0">
              <a:solidFill>
                <a:schemeClr val="accent1">
                  <a:lumMod val="75000"/>
                </a:schemeClr>
              </a:solidFill>
            </a:endParaRPr>
          </a:p>
        </p:txBody>
      </p:sp>
      <p:cxnSp>
        <p:nvCxnSpPr>
          <p:cNvPr id="52" name="直接箭头连接符 51">
            <a:extLst>
              <a:ext uri="{FF2B5EF4-FFF2-40B4-BE49-F238E27FC236}">
                <a16:creationId xmlns:a16="http://schemas.microsoft.com/office/drawing/2014/main" id="{F12CB5A3-80BB-4A3C-987C-153BA7C08F8D}"/>
              </a:ext>
            </a:extLst>
          </p:cNvPr>
          <p:cNvCxnSpPr>
            <a:cxnSpLocks/>
          </p:cNvCxnSpPr>
          <p:nvPr/>
        </p:nvCxnSpPr>
        <p:spPr>
          <a:xfrm flipH="1">
            <a:off x="1657159" y="3180263"/>
            <a:ext cx="2498638" cy="1"/>
          </a:xfrm>
          <a:prstGeom prst="straightConnector1">
            <a:avLst/>
          </a:prstGeom>
          <a:ln w="12700">
            <a:solidFill>
              <a:srgbClr val="7030A0"/>
            </a:solidFill>
            <a:tailEnd type="triangle"/>
          </a:ln>
        </p:spPr>
        <p:style>
          <a:lnRef idx="1">
            <a:schemeClr val="accent1"/>
          </a:lnRef>
          <a:fillRef idx="0">
            <a:schemeClr val="accent1"/>
          </a:fillRef>
          <a:effectRef idx="0">
            <a:schemeClr val="accent1"/>
          </a:effectRef>
          <a:fontRef idx="minor">
            <a:schemeClr val="tx1"/>
          </a:fontRef>
        </p:style>
      </p:cxnSp>
      <p:sp>
        <p:nvSpPr>
          <p:cNvPr id="55" name="文本框 54">
            <a:extLst>
              <a:ext uri="{FF2B5EF4-FFF2-40B4-BE49-F238E27FC236}">
                <a16:creationId xmlns:a16="http://schemas.microsoft.com/office/drawing/2014/main" id="{8A0D619E-1CD4-44D9-BC1C-C1ADB1B0A4DC}"/>
              </a:ext>
            </a:extLst>
          </p:cNvPr>
          <p:cNvSpPr txBox="1"/>
          <p:nvPr/>
        </p:nvSpPr>
        <p:spPr>
          <a:xfrm>
            <a:off x="2248248" y="3193812"/>
            <a:ext cx="1715515" cy="246221"/>
          </a:xfrm>
          <a:prstGeom prst="rect">
            <a:avLst/>
          </a:prstGeom>
          <a:noFill/>
        </p:spPr>
        <p:txBody>
          <a:bodyPr wrap="square" rtlCol="0">
            <a:spAutoFit/>
          </a:bodyPr>
          <a:lstStyle/>
          <a:p>
            <a:r>
              <a:rPr lang="en-US" altLang="zh-CN" sz="1000" b="1" dirty="0">
                <a:solidFill>
                  <a:srgbClr val="7030A0"/>
                </a:solidFill>
              </a:rPr>
              <a:t>SEALDD traffic#2 for haptic</a:t>
            </a:r>
            <a:endParaRPr lang="zh-CN" altLang="en-US" sz="1000" b="1" dirty="0">
              <a:solidFill>
                <a:srgbClr val="7030A0"/>
              </a:solidFill>
            </a:endParaRPr>
          </a:p>
        </p:txBody>
      </p:sp>
      <p:cxnSp>
        <p:nvCxnSpPr>
          <p:cNvPr id="36" name="直接连接符 35">
            <a:extLst>
              <a:ext uri="{FF2B5EF4-FFF2-40B4-BE49-F238E27FC236}">
                <a16:creationId xmlns:a16="http://schemas.microsoft.com/office/drawing/2014/main" id="{BD1F8AA8-4565-4284-ABA4-BF8614E44931}"/>
              </a:ext>
            </a:extLst>
          </p:cNvPr>
          <p:cNvCxnSpPr>
            <a:cxnSpLocks/>
          </p:cNvCxnSpPr>
          <p:nvPr/>
        </p:nvCxnSpPr>
        <p:spPr>
          <a:xfrm>
            <a:off x="1226557" y="4691976"/>
            <a:ext cx="2103231" cy="0"/>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id="{11FF04E0-262B-43D2-A5D3-652D7806A41F}"/>
              </a:ext>
            </a:extLst>
          </p:cNvPr>
          <p:cNvCxnSpPr>
            <a:cxnSpLocks/>
          </p:cNvCxnSpPr>
          <p:nvPr/>
        </p:nvCxnSpPr>
        <p:spPr>
          <a:xfrm flipV="1">
            <a:off x="1226557" y="4465689"/>
            <a:ext cx="0" cy="226285"/>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id="{C57A4048-4C1C-4291-BFDA-1FFA3161BC84}"/>
              </a:ext>
            </a:extLst>
          </p:cNvPr>
          <p:cNvCxnSpPr>
            <a:cxnSpLocks/>
          </p:cNvCxnSpPr>
          <p:nvPr/>
        </p:nvCxnSpPr>
        <p:spPr>
          <a:xfrm flipV="1">
            <a:off x="3329788" y="4465689"/>
            <a:ext cx="0" cy="226285"/>
          </a:xfrm>
          <a:prstGeom prst="line">
            <a:avLst/>
          </a:prstGeom>
          <a:ln w="15875"/>
        </p:spPr>
        <p:style>
          <a:lnRef idx="1">
            <a:schemeClr val="accent1"/>
          </a:lnRef>
          <a:fillRef idx="0">
            <a:schemeClr val="accent1"/>
          </a:fillRef>
          <a:effectRef idx="0">
            <a:schemeClr val="accent1"/>
          </a:effectRef>
          <a:fontRef idx="minor">
            <a:schemeClr val="tx1"/>
          </a:fontRef>
        </p:style>
      </p:cxnSp>
      <p:sp>
        <p:nvSpPr>
          <p:cNvPr id="45" name="文本框 44">
            <a:extLst>
              <a:ext uri="{FF2B5EF4-FFF2-40B4-BE49-F238E27FC236}">
                <a16:creationId xmlns:a16="http://schemas.microsoft.com/office/drawing/2014/main" id="{6B569E71-602A-4BBC-9B77-9D3D606857C6}"/>
              </a:ext>
            </a:extLst>
          </p:cNvPr>
          <p:cNvSpPr txBox="1"/>
          <p:nvPr/>
        </p:nvSpPr>
        <p:spPr>
          <a:xfrm>
            <a:off x="1517617" y="4330418"/>
            <a:ext cx="1368618" cy="307777"/>
          </a:xfrm>
          <a:prstGeom prst="rect">
            <a:avLst/>
          </a:prstGeom>
          <a:noFill/>
        </p:spPr>
        <p:txBody>
          <a:bodyPr wrap="square" lIns="0" tIns="0" rIns="0" bIns="0" rtlCol="0">
            <a:spAutoFit/>
          </a:bodyPr>
          <a:lstStyle/>
          <a:p>
            <a:pPr algn="ctr"/>
            <a:r>
              <a:rPr kumimoji="1" lang="en-US" altLang="zh-CN" sz="1000" dirty="0">
                <a:latin typeface="Microsoft YaHei" panose="020B0503020204020204" pitchFamily="34" charset="-122"/>
                <a:ea typeface="Microsoft YaHei" panose="020B0503020204020204" pitchFamily="34" charset="-122"/>
              </a:rPr>
              <a:t>5G network transmission delay </a:t>
            </a:r>
            <a:endParaRPr kumimoji="1" lang="zh-CN" altLang="en-US" sz="1000" dirty="0">
              <a:latin typeface="Microsoft YaHei" panose="020B0503020204020204" pitchFamily="34" charset="-122"/>
              <a:ea typeface="Microsoft YaHei" panose="020B0503020204020204" pitchFamily="34" charset="-122"/>
            </a:endParaRPr>
          </a:p>
        </p:txBody>
      </p:sp>
      <p:sp>
        <p:nvSpPr>
          <p:cNvPr id="2" name="文本框 1">
            <a:extLst>
              <a:ext uri="{FF2B5EF4-FFF2-40B4-BE49-F238E27FC236}">
                <a16:creationId xmlns:a16="http://schemas.microsoft.com/office/drawing/2014/main" id="{A808BE8D-5D43-40F2-99D1-42B0574A2A36}"/>
              </a:ext>
            </a:extLst>
          </p:cNvPr>
          <p:cNvSpPr txBox="1"/>
          <p:nvPr/>
        </p:nvSpPr>
        <p:spPr>
          <a:xfrm>
            <a:off x="1999567" y="3981821"/>
            <a:ext cx="579997" cy="276999"/>
          </a:xfrm>
          <a:prstGeom prst="rect">
            <a:avLst/>
          </a:prstGeom>
          <a:noFill/>
        </p:spPr>
        <p:txBody>
          <a:bodyPr wrap="square" rtlCol="0">
            <a:spAutoFit/>
          </a:bodyPr>
          <a:lstStyle/>
          <a:p>
            <a:r>
              <a:rPr lang="en-US" altLang="zh-CN" sz="1200" dirty="0">
                <a:solidFill>
                  <a:srgbClr val="FF0000"/>
                </a:solidFill>
              </a:rPr>
              <a:t>20ms</a:t>
            </a:r>
            <a:endParaRPr lang="zh-CN" altLang="en-US" sz="1200" dirty="0">
              <a:solidFill>
                <a:srgbClr val="FF0000"/>
              </a:solidFill>
            </a:endParaRPr>
          </a:p>
        </p:txBody>
      </p:sp>
      <p:sp>
        <p:nvSpPr>
          <p:cNvPr id="48" name="文本框 47">
            <a:extLst>
              <a:ext uri="{FF2B5EF4-FFF2-40B4-BE49-F238E27FC236}">
                <a16:creationId xmlns:a16="http://schemas.microsoft.com/office/drawing/2014/main" id="{1A542ADB-02DB-4DD9-9395-7984985D2485}"/>
              </a:ext>
            </a:extLst>
          </p:cNvPr>
          <p:cNvSpPr txBox="1"/>
          <p:nvPr/>
        </p:nvSpPr>
        <p:spPr>
          <a:xfrm>
            <a:off x="1956015" y="4745753"/>
            <a:ext cx="579997" cy="276999"/>
          </a:xfrm>
          <a:prstGeom prst="rect">
            <a:avLst/>
          </a:prstGeom>
          <a:noFill/>
        </p:spPr>
        <p:txBody>
          <a:bodyPr wrap="square" rtlCol="0">
            <a:spAutoFit/>
          </a:bodyPr>
          <a:lstStyle/>
          <a:p>
            <a:r>
              <a:rPr lang="en-US" altLang="zh-CN" sz="1200" dirty="0">
                <a:solidFill>
                  <a:srgbClr val="FF0000"/>
                </a:solidFill>
              </a:rPr>
              <a:t>18ms</a:t>
            </a:r>
            <a:endParaRPr lang="zh-CN" altLang="en-US" sz="1200" dirty="0">
              <a:solidFill>
                <a:srgbClr val="FF0000"/>
              </a:solidFill>
            </a:endParaRPr>
          </a:p>
        </p:txBody>
      </p:sp>
      <p:sp>
        <p:nvSpPr>
          <p:cNvPr id="54" name="文本框 53">
            <a:extLst>
              <a:ext uri="{FF2B5EF4-FFF2-40B4-BE49-F238E27FC236}">
                <a16:creationId xmlns:a16="http://schemas.microsoft.com/office/drawing/2014/main" id="{F135B5A6-8F24-47B6-A31D-D48B25932C73}"/>
              </a:ext>
            </a:extLst>
          </p:cNvPr>
          <p:cNvSpPr txBox="1"/>
          <p:nvPr/>
        </p:nvSpPr>
        <p:spPr>
          <a:xfrm>
            <a:off x="6559281" y="2693922"/>
            <a:ext cx="4825997" cy="1771767"/>
          </a:xfrm>
          <a:prstGeom prst="rect">
            <a:avLst/>
          </a:prstGeom>
          <a:noFill/>
        </p:spPr>
        <p:txBody>
          <a:bodyPr wrap="square" rtlCol="0">
            <a:spAutoFit/>
          </a:bodyPr>
          <a:lstStyle/>
          <a:p>
            <a:pPr marL="228600" indent="-228600" eaLnBrk="0" fontAlgn="base" hangingPunct="0">
              <a:lnSpc>
                <a:spcPct val="90000"/>
              </a:lnSpc>
              <a:spcBef>
                <a:spcPts val="1000"/>
              </a:spcBef>
              <a:spcAft>
                <a:spcPct val="0"/>
              </a:spcAft>
              <a:buBlip>
                <a:blip r:embed="rId2">
                  <a:extLst/>
                </a:blip>
              </a:buBlip>
            </a:pPr>
            <a:r>
              <a:rPr lang="en-US" altLang="zh-CN" sz="1400" dirty="0">
                <a:solidFill>
                  <a:prstClr val="black"/>
                </a:solidFill>
              </a:rPr>
              <a:t>SA2 focuses on the 5G</a:t>
            </a:r>
            <a:r>
              <a:rPr lang="zh-CN" altLang="en-US" sz="1400" dirty="0">
                <a:solidFill>
                  <a:prstClr val="black"/>
                </a:solidFill>
              </a:rPr>
              <a:t> </a:t>
            </a:r>
            <a:r>
              <a:rPr lang="en-US" altLang="zh-CN" sz="1400" dirty="0">
                <a:solidFill>
                  <a:prstClr val="black"/>
                </a:solidFill>
              </a:rPr>
              <a:t>network</a:t>
            </a:r>
            <a:r>
              <a:rPr lang="zh-CN" altLang="en-US" sz="1400" dirty="0">
                <a:solidFill>
                  <a:prstClr val="black"/>
                </a:solidFill>
              </a:rPr>
              <a:t> </a:t>
            </a:r>
            <a:r>
              <a:rPr lang="en-US" altLang="zh-CN" sz="1400" dirty="0">
                <a:solidFill>
                  <a:prstClr val="black"/>
                </a:solidFill>
              </a:rPr>
              <a:t>transmission delay, the application server/AF can send the request to 5GC to satisfy the required delay between UE and UPF. </a:t>
            </a:r>
          </a:p>
          <a:p>
            <a:pPr marL="742950" lvl="1" indent="-285750" eaLnBrk="0" fontAlgn="base" hangingPunct="0">
              <a:lnSpc>
                <a:spcPct val="90000"/>
              </a:lnSpc>
              <a:spcBef>
                <a:spcPts val="1000"/>
              </a:spcBef>
              <a:spcAft>
                <a:spcPct val="0"/>
              </a:spcAft>
              <a:buFont typeface="Arial" panose="020B0604020202020204" pitchFamily="34" charset="0"/>
              <a:buChar char="•"/>
            </a:pPr>
            <a:r>
              <a:rPr lang="en-US" altLang="zh-CN" sz="1400" dirty="0">
                <a:solidFill>
                  <a:prstClr val="black"/>
                </a:solidFill>
              </a:rPr>
              <a:t>The multi-modal application/AF may request the 5GC with QoS requirements for video (e.g. 20ms)  and QoS requirements for haptic (e.g. 18ms) to satisfy the delay difference threshold (e.g. 2ms) without the knowledge of N6 traffic.</a:t>
            </a:r>
          </a:p>
        </p:txBody>
      </p:sp>
      <p:sp>
        <p:nvSpPr>
          <p:cNvPr id="60" name="文本框 59">
            <a:extLst>
              <a:ext uri="{FF2B5EF4-FFF2-40B4-BE49-F238E27FC236}">
                <a16:creationId xmlns:a16="http://schemas.microsoft.com/office/drawing/2014/main" id="{79455407-A32D-489A-8F5E-A0D3BE9116FE}"/>
              </a:ext>
            </a:extLst>
          </p:cNvPr>
          <p:cNvSpPr txBox="1"/>
          <p:nvPr/>
        </p:nvSpPr>
        <p:spPr>
          <a:xfrm>
            <a:off x="3691274" y="3640513"/>
            <a:ext cx="1715515" cy="246221"/>
          </a:xfrm>
          <a:prstGeom prst="rect">
            <a:avLst/>
          </a:prstGeom>
          <a:noFill/>
        </p:spPr>
        <p:txBody>
          <a:bodyPr wrap="square" rtlCol="0">
            <a:spAutoFit/>
          </a:bodyPr>
          <a:lstStyle/>
          <a:p>
            <a:r>
              <a:rPr lang="en-US" altLang="zh-CN" sz="1000" b="1" dirty="0">
                <a:solidFill>
                  <a:schemeClr val="accent1">
                    <a:lumMod val="75000"/>
                  </a:schemeClr>
                </a:solidFill>
              </a:rPr>
              <a:t>SEALDD traffic#1 for video</a:t>
            </a:r>
            <a:endParaRPr lang="zh-CN" altLang="en-US" sz="1000" b="1" dirty="0">
              <a:solidFill>
                <a:schemeClr val="accent1">
                  <a:lumMod val="75000"/>
                </a:schemeClr>
              </a:solidFill>
            </a:endParaRPr>
          </a:p>
        </p:txBody>
      </p:sp>
      <p:sp>
        <p:nvSpPr>
          <p:cNvPr id="61" name="文本框 60">
            <a:extLst>
              <a:ext uri="{FF2B5EF4-FFF2-40B4-BE49-F238E27FC236}">
                <a16:creationId xmlns:a16="http://schemas.microsoft.com/office/drawing/2014/main" id="{417408A2-9441-4DFA-B966-0C2421D55291}"/>
              </a:ext>
            </a:extLst>
          </p:cNvPr>
          <p:cNvSpPr txBox="1"/>
          <p:nvPr/>
        </p:nvSpPr>
        <p:spPr>
          <a:xfrm>
            <a:off x="3714127" y="4470567"/>
            <a:ext cx="1715515" cy="246221"/>
          </a:xfrm>
          <a:prstGeom prst="rect">
            <a:avLst/>
          </a:prstGeom>
          <a:noFill/>
        </p:spPr>
        <p:txBody>
          <a:bodyPr wrap="square" rtlCol="0">
            <a:spAutoFit/>
          </a:bodyPr>
          <a:lstStyle/>
          <a:p>
            <a:r>
              <a:rPr lang="en-US" altLang="zh-CN" sz="1000" b="1" dirty="0">
                <a:solidFill>
                  <a:srgbClr val="7030A0"/>
                </a:solidFill>
              </a:rPr>
              <a:t>SEALDD traffic#2 for haptic</a:t>
            </a:r>
            <a:endParaRPr lang="zh-CN" altLang="en-US" sz="1000" b="1" dirty="0">
              <a:solidFill>
                <a:srgbClr val="7030A0"/>
              </a:solidFill>
            </a:endParaRPr>
          </a:p>
        </p:txBody>
      </p:sp>
    </p:spTree>
    <p:extLst>
      <p:ext uri="{BB962C8B-B14F-4D97-AF65-F5344CB8AC3E}">
        <p14:creationId xmlns:p14="http://schemas.microsoft.com/office/powerpoint/2010/main" val="3049937615"/>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箭头: 左弧形 32">
            <a:extLst>
              <a:ext uri="{FF2B5EF4-FFF2-40B4-BE49-F238E27FC236}">
                <a16:creationId xmlns:a16="http://schemas.microsoft.com/office/drawing/2014/main" id="{28910AA0-7A8B-464C-8DC4-0571FEC5E28C}"/>
              </a:ext>
            </a:extLst>
          </p:cNvPr>
          <p:cNvSpPr/>
          <p:nvPr/>
        </p:nvSpPr>
        <p:spPr>
          <a:xfrm>
            <a:off x="2769722" y="4477861"/>
            <a:ext cx="513674" cy="1258853"/>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Title 1">
            <a:extLst>
              <a:ext uri="{FF2B5EF4-FFF2-40B4-BE49-F238E27FC236}">
                <a16:creationId xmlns:a16="http://schemas.microsoft.com/office/drawing/2014/main" id="{77C01050-E9BE-49C3-9375-667EEF8C220A}"/>
              </a:ext>
            </a:extLst>
          </p:cNvPr>
          <p:cNvSpPr>
            <a:spLocks noGrp="1"/>
          </p:cNvSpPr>
          <p:nvPr>
            <p:ph type="title"/>
          </p:nvPr>
        </p:nvSpPr>
        <p:spPr>
          <a:xfrm>
            <a:off x="440871" y="225045"/>
            <a:ext cx="10515600" cy="1104917"/>
          </a:xfrm>
        </p:spPr>
        <p:txBody>
          <a:bodyPr/>
          <a:lstStyle/>
          <a:p>
            <a:r>
              <a:rPr lang="en-US" altLang="zh-CN" sz="2000" dirty="0">
                <a:latin typeface="+mn-lt"/>
              </a:rPr>
              <a:t>The multi-flow sync for multi-modal application in SA6 (with N6 knowledge)</a:t>
            </a:r>
          </a:p>
        </p:txBody>
      </p:sp>
      <p:sp>
        <p:nvSpPr>
          <p:cNvPr id="11" name="矩形 10">
            <a:extLst>
              <a:ext uri="{FF2B5EF4-FFF2-40B4-BE49-F238E27FC236}">
                <a16:creationId xmlns:a16="http://schemas.microsoft.com/office/drawing/2014/main" id="{E84C6558-CABC-4C75-95DF-794B3BF6FAF7}"/>
              </a:ext>
            </a:extLst>
          </p:cNvPr>
          <p:cNvSpPr/>
          <p:nvPr/>
        </p:nvSpPr>
        <p:spPr>
          <a:xfrm>
            <a:off x="2496957" y="2135902"/>
            <a:ext cx="441697" cy="1017159"/>
          </a:xfrm>
          <a:prstGeom prst="rect">
            <a:avLst/>
          </a:prstGeom>
          <a:solidFill>
            <a:schemeClr val="bg2">
              <a:lumMod val="90000"/>
            </a:scheme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78" eaLnBrk="1" fontAlgn="auto" latinLnBrk="0" hangingPunct="1">
              <a:lnSpc>
                <a:spcPct val="100000"/>
              </a:lnSpc>
              <a:spcBef>
                <a:spcPts val="0"/>
              </a:spcBef>
              <a:spcAft>
                <a:spcPts val="0"/>
              </a:spcAft>
              <a:buClrTx/>
              <a:buSzTx/>
              <a:buFontTx/>
              <a:buNone/>
              <a:tabLst/>
              <a:defRPr/>
            </a:pPr>
            <a:r>
              <a:rPr kumimoji="0" lang="en-US" altLang="zh-CN" sz="1000" b="1" i="0" u="none" strike="noStrike" kern="0" cap="none" spc="0" normalizeH="0" baseline="0" noProof="0" dirty="0">
                <a:ln>
                  <a:noFill/>
                </a:ln>
                <a:solidFill>
                  <a:srgbClr val="FFFFFF"/>
                </a:solidFill>
                <a:effectLst/>
                <a:uLnTx/>
                <a:uFillTx/>
                <a:latin typeface="Calibri" panose="020F0502020204030204"/>
                <a:ea typeface="等线" panose="02010600030101010101" pitchFamily="2" charset="-122"/>
                <a:cs typeface="+mn-cs"/>
              </a:rPr>
              <a:t>RAN</a:t>
            </a:r>
            <a:endParaRPr kumimoji="0" lang="zh-CN" altLang="en-US" sz="1000" b="1" i="0" u="none" strike="noStrike" kern="0" cap="none" spc="0" normalizeH="0" baseline="0" noProof="0" dirty="0">
              <a:ln>
                <a:noFill/>
              </a:ln>
              <a:solidFill>
                <a:srgbClr val="FFFFFF"/>
              </a:solidFill>
              <a:effectLst/>
              <a:uLnTx/>
              <a:uFillTx/>
              <a:latin typeface="Calibri" panose="020F0502020204030204"/>
              <a:ea typeface="等线" panose="02010600030101010101" pitchFamily="2" charset="-122"/>
              <a:cs typeface="+mn-cs"/>
            </a:endParaRPr>
          </a:p>
        </p:txBody>
      </p:sp>
      <p:sp>
        <p:nvSpPr>
          <p:cNvPr id="12" name="矩形 11">
            <a:extLst>
              <a:ext uri="{FF2B5EF4-FFF2-40B4-BE49-F238E27FC236}">
                <a16:creationId xmlns:a16="http://schemas.microsoft.com/office/drawing/2014/main" id="{8C8A60A3-689C-4F35-9500-D0204AB30E84}"/>
              </a:ext>
            </a:extLst>
          </p:cNvPr>
          <p:cNvSpPr/>
          <p:nvPr/>
        </p:nvSpPr>
        <p:spPr>
          <a:xfrm>
            <a:off x="3383199" y="2145976"/>
            <a:ext cx="414741" cy="1017159"/>
          </a:xfrm>
          <a:prstGeom prst="rect">
            <a:avLst/>
          </a:prstGeom>
          <a:solidFill>
            <a:schemeClr val="bg2">
              <a:lumMod val="90000"/>
            </a:scheme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78" eaLnBrk="1" fontAlgn="auto" latinLnBrk="0" hangingPunct="1">
              <a:lnSpc>
                <a:spcPct val="100000"/>
              </a:lnSpc>
              <a:spcBef>
                <a:spcPts val="0"/>
              </a:spcBef>
              <a:spcAft>
                <a:spcPts val="0"/>
              </a:spcAft>
              <a:buClrTx/>
              <a:buSzTx/>
              <a:buFontTx/>
              <a:buNone/>
              <a:tabLst/>
              <a:defRPr/>
            </a:pPr>
            <a:r>
              <a:rPr kumimoji="0" lang="en-US" altLang="zh-CN" sz="1000" b="1" i="0" u="none" strike="noStrike" kern="0" cap="none" spc="0" normalizeH="0" baseline="0" noProof="0" dirty="0">
                <a:ln>
                  <a:noFill/>
                </a:ln>
                <a:solidFill>
                  <a:srgbClr val="FFFFFF"/>
                </a:solidFill>
                <a:effectLst/>
                <a:uLnTx/>
                <a:uFillTx/>
                <a:latin typeface="Calibri" panose="020F0502020204030204"/>
                <a:ea typeface="等线" panose="02010600030101010101" pitchFamily="2" charset="-122"/>
                <a:cs typeface="+mn-cs"/>
              </a:rPr>
              <a:t>UPF</a:t>
            </a:r>
            <a:endParaRPr kumimoji="0" lang="zh-CN" altLang="en-US" sz="1000" b="1" i="0" u="none" strike="noStrike" kern="0" cap="none" spc="0" normalizeH="0" baseline="0" noProof="0" dirty="0">
              <a:ln>
                <a:noFill/>
              </a:ln>
              <a:solidFill>
                <a:srgbClr val="FFFFFF"/>
              </a:solidFill>
              <a:effectLst/>
              <a:uLnTx/>
              <a:uFillTx/>
              <a:latin typeface="Calibri" panose="020F0502020204030204"/>
              <a:ea typeface="等线" panose="02010600030101010101" pitchFamily="2" charset="-122"/>
              <a:cs typeface="+mn-cs"/>
            </a:endParaRPr>
          </a:p>
        </p:txBody>
      </p:sp>
      <p:cxnSp>
        <p:nvCxnSpPr>
          <p:cNvPr id="13" name="直接箭头连接符 12">
            <a:extLst>
              <a:ext uri="{FF2B5EF4-FFF2-40B4-BE49-F238E27FC236}">
                <a16:creationId xmlns:a16="http://schemas.microsoft.com/office/drawing/2014/main" id="{2762F13C-5C91-454C-91B5-93B64CC50107}"/>
              </a:ext>
            </a:extLst>
          </p:cNvPr>
          <p:cNvCxnSpPr>
            <a:cxnSpLocks/>
            <a:stCxn id="27" idx="1"/>
          </p:cNvCxnSpPr>
          <p:nvPr/>
        </p:nvCxnSpPr>
        <p:spPr>
          <a:xfrm flipH="1">
            <a:off x="3797942" y="2654074"/>
            <a:ext cx="653412" cy="482"/>
          </a:xfrm>
          <a:prstGeom prst="straightConnector1">
            <a:avLst/>
          </a:prstGeom>
          <a:noFill/>
          <a:ln w="19050" cap="flat" cmpd="sng" algn="ctr">
            <a:solidFill>
              <a:srgbClr val="000000"/>
            </a:solidFill>
            <a:prstDash val="solid"/>
            <a:miter lim="800000"/>
            <a:tailEnd type="none"/>
          </a:ln>
          <a:effectLst/>
        </p:spPr>
      </p:cxnSp>
      <p:cxnSp>
        <p:nvCxnSpPr>
          <p:cNvPr id="14" name="直接箭头连接符 13">
            <a:extLst>
              <a:ext uri="{FF2B5EF4-FFF2-40B4-BE49-F238E27FC236}">
                <a16:creationId xmlns:a16="http://schemas.microsoft.com/office/drawing/2014/main" id="{579291D6-3149-49D0-AA5C-96615D73A60A}"/>
              </a:ext>
            </a:extLst>
          </p:cNvPr>
          <p:cNvCxnSpPr>
            <a:cxnSpLocks/>
            <a:stCxn id="12" idx="1"/>
          </p:cNvCxnSpPr>
          <p:nvPr/>
        </p:nvCxnSpPr>
        <p:spPr>
          <a:xfrm flipH="1">
            <a:off x="2940480" y="2654556"/>
            <a:ext cx="442719" cy="4136"/>
          </a:xfrm>
          <a:prstGeom prst="straightConnector1">
            <a:avLst/>
          </a:prstGeom>
          <a:noFill/>
          <a:ln w="19050" cap="flat" cmpd="sng" algn="ctr">
            <a:solidFill>
              <a:srgbClr val="000000"/>
            </a:solidFill>
            <a:prstDash val="solid"/>
            <a:miter lim="800000"/>
            <a:tailEnd type="none"/>
          </a:ln>
          <a:effectLst/>
        </p:spPr>
      </p:cxnSp>
      <p:sp>
        <p:nvSpPr>
          <p:cNvPr id="15" name="矩形 14">
            <a:extLst>
              <a:ext uri="{FF2B5EF4-FFF2-40B4-BE49-F238E27FC236}">
                <a16:creationId xmlns:a16="http://schemas.microsoft.com/office/drawing/2014/main" id="{830EDA11-EC81-416A-A2E8-3B403A9FAA6E}"/>
              </a:ext>
            </a:extLst>
          </p:cNvPr>
          <p:cNvSpPr/>
          <p:nvPr/>
        </p:nvSpPr>
        <p:spPr>
          <a:xfrm>
            <a:off x="1260928" y="2674434"/>
            <a:ext cx="613005" cy="287974"/>
          </a:xfrm>
          <a:prstGeom prst="rect">
            <a:avLst/>
          </a:prstGeom>
          <a:solidFill>
            <a:srgbClr val="FFFFFF">
              <a:lumMod val="95000"/>
            </a:srgb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78" eaLnBrk="1" fontAlgn="auto" latinLnBrk="0" hangingPunct="1">
              <a:lnSpc>
                <a:spcPct val="100000"/>
              </a:lnSpc>
              <a:spcBef>
                <a:spcPts val="0"/>
              </a:spcBef>
              <a:spcAft>
                <a:spcPts val="0"/>
              </a:spcAft>
              <a:buClrTx/>
              <a:buSzTx/>
              <a:buFontTx/>
              <a:buNone/>
              <a:tabLst/>
              <a:defRPr/>
            </a:pPr>
            <a:r>
              <a:rPr kumimoji="0" lang="en-US" altLang="zh-CN" sz="1000" b="1" i="0" u="none" strike="noStrike" kern="0" cap="none" spc="0" normalizeH="0" baseline="0" noProof="0" dirty="0">
                <a:ln>
                  <a:noFill/>
                </a:ln>
                <a:solidFill>
                  <a:srgbClr val="666666"/>
                </a:solidFill>
                <a:effectLst/>
                <a:uLnTx/>
                <a:uFillTx/>
                <a:latin typeface="Calibri" panose="020F0502020204030204"/>
                <a:ea typeface="等线" panose="02010600030101010101" pitchFamily="2" charset="-122"/>
                <a:cs typeface="+mn-cs"/>
              </a:rPr>
              <a:t>SEALDD client</a:t>
            </a:r>
            <a:endParaRPr kumimoji="0" lang="zh-CN" altLang="en-US" sz="1000" b="1" i="0" u="none" strike="noStrike" kern="0" cap="none" spc="0" normalizeH="0" baseline="0" noProof="0" dirty="0">
              <a:ln>
                <a:noFill/>
              </a:ln>
              <a:solidFill>
                <a:srgbClr val="666666"/>
              </a:solidFill>
              <a:effectLst/>
              <a:uLnTx/>
              <a:uFillTx/>
              <a:latin typeface="Calibri" panose="020F0502020204030204"/>
              <a:ea typeface="等线" panose="02010600030101010101" pitchFamily="2" charset="-122"/>
              <a:cs typeface="+mn-cs"/>
            </a:endParaRPr>
          </a:p>
        </p:txBody>
      </p:sp>
      <p:cxnSp>
        <p:nvCxnSpPr>
          <p:cNvPr id="16" name="直接箭头连接符 15">
            <a:extLst>
              <a:ext uri="{FF2B5EF4-FFF2-40B4-BE49-F238E27FC236}">
                <a16:creationId xmlns:a16="http://schemas.microsoft.com/office/drawing/2014/main" id="{C5383870-E9F8-4A49-8A74-728A4FCA28B0}"/>
              </a:ext>
            </a:extLst>
          </p:cNvPr>
          <p:cNvCxnSpPr>
            <a:cxnSpLocks/>
          </p:cNvCxnSpPr>
          <p:nvPr/>
        </p:nvCxnSpPr>
        <p:spPr>
          <a:xfrm flipH="1">
            <a:off x="1952189" y="2658692"/>
            <a:ext cx="544945" cy="0"/>
          </a:xfrm>
          <a:prstGeom prst="straightConnector1">
            <a:avLst/>
          </a:prstGeom>
          <a:noFill/>
          <a:ln w="19050" cap="flat" cmpd="sng" algn="ctr">
            <a:solidFill>
              <a:srgbClr val="000000"/>
            </a:solidFill>
            <a:prstDash val="solid"/>
            <a:miter lim="800000"/>
            <a:tailEnd type="none"/>
          </a:ln>
          <a:effectLst/>
        </p:spPr>
      </p:cxnSp>
      <p:sp>
        <p:nvSpPr>
          <p:cNvPr id="18" name="矩形 17">
            <a:extLst>
              <a:ext uri="{FF2B5EF4-FFF2-40B4-BE49-F238E27FC236}">
                <a16:creationId xmlns:a16="http://schemas.microsoft.com/office/drawing/2014/main" id="{A4C0D74A-94A3-4583-9A8A-BE98811E87DE}"/>
              </a:ext>
            </a:extLst>
          </p:cNvPr>
          <p:cNvSpPr/>
          <p:nvPr/>
        </p:nvSpPr>
        <p:spPr>
          <a:xfrm>
            <a:off x="5588101" y="2460873"/>
            <a:ext cx="662222" cy="369332"/>
          </a:xfrm>
          <a:prstGeom prst="rect">
            <a:avLst/>
          </a:prstGeom>
          <a:solidFill>
            <a:srgbClr val="E9002F">
              <a:lumMod val="20000"/>
              <a:lumOff val="80000"/>
              <a:alpha val="70000"/>
            </a:srgb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78" eaLnBrk="1" fontAlgn="auto" latinLnBrk="0" hangingPunct="1">
              <a:lnSpc>
                <a:spcPct val="100000"/>
              </a:lnSpc>
              <a:spcBef>
                <a:spcPts val="0"/>
              </a:spcBef>
              <a:spcAft>
                <a:spcPts val="0"/>
              </a:spcAft>
              <a:buClrTx/>
              <a:buSzTx/>
              <a:buFontTx/>
              <a:buNone/>
              <a:tabLst/>
              <a:defRPr/>
            </a:pPr>
            <a:r>
              <a:rPr lang="en-US" altLang="zh-CN" sz="1000" b="1" kern="0" dirty="0">
                <a:solidFill>
                  <a:srgbClr val="666666"/>
                </a:solidFill>
                <a:latin typeface="Calibri" panose="020F0502020204030204"/>
                <a:ea typeface="等线" panose="02010600030101010101" pitchFamily="2" charset="-122"/>
              </a:rPr>
              <a:t>XR</a:t>
            </a:r>
            <a:r>
              <a:rPr kumimoji="0" lang="en-US" altLang="zh-CN" sz="1000" b="1" i="0" u="none" strike="noStrike" kern="0" cap="none" spc="0" normalizeH="0" baseline="0" noProof="0" dirty="0">
                <a:ln>
                  <a:noFill/>
                </a:ln>
                <a:solidFill>
                  <a:srgbClr val="666666"/>
                </a:solidFill>
                <a:effectLst/>
                <a:uLnTx/>
                <a:uFillTx/>
                <a:latin typeface="Calibri" panose="020F0502020204030204"/>
                <a:ea typeface="等线" panose="02010600030101010101" pitchFamily="2" charset="-122"/>
                <a:cs typeface="+mn-cs"/>
              </a:rPr>
              <a:t> server</a:t>
            </a:r>
            <a:endParaRPr kumimoji="0" lang="zh-CN" altLang="en-US" sz="1000" b="1" i="0" u="none" strike="noStrike" kern="0" cap="none" spc="0" normalizeH="0" baseline="0" noProof="0" dirty="0">
              <a:ln>
                <a:noFill/>
              </a:ln>
              <a:solidFill>
                <a:srgbClr val="666666"/>
              </a:solidFill>
              <a:effectLst/>
              <a:uLnTx/>
              <a:uFillTx/>
              <a:latin typeface="Calibri" panose="020F0502020204030204"/>
              <a:ea typeface="等线" panose="02010600030101010101" pitchFamily="2" charset="-122"/>
              <a:cs typeface="+mn-cs"/>
            </a:endParaRPr>
          </a:p>
        </p:txBody>
      </p:sp>
      <p:sp>
        <p:nvSpPr>
          <p:cNvPr id="19" name="矩形 18">
            <a:extLst>
              <a:ext uri="{FF2B5EF4-FFF2-40B4-BE49-F238E27FC236}">
                <a16:creationId xmlns:a16="http://schemas.microsoft.com/office/drawing/2014/main" id="{0BCDCF3D-9E5C-4157-8A46-59C3F77F6C86}"/>
              </a:ext>
            </a:extLst>
          </p:cNvPr>
          <p:cNvSpPr/>
          <p:nvPr/>
        </p:nvSpPr>
        <p:spPr>
          <a:xfrm>
            <a:off x="1269133" y="2214508"/>
            <a:ext cx="596597" cy="287974"/>
          </a:xfrm>
          <a:prstGeom prst="rect">
            <a:avLst/>
          </a:prstGeom>
          <a:solidFill>
            <a:srgbClr val="FFD8E0"/>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78" eaLnBrk="1" fontAlgn="auto" latinLnBrk="0" hangingPunct="1">
              <a:lnSpc>
                <a:spcPct val="100000"/>
              </a:lnSpc>
              <a:spcBef>
                <a:spcPts val="0"/>
              </a:spcBef>
              <a:spcAft>
                <a:spcPts val="0"/>
              </a:spcAft>
              <a:buClrTx/>
              <a:buSzTx/>
              <a:buFontTx/>
              <a:buNone/>
              <a:tabLst/>
              <a:defRPr/>
            </a:pPr>
            <a:r>
              <a:rPr kumimoji="0" lang="en-US" altLang="zh-CN" sz="1000" b="1" i="0" u="none" strike="noStrike" kern="0" cap="none" spc="0" normalizeH="0" baseline="0" noProof="0" dirty="0">
                <a:ln>
                  <a:noFill/>
                </a:ln>
                <a:solidFill>
                  <a:srgbClr val="666666"/>
                </a:solidFill>
                <a:effectLst/>
                <a:uLnTx/>
                <a:uFillTx/>
                <a:latin typeface="Calibri" panose="020F0502020204030204"/>
                <a:ea typeface="等线" panose="02010600030101010101" pitchFamily="2" charset="-122"/>
                <a:cs typeface="+mn-cs"/>
              </a:rPr>
              <a:t>XR client</a:t>
            </a:r>
            <a:endParaRPr kumimoji="0" lang="zh-CN" altLang="en-US" sz="1000" b="1" i="0" u="none" strike="noStrike" kern="0" cap="none" spc="0" normalizeH="0" baseline="0" noProof="0" dirty="0">
              <a:ln>
                <a:noFill/>
              </a:ln>
              <a:solidFill>
                <a:srgbClr val="666666"/>
              </a:solidFill>
              <a:effectLst/>
              <a:uLnTx/>
              <a:uFillTx/>
              <a:latin typeface="Calibri" panose="020F0502020204030204"/>
              <a:ea typeface="等线" panose="02010600030101010101" pitchFamily="2" charset="-122"/>
              <a:cs typeface="+mn-cs"/>
            </a:endParaRPr>
          </a:p>
        </p:txBody>
      </p:sp>
      <p:sp>
        <p:nvSpPr>
          <p:cNvPr id="20" name="矩形 19">
            <a:extLst>
              <a:ext uri="{FF2B5EF4-FFF2-40B4-BE49-F238E27FC236}">
                <a16:creationId xmlns:a16="http://schemas.microsoft.com/office/drawing/2014/main" id="{5E7AA2AC-0688-4FAD-B394-365535F2D4CF}"/>
              </a:ext>
            </a:extLst>
          </p:cNvPr>
          <p:cNvSpPr/>
          <p:nvPr/>
        </p:nvSpPr>
        <p:spPr>
          <a:xfrm>
            <a:off x="3283396" y="1331931"/>
            <a:ext cx="613005" cy="369332"/>
          </a:xfrm>
          <a:prstGeom prst="rect">
            <a:avLst/>
          </a:prstGeom>
          <a:solidFill>
            <a:srgbClr val="FFC000">
              <a:alpha val="50000"/>
            </a:srgb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78" eaLnBrk="1" fontAlgn="auto" latinLnBrk="0" hangingPunct="1">
              <a:lnSpc>
                <a:spcPct val="100000"/>
              </a:lnSpc>
              <a:spcBef>
                <a:spcPts val="0"/>
              </a:spcBef>
              <a:spcAft>
                <a:spcPts val="0"/>
              </a:spcAft>
              <a:buClrTx/>
              <a:buSzTx/>
              <a:buFontTx/>
              <a:buNone/>
              <a:tabLst/>
              <a:defRPr/>
            </a:pPr>
            <a:r>
              <a:rPr kumimoji="0" lang="en-US" altLang="zh-CN" sz="1000" b="1" i="0" u="none" strike="noStrike" kern="0" cap="none" spc="0" normalizeH="0" baseline="0" noProof="0" dirty="0">
                <a:ln>
                  <a:noFill/>
                </a:ln>
                <a:solidFill>
                  <a:srgbClr val="666666"/>
                </a:solidFill>
                <a:effectLst/>
                <a:uLnTx/>
                <a:uFillTx/>
                <a:latin typeface="Calibri" panose="020F0502020204030204"/>
                <a:ea typeface="等线" panose="02010600030101010101" pitchFamily="2" charset="-122"/>
                <a:cs typeface="+mn-cs"/>
              </a:rPr>
              <a:t>5G CP</a:t>
            </a:r>
            <a:endParaRPr kumimoji="0" lang="zh-CN" altLang="en-US" sz="1000" b="1" i="0" u="none" strike="noStrike" kern="0" cap="none" spc="0" normalizeH="0" baseline="0" noProof="0" dirty="0">
              <a:ln>
                <a:noFill/>
              </a:ln>
              <a:solidFill>
                <a:srgbClr val="666666"/>
              </a:solidFill>
              <a:effectLst/>
              <a:uLnTx/>
              <a:uFillTx/>
              <a:latin typeface="Calibri" panose="020F0502020204030204"/>
              <a:ea typeface="等线" panose="02010600030101010101" pitchFamily="2" charset="-122"/>
              <a:cs typeface="+mn-cs"/>
            </a:endParaRPr>
          </a:p>
        </p:txBody>
      </p:sp>
      <p:cxnSp>
        <p:nvCxnSpPr>
          <p:cNvPr id="21" name="直接箭头连接符 20">
            <a:extLst>
              <a:ext uri="{FF2B5EF4-FFF2-40B4-BE49-F238E27FC236}">
                <a16:creationId xmlns:a16="http://schemas.microsoft.com/office/drawing/2014/main" id="{7233DEA1-4C99-44E9-82BB-F7A25F048275}"/>
              </a:ext>
            </a:extLst>
          </p:cNvPr>
          <p:cNvCxnSpPr>
            <a:cxnSpLocks/>
            <a:stCxn id="20" idx="3"/>
            <a:endCxn id="27" idx="0"/>
          </p:cNvCxnSpPr>
          <p:nvPr/>
        </p:nvCxnSpPr>
        <p:spPr>
          <a:xfrm>
            <a:off x="3896401" y="1516597"/>
            <a:ext cx="886064" cy="952811"/>
          </a:xfrm>
          <a:prstGeom prst="straightConnector1">
            <a:avLst/>
          </a:prstGeom>
          <a:noFill/>
          <a:ln w="12700" cap="flat" cmpd="sng" algn="ctr">
            <a:solidFill>
              <a:srgbClr val="000000"/>
            </a:solidFill>
            <a:prstDash val="dash"/>
            <a:miter lim="800000"/>
            <a:tailEnd type="none"/>
          </a:ln>
          <a:effectLst/>
        </p:spPr>
      </p:cxnSp>
      <p:cxnSp>
        <p:nvCxnSpPr>
          <p:cNvPr id="22" name="直接箭头连接符 21">
            <a:extLst>
              <a:ext uri="{FF2B5EF4-FFF2-40B4-BE49-F238E27FC236}">
                <a16:creationId xmlns:a16="http://schemas.microsoft.com/office/drawing/2014/main" id="{6DC96B32-128B-4D2D-959D-B29E228333DF}"/>
              </a:ext>
            </a:extLst>
          </p:cNvPr>
          <p:cNvCxnSpPr>
            <a:cxnSpLocks/>
            <a:stCxn id="20" idx="2"/>
            <a:endCxn id="12" idx="0"/>
          </p:cNvCxnSpPr>
          <p:nvPr/>
        </p:nvCxnSpPr>
        <p:spPr>
          <a:xfrm>
            <a:off x="3589899" y="1701263"/>
            <a:ext cx="671" cy="444713"/>
          </a:xfrm>
          <a:prstGeom prst="straightConnector1">
            <a:avLst/>
          </a:prstGeom>
          <a:noFill/>
          <a:ln w="12700" cap="flat" cmpd="sng" algn="ctr">
            <a:solidFill>
              <a:srgbClr val="000000"/>
            </a:solidFill>
            <a:prstDash val="dash"/>
            <a:miter lim="800000"/>
            <a:tailEnd type="none"/>
          </a:ln>
          <a:effectLst/>
        </p:spPr>
      </p:cxnSp>
      <p:cxnSp>
        <p:nvCxnSpPr>
          <p:cNvPr id="23" name="直接箭头连接符 22">
            <a:extLst>
              <a:ext uri="{FF2B5EF4-FFF2-40B4-BE49-F238E27FC236}">
                <a16:creationId xmlns:a16="http://schemas.microsoft.com/office/drawing/2014/main" id="{5559D54B-4FF4-4CEF-A404-AD4CED3AEAB8}"/>
              </a:ext>
            </a:extLst>
          </p:cNvPr>
          <p:cNvCxnSpPr>
            <a:cxnSpLocks/>
            <a:stCxn id="20" idx="1"/>
            <a:endCxn id="11" idx="0"/>
          </p:cNvCxnSpPr>
          <p:nvPr/>
        </p:nvCxnSpPr>
        <p:spPr>
          <a:xfrm flipH="1">
            <a:off x="2717806" y="1516597"/>
            <a:ext cx="565590" cy="619305"/>
          </a:xfrm>
          <a:prstGeom prst="straightConnector1">
            <a:avLst/>
          </a:prstGeom>
          <a:noFill/>
          <a:ln w="12700" cap="flat" cmpd="sng" algn="ctr">
            <a:solidFill>
              <a:srgbClr val="000000"/>
            </a:solidFill>
            <a:prstDash val="dash"/>
            <a:miter lim="800000"/>
            <a:tailEnd type="none"/>
          </a:ln>
          <a:effectLst/>
        </p:spPr>
      </p:cxnSp>
      <p:sp>
        <p:nvSpPr>
          <p:cNvPr id="24" name="文本框 23">
            <a:extLst>
              <a:ext uri="{FF2B5EF4-FFF2-40B4-BE49-F238E27FC236}">
                <a16:creationId xmlns:a16="http://schemas.microsoft.com/office/drawing/2014/main" id="{2C25E367-376E-4092-81E0-D86FFFCC5052}"/>
              </a:ext>
            </a:extLst>
          </p:cNvPr>
          <p:cNvSpPr txBox="1"/>
          <p:nvPr/>
        </p:nvSpPr>
        <p:spPr>
          <a:xfrm>
            <a:off x="4544520" y="1821182"/>
            <a:ext cx="613005" cy="123111"/>
          </a:xfrm>
          <a:prstGeom prst="rect">
            <a:avLst/>
          </a:prstGeom>
          <a:noFill/>
        </p:spPr>
        <p:txBody>
          <a:bodyPr wrap="square" lIns="0" tIns="0" rIns="0" bIns="0" rtlCol="0">
            <a:spAutoFit/>
          </a:bodyPr>
          <a:lstStyle/>
          <a:p>
            <a:pPr algn="l"/>
            <a:r>
              <a:rPr kumimoji="1" lang="en-US" altLang="zh-CN" sz="800" dirty="0">
                <a:solidFill>
                  <a:srgbClr val="000000"/>
                </a:solidFill>
                <a:latin typeface="Microsoft YaHei" panose="020B0503020204020204" pitchFamily="34" charset="-122"/>
                <a:ea typeface="Microsoft YaHei" panose="020B0503020204020204" pitchFamily="34" charset="-122"/>
              </a:rPr>
              <a:t>N33/N5</a:t>
            </a:r>
            <a:endParaRPr kumimoji="1" lang="zh-CN" altLang="en-US" sz="800" dirty="0">
              <a:solidFill>
                <a:srgbClr val="000000"/>
              </a:solidFill>
              <a:latin typeface="Microsoft YaHei" panose="020B0503020204020204" pitchFamily="34" charset="-122"/>
              <a:ea typeface="Microsoft YaHei" panose="020B0503020204020204" pitchFamily="34" charset="-122"/>
            </a:endParaRPr>
          </a:p>
        </p:txBody>
      </p:sp>
      <p:sp>
        <p:nvSpPr>
          <p:cNvPr id="25" name="矩形 24">
            <a:extLst>
              <a:ext uri="{FF2B5EF4-FFF2-40B4-BE49-F238E27FC236}">
                <a16:creationId xmlns:a16="http://schemas.microsoft.com/office/drawing/2014/main" id="{906D8A46-A61E-4D6D-857B-F7640D9063BA}"/>
              </a:ext>
            </a:extLst>
          </p:cNvPr>
          <p:cNvSpPr/>
          <p:nvPr/>
        </p:nvSpPr>
        <p:spPr>
          <a:xfrm>
            <a:off x="1189172" y="2123518"/>
            <a:ext cx="756521" cy="106408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6" name="文本框 25">
            <a:extLst>
              <a:ext uri="{FF2B5EF4-FFF2-40B4-BE49-F238E27FC236}">
                <a16:creationId xmlns:a16="http://schemas.microsoft.com/office/drawing/2014/main" id="{5755A143-21F0-4677-9880-F2C530833B2B}"/>
              </a:ext>
            </a:extLst>
          </p:cNvPr>
          <p:cNvSpPr txBox="1"/>
          <p:nvPr/>
        </p:nvSpPr>
        <p:spPr>
          <a:xfrm>
            <a:off x="1490670" y="3042744"/>
            <a:ext cx="246973" cy="153888"/>
          </a:xfrm>
          <a:prstGeom prst="rect">
            <a:avLst/>
          </a:prstGeom>
          <a:noFill/>
        </p:spPr>
        <p:txBody>
          <a:bodyPr wrap="square" lIns="0" tIns="0" rIns="0" bIns="0" rtlCol="0">
            <a:spAutoFit/>
          </a:bodyPr>
          <a:lstStyle/>
          <a:p>
            <a:pPr algn="l"/>
            <a:r>
              <a:rPr kumimoji="1" lang="en-US" altLang="zh-CN" sz="1000" dirty="0">
                <a:solidFill>
                  <a:srgbClr val="000000"/>
                </a:solidFill>
                <a:latin typeface="Calibri" panose="020F0502020204030204" pitchFamily="34" charset="0"/>
                <a:ea typeface="Calibri" panose="020F0502020204030204" pitchFamily="34" charset="0"/>
                <a:cs typeface="Calibri" panose="020F0502020204030204" pitchFamily="34" charset="0"/>
              </a:rPr>
              <a:t>UE</a:t>
            </a:r>
          </a:p>
        </p:txBody>
      </p:sp>
      <p:sp>
        <p:nvSpPr>
          <p:cNvPr id="27" name="矩形 26">
            <a:extLst>
              <a:ext uri="{FF2B5EF4-FFF2-40B4-BE49-F238E27FC236}">
                <a16:creationId xmlns:a16="http://schemas.microsoft.com/office/drawing/2014/main" id="{D34CD9CF-2F9B-4C93-BA54-D5536DE3C435}"/>
              </a:ext>
            </a:extLst>
          </p:cNvPr>
          <p:cNvSpPr/>
          <p:nvPr/>
        </p:nvSpPr>
        <p:spPr>
          <a:xfrm>
            <a:off x="4451354" y="2469408"/>
            <a:ext cx="662222" cy="369332"/>
          </a:xfrm>
          <a:prstGeom prst="rect">
            <a:avLst/>
          </a:prstGeom>
          <a:solidFill>
            <a:srgbClr val="F2F2F2"/>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78" eaLnBrk="1" fontAlgn="auto" latinLnBrk="0" hangingPunct="1">
              <a:lnSpc>
                <a:spcPct val="100000"/>
              </a:lnSpc>
              <a:spcBef>
                <a:spcPts val="0"/>
              </a:spcBef>
              <a:spcAft>
                <a:spcPts val="0"/>
              </a:spcAft>
              <a:buClrTx/>
              <a:buSzTx/>
              <a:buFontTx/>
              <a:buNone/>
              <a:tabLst/>
              <a:defRPr/>
            </a:pPr>
            <a:r>
              <a:rPr lang="en-US" altLang="zh-CN" sz="1000" b="1" kern="0" dirty="0">
                <a:solidFill>
                  <a:srgbClr val="666666"/>
                </a:solidFill>
                <a:latin typeface="Calibri" panose="020F0502020204030204"/>
                <a:ea typeface="等线" panose="02010600030101010101" pitchFamily="2" charset="-122"/>
              </a:rPr>
              <a:t>SEALDD server</a:t>
            </a:r>
            <a:endParaRPr kumimoji="0" lang="zh-CN" altLang="en-US" sz="1000" b="1" i="0" u="none" strike="noStrike" kern="0" cap="none" spc="0" normalizeH="0" baseline="0" noProof="0" dirty="0">
              <a:ln>
                <a:noFill/>
              </a:ln>
              <a:solidFill>
                <a:srgbClr val="666666"/>
              </a:solidFill>
              <a:effectLst/>
              <a:uLnTx/>
              <a:uFillTx/>
              <a:latin typeface="Calibri" panose="020F0502020204030204"/>
              <a:ea typeface="等线" panose="02010600030101010101" pitchFamily="2" charset="-122"/>
              <a:cs typeface="+mn-cs"/>
            </a:endParaRPr>
          </a:p>
        </p:txBody>
      </p:sp>
      <p:cxnSp>
        <p:nvCxnSpPr>
          <p:cNvPr id="30" name="直接连接符 29">
            <a:extLst>
              <a:ext uri="{FF2B5EF4-FFF2-40B4-BE49-F238E27FC236}">
                <a16:creationId xmlns:a16="http://schemas.microsoft.com/office/drawing/2014/main" id="{2C425A45-1358-4978-B682-DBAA4883FAB7}"/>
              </a:ext>
            </a:extLst>
          </p:cNvPr>
          <p:cNvCxnSpPr>
            <a:cxnSpLocks/>
          </p:cNvCxnSpPr>
          <p:nvPr/>
        </p:nvCxnSpPr>
        <p:spPr>
          <a:xfrm>
            <a:off x="1687100" y="3650200"/>
            <a:ext cx="2103231" cy="0"/>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id="{427CA54F-B79C-4BB0-B3C8-C841C0D1AC27}"/>
              </a:ext>
            </a:extLst>
          </p:cNvPr>
          <p:cNvCxnSpPr>
            <a:cxnSpLocks/>
          </p:cNvCxnSpPr>
          <p:nvPr/>
        </p:nvCxnSpPr>
        <p:spPr>
          <a:xfrm flipV="1">
            <a:off x="1687100" y="3423913"/>
            <a:ext cx="0" cy="226285"/>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29DBEAA0-2691-439E-A494-E01FF6D93BCD}"/>
              </a:ext>
            </a:extLst>
          </p:cNvPr>
          <p:cNvCxnSpPr>
            <a:cxnSpLocks/>
          </p:cNvCxnSpPr>
          <p:nvPr/>
        </p:nvCxnSpPr>
        <p:spPr>
          <a:xfrm flipV="1">
            <a:off x="3790331" y="3423913"/>
            <a:ext cx="0" cy="226285"/>
          </a:xfrm>
          <a:prstGeom prst="line">
            <a:avLst/>
          </a:prstGeom>
          <a:ln w="15875"/>
        </p:spPr>
        <p:style>
          <a:lnRef idx="1">
            <a:schemeClr val="accent1"/>
          </a:lnRef>
          <a:fillRef idx="0">
            <a:schemeClr val="accent1"/>
          </a:fillRef>
          <a:effectRef idx="0">
            <a:schemeClr val="accent1"/>
          </a:effectRef>
          <a:fontRef idx="minor">
            <a:schemeClr val="tx1"/>
          </a:fontRef>
        </p:style>
      </p:cxnSp>
      <p:sp>
        <p:nvSpPr>
          <p:cNvPr id="35" name="文本框 34">
            <a:extLst>
              <a:ext uri="{FF2B5EF4-FFF2-40B4-BE49-F238E27FC236}">
                <a16:creationId xmlns:a16="http://schemas.microsoft.com/office/drawing/2014/main" id="{7F9F3931-5EFC-4FFA-9668-C00EF5520BF6}"/>
              </a:ext>
            </a:extLst>
          </p:cNvPr>
          <p:cNvSpPr txBox="1"/>
          <p:nvPr/>
        </p:nvSpPr>
        <p:spPr>
          <a:xfrm>
            <a:off x="1803686" y="3288448"/>
            <a:ext cx="1368618" cy="307777"/>
          </a:xfrm>
          <a:prstGeom prst="rect">
            <a:avLst/>
          </a:prstGeom>
          <a:noFill/>
        </p:spPr>
        <p:txBody>
          <a:bodyPr wrap="square" lIns="0" tIns="0" rIns="0" bIns="0" rtlCol="0">
            <a:spAutoFit/>
          </a:bodyPr>
          <a:lstStyle/>
          <a:p>
            <a:pPr algn="ctr"/>
            <a:r>
              <a:rPr kumimoji="1" lang="en-US" altLang="zh-CN" sz="1000" dirty="0">
                <a:latin typeface="Microsoft YaHei" panose="020B0503020204020204" pitchFamily="34" charset="-122"/>
                <a:ea typeface="Microsoft YaHei" panose="020B0503020204020204" pitchFamily="34" charset="-122"/>
              </a:rPr>
              <a:t>5G network transmission delay </a:t>
            </a:r>
            <a:endParaRPr kumimoji="1" lang="zh-CN" altLang="en-US" sz="1000" dirty="0">
              <a:latin typeface="Microsoft YaHei" panose="020B0503020204020204" pitchFamily="34" charset="-122"/>
              <a:ea typeface="Microsoft YaHei" panose="020B0503020204020204" pitchFamily="34" charset="-122"/>
            </a:endParaRPr>
          </a:p>
        </p:txBody>
      </p:sp>
      <p:cxnSp>
        <p:nvCxnSpPr>
          <p:cNvPr id="37" name="直接箭头连接符 36">
            <a:extLst>
              <a:ext uri="{FF2B5EF4-FFF2-40B4-BE49-F238E27FC236}">
                <a16:creationId xmlns:a16="http://schemas.microsoft.com/office/drawing/2014/main" id="{DCD1343D-5640-4DA1-B211-8E8F03453A24}"/>
              </a:ext>
            </a:extLst>
          </p:cNvPr>
          <p:cNvCxnSpPr>
            <a:cxnSpLocks/>
            <a:stCxn id="18" idx="1"/>
          </p:cNvCxnSpPr>
          <p:nvPr/>
        </p:nvCxnSpPr>
        <p:spPr>
          <a:xfrm flipH="1" flipV="1">
            <a:off x="5099303" y="2642567"/>
            <a:ext cx="488798" cy="2972"/>
          </a:xfrm>
          <a:prstGeom prst="straightConnector1">
            <a:avLst/>
          </a:prstGeom>
          <a:noFill/>
          <a:ln w="19050" cap="flat" cmpd="sng" algn="ctr">
            <a:solidFill>
              <a:srgbClr val="000000"/>
            </a:solidFill>
            <a:prstDash val="solid"/>
            <a:miter lim="800000"/>
            <a:tailEnd type="none"/>
          </a:ln>
          <a:effectLst/>
        </p:spPr>
      </p:cxnSp>
      <p:sp>
        <p:nvSpPr>
          <p:cNvPr id="38" name="文本框 37">
            <a:extLst>
              <a:ext uri="{FF2B5EF4-FFF2-40B4-BE49-F238E27FC236}">
                <a16:creationId xmlns:a16="http://schemas.microsoft.com/office/drawing/2014/main" id="{2AD9C5A0-945D-415B-BAC2-8E9198B8D93E}"/>
              </a:ext>
            </a:extLst>
          </p:cNvPr>
          <p:cNvSpPr txBox="1"/>
          <p:nvPr/>
        </p:nvSpPr>
        <p:spPr>
          <a:xfrm>
            <a:off x="4009158" y="2530365"/>
            <a:ext cx="262834" cy="123111"/>
          </a:xfrm>
          <a:prstGeom prst="rect">
            <a:avLst/>
          </a:prstGeom>
          <a:noFill/>
        </p:spPr>
        <p:txBody>
          <a:bodyPr wrap="square" lIns="0" tIns="0" rIns="0" bIns="0" rtlCol="0">
            <a:spAutoFit/>
          </a:bodyPr>
          <a:lstStyle/>
          <a:p>
            <a:pPr algn="l"/>
            <a:r>
              <a:rPr kumimoji="1" lang="en-US" altLang="zh-CN" sz="800" dirty="0">
                <a:solidFill>
                  <a:srgbClr val="000000"/>
                </a:solidFill>
                <a:latin typeface="Microsoft YaHei" panose="020B0503020204020204" pitchFamily="34" charset="-122"/>
                <a:ea typeface="Microsoft YaHei" panose="020B0503020204020204" pitchFamily="34" charset="-122"/>
              </a:rPr>
              <a:t>N6</a:t>
            </a:r>
            <a:endParaRPr kumimoji="1" lang="zh-CN" altLang="en-US" sz="800" dirty="0">
              <a:solidFill>
                <a:srgbClr val="000000"/>
              </a:solidFill>
              <a:latin typeface="Microsoft YaHei" panose="020B0503020204020204" pitchFamily="34" charset="-122"/>
              <a:ea typeface="Microsoft YaHei" panose="020B0503020204020204" pitchFamily="34" charset="-122"/>
            </a:endParaRPr>
          </a:p>
        </p:txBody>
      </p:sp>
      <p:sp>
        <p:nvSpPr>
          <p:cNvPr id="39" name="文本框 38">
            <a:extLst>
              <a:ext uri="{FF2B5EF4-FFF2-40B4-BE49-F238E27FC236}">
                <a16:creationId xmlns:a16="http://schemas.microsoft.com/office/drawing/2014/main" id="{E40D7FD7-7F32-44B7-8DEA-69C3FE968A04}"/>
              </a:ext>
            </a:extLst>
          </p:cNvPr>
          <p:cNvSpPr txBox="1"/>
          <p:nvPr/>
        </p:nvSpPr>
        <p:spPr>
          <a:xfrm>
            <a:off x="3074998" y="2538164"/>
            <a:ext cx="262834" cy="123111"/>
          </a:xfrm>
          <a:prstGeom prst="rect">
            <a:avLst/>
          </a:prstGeom>
          <a:noFill/>
        </p:spPr>
        <p:txBody>
          <a:bodyPr wrap="square" lIns="0" tIns="0" rIns="0" bIns="0" rtlCol="0">
            <a:spAutoFit/>
          </a:bodyPr>
          <a:lstStyle/>
          <a:p>
            <a:pPr algn="l"/>
            <a:r>
              <a:rPr kumimoji="1" lang="en-US" altLang="zh-CN" sz="800" dirty="0">
                <a:solidFill>
                  <a:srgbClr val="000000"/>
                </a:solidFill>
                <a:latin typeface="Microsoft YaHei" panose="020B0503020204020204" pitchFamily="34" charset="-122"/>
                <a:ea typeface="Microsoft YaHei" panose="020B0503020204020204" pitchFamily="34" charset="-122"/>
              </a:rPr>
              <a:t>N3</a:t>
            </a:r>
            <a:endParaRPr kumimoji="1" lang="zh-CN" altLang="en-US" sz="800" dirty="0">
              <a:solidFill>
                <a:srgbClr val="000000"/>
              </a:solidFill>
              <a:latin typeface="Microsoft YaHei" panose="020B0503020204020204" pitchFamily="34" charset="-122"/>
              <a:ea typeface="Microsoft YaHei" panose="020B0503020204020204" pitchFamily="34" charset="-122"/>
            </a:endParaRPr>
          </a:p>
        </p:txBody>
      </p:sp>
      <p:sp>
        <p:nvSpPr>
          <p:cNvPr id="40" name="文本框 39">
            <a:extLst>
              <a:ext uri="{FF2B5EF4-FFF2-40B4-BE49-F238E27FC236}">
                <a16:creationId xmlns:a16="http://schemas.microsoft.com/office/drawing/2014/main" id="{ACDE11AA-F801-47BE-AC29-6206776DA0FF}"/>
              </a:ext>
            </a:extLst>
          </p:cNvPr>
          <p:cNvSpPr txBox="1"/>
          <p:nvPr/>
        </p:nvSpPr>
        <p:spPr>
          <a:xfrm>
            <a:off x="2165951" y="2521170"/>
            <a:ext cx="262834" cy="123111"/>
          </a:xfrm>
          <a:prstGeom prst="rect">
            <a:avLst/>
          </a:prstGeom>
          <a:noFill/>
        </p:spPr>
        <p:txBody>
          <a:bodyPr wrap="square" lIns="0" tIns="0" rIns="0" bIns="0" rtlCol="0">
            <a:spAutoFit/>
          </a:bodyPr>
          <a:lstStyle/>
          <a:p>
            <a:pPr algn="l"/>
            <a:r>
              <a:rPr kumimoji="1" lang="en-US" altLang="zh-CN" sz="800" dirty="0" err="1">
                <a:solidFill>
                  <a:srgbClr val="000000"/>
                </a:solidFill>
                <a:latin typeface="Microsoft YaHei" panose="020B0503020204020204" pitchFamily="34" charset="-122"/>
                <a:ea typeface="Microsoft YaHei" panose="020B0503020204020204" pitchFamily="34" charset="-122"/>
              </a:rPr>
              <a:t>Uu</a:t>
            </a:r>
            <a:endParaRPr kumimoji="1" lang="zh-CN" altLang="en-US" sz="800" dirty="0">
              <a:solidFill>
                <a:srgbClr val="000000"/>
              </a:solidFill>
              <a:latin typeface="Microsoft YaHei" panose="020B0503020204020204" pitchFamily="34" charset="-122"/>
              <a:ea typeface="Microsoft YaHei" panose="020B0503020204020204" pitchFamily="34" charset="-122"/>
            </a:endParaRPr>
          </a:p>
        </p:txBody>
      </p:sp>
      <p:cxnSp>
        <p:nvCxnSpPr>
          <p:cNvPr id="49" name="直接箭头连接符 48">
            <a:extLst>
              <a:ext uri="{FF2B5EF4-FFF2-40B4-BE49-F238E27FC236}">
                <a16:creationId xmlns:a16="http://schemas.microsoft.com/office/drawing/2014/main" id="{491F08F1-09CD-4821-B3CA-ECB1B81F12EA}"/>
              </a:ext>
            </a:extLst>
          </p:cNvPr>
          <p:cNvCxnSpPr>
            <a:cxnSpLocks/>
          </p:cNvCxnSpPr>
          <p:nvPr/>
        </p:nvCxnSpPr>
        <p:spPr>
          <a:xfrm flipH="1" flipV="1">
            <a:off x="1952190" y="2506129"/>
            <a:ext cx="2498638" cy="630"/>
          </a:xfrm>
          <a:prstGeom prst="straightConnector1">
            <a:avLst/>
          </a:prstGeom>
          <a:ln w="12700">
            <a:tailEnd type="triangle"/>
          </a:ln>
        </p:spPr>
        <p:style>
          <a:lnRef idx="1">
            <a:schemeClr val="accent1"/>
          </a:lnRef>
          <a:fillRef idx="0">
            <a:schemeClr val="accent1"/>
          </a:fillRef>
          <a:effectRef idx="0">
            <a:schemeClr val="accent1"/>
          </a:effectRef>
          <a:fontRef idx="minor">
            <a:schemeClr val="tx1"/>
          </a:fontRef>
        </p:style>
      </p:cxnSp>
      <p:sp>
        <p:nvSpPr>
          <p:cNvPr id="51" name="文本框 50">
            <a:extLst>
              <a:ext uri="{FF2B5EF4-FFF2-40B4-BE49-F238E27FC236}">
                <a16:creationId xmlns:a16="http://schemas.microsoft.com/office/drawing/2014/main" id="{1AF312C6-2763-4955-B74B-1DDD83A2FAB2}"/>
              </a:ext>
            </a:extLst>
          </p:cNvPr>
          <p:cNvSpPr txBox="1"/>
          <p:nvPr/>
        </p:nvSpPr>
        <p:spPr>
          <a:xfrm>
            <a:off x="2570363" y="2265005"/>
            <a:ext cx="1715515" cy="246221"/>
          </a:xfrm>
          <a:prstGeom prst="rect">
            <a:avLst/>
          </a:prstGeom>
          <a:noFill/>
        </p:spPr>
        <p:txBody>
          <a:bodyPr wrap="square" rtlCol="0">
            <a:spAutoFit/>
          </a:bodyPr>
          <a:lstStyle/>
          <a:p>
            <a:r>
              <a:rPr lang="en-US" altLang="zh-CN" sz="1000" b="1" dirty="0"/>
              <a:t>SEALDD traffic#1 for video</a:t>
            </a:r>
            <a:endParaRPr lang="zh-CN" altLang="en-US" sz="1000" b="1" dirty="0"/>
          </a:p>
        </p:txBody>
      </p:sp>
      <p:cxnSp>
        <p:nvCxnSpPr>
          <p:cNvPr id="52" name="直接箭头连接符 51">
            <a:extLst>
              <a:ext uri="{FF2B5EF4-FFF2-40B4-BE49-F238E27FC236}">
                <a16:creationId xmlns:a16="http://schemas.microsoft.com/office/drawing/2014/main" id="{F12CB5A3-80BB-4A3C-987C-153BA7C08F8D}"/>
              </a:ext>
            </a:extLst>
          </p:cNvPr>
          <p:cNvCxnSpPr>
            <a:cxnSpLocks/>
          </p:cNvCxnSpPr>
          <p:nvPr/>
        </p:nvCxnSpPr>
        <p:spPr>
          <a:xfrm flipH="1">
            <a:off x="1952190" y="2800941"/>
            <a:ext cx="2498638" cy="1"/>
          </a:xfrm>
          <a:prstGeom prst="straightConnector1">
            <a:avLst/>
          </a:prstGeom>
          <a:ln w="12700">
            <a:solidFill>
              <a:srgbClr val="7030A0"/>
            </a:solidFill>
            <a:tailEnd type="triangle"/>
          </a:ln>
        </p:spPr>
        <p:style>
          <a:lnRef idx="1">
            <a:schemeClr val="accent1"/>
          </a:lnRef>
          <a:fillRef idx="0">
            <a:schemeClr val="accent1"/>
          </a:fillRef>
          <a:effectRef idx="0">
            <a:schemeClr val="accent1"/>
          </a:effectRef>
          <a:fontRef idx="minor">
            <a:schemeClr val="tx1"/>
          </a:fontRef>
        </p:style>
      </p:cxnSp>
      <p:sp>
        <p:nvSpPr>
          <p:cNvPr id="55" name="文本框 54">
            <a:extLst>
              <a:ext uri="{FF2B5EF4-FFF2-40B4-BE49-F238E27FC236}">
                <a16:creationId xmlns:a16="http://schemas.microsoft.com/office/drawing/2014/main" id="{8A0D619E-1CD4-44D9-BC1C-C1ADB1B0A4DC}"/>
              </a:ext>
            </a:extLst>
          </p:cNvPr>
          <p:cNvSpPr txBox="1"/>
          <p:nvPr/>
        </p:nvSpPr>
        <p:spPr>
          <a:xfrm>
            <a:off x="2543279" y="2814490"/>
            <a:ext cx="1715515" cy="246221"/>
          </a:xfrm>
          <a:prstGeom prst="rect">
            <a:avLst/>
          </a:prstGeom>
          <a:noFill/>
        </p:spPr>
        <p:txBody>
          <a:bodyPr wrap="square" rtlCol="0">
            <a:spAutoFit/>
          </a:bodyPr>
          <a:lstStyle/>
          <a:p>
            <a:r>
              <a:rPr lang="en-US" altLang="zh-CN" sz="1000" b="1" dirty="0"/>
              <a:t>SEALDD traffic#2 for haptic</a:t>
            </a:r>
            <a:endParaRPr lang="zh-CN" altLang="en-US" sz="1000" b="1" dirty="0"/>
          </a:p>
        </p:txBody>
      </p:sp>
      <p:cxnSp>
        <p:nvCxnSpPr>
          <p:cNvPr id="36" name="直接连接符 35">
            <a:extLst>
              <a:ext uri="{FF2B5EF4-FFF2-40B4-BE49-F238E27FC236}">
                <a16:creationId xmlns:a16="http://schemas.microsoft.com/office/drawing/2014/main" id="{BD1F8AA8-4565-4284-ABA4-BF8614E44931}"/>
              </a:ext>
            </a:extLst>
          </p:cNvPr>
          <p:cNvCxnSpPr>
            <a:cxnSpLocks/>
          </p:cNvCxnSpPr>
          <p:nvPr/>
        </p:nvCxnSpPr>
        <p:spPr>
          <a:xfrm flipV="1">
            <a:off x="1694927" y="4080033"/>
            <a:ext cx="2093708" cy="3871"/>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id="{11FF04E0-262B-43D2-A5D3-652D7806A41F}"/>
              </a:ext>
            </a:extLst>
          </p:cNvPr>
          <p:cNvCxnSpPr>
            <a:cxnSpLocks/>
          </p:cNvCxnSpPr>
          <p:nvPr/>
        </p:nvCxnSpPr>
        <p:spPr>
          <a:xfrm flipV="1">
            <a:off x="1694927" y="3857617"/>
            <a:ext cx="0" cy="226285"/>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id="{C57A4048-4C1C-4291-BFDA-1FFA3161BC84}"/>
              </a:ext>
            </a:extLst>
          </p:cNvPr>
          <p:cNvCxnSpPr>
            <a:cxnSpLocks/>
          </p:cNvCxnSpPr>
          <p:nvPr/>
        </p:nvCxnSpPr>
        <p:spPr>
          <a:xfrm flipV="1">
            <a:off x="3798158" y="3857617"/>
            <a:ext cx="0" cy="226285"/>
          </a:xfrm>
          <a:prstGeom prst="line">
            <a:avLst/>
          </a:prstGeom>
          <a:ln w="15875"/>
        </p:spPr>
        <p:style>
          <a:lnRef idx="1">
            <a:schemeClr val="accent1"/>
          </a:lnRef>
          <a:fillRef idx="0">
            <a:schemeClr val="accent1"/>
          </a:fillRef>
          <a:effectRef idx="0">
            <a:schemeClr val="accent1"/>
          </a:effectRef>
          <a:fontRef idx="minor">
            <a:schemeClr val="tx1"/>
          </a:fontRef>
        </p:style>
      </p:cxnSp>
      <p:sp>
        <p:nvSpPr>
          <p:cNvPr id="45" name="文本框 44">
            <a:extLst>
              <a:ext uri="{FF2B5EF4-FFF2-40B4-BE49-F238E27FC236}">
                <a16:creationId xmlns:a16="http://schemas.microsoft.com/office/drawing/2014/main" id="{6B569E71-602A-4BBC-9B77-9D3D606857C6}"/>
              </a:ext>
            </a:extLst>
          </p:cNvPr>
          <p:cNvSpPr txBox="1"/>
          <p:nvPr/>
        </p:nvSpPr>
        <p:spPr>
          <a:xfrm>
            <a:off x="1985987" y="3722346"/>
            <a:ext cx="1368618" cy="307777"/>
          </a:xfrm>
          <a:prstGeom prst="rect">
            <a:avLst/>
          </a:prstGeom>
          <a:noFill/>
        </p:spPr>
        <p:txBody>
          <a:bodyPr wrap="square" lIns="0" tIns="0" rIns="0" bIns="0" rtlCol="0">
            <a:spAutoFit/>
          </a:bodyPr>
          <a:lstStyle/>
          <a:p>
            <a:pPr algn="ctr"/>
            <a:r>
              <a:rPr kumimoji="1" lang="en-US" altLang="zh-CN" sz="1000" dirty="0">
                <a:latin typeface="Microsoft YaHei" panose="020B0503020204020204" pitchFamily="34" charset="-122"/>
                <a:ea typeface="Microsoft YaHei" panose="020B0503020204020204" pitchFamily="34" charset="-122"/>
              </a:rPr>
              <a:t>5G network transmission delay </a:t>
            </a:r>
            <a:endParaRPr kumimoji="1" lang="zh-CN" altLang="en-US" sz="1000" dirty="0">
              <a:latin typeface="Microsoft YaHei" panose="020B0503020204020204" pitchFamily="34" charset="-122"/>
              <a:ea typeface="Microsoft YaHei" panose="020B0503020204020204" pitchFamily="34" charset="-122"/>
            </a:endParaRPr>
          </a:p>
        </p:txBody>
      </p:sp>
      <p:sp>
        <p:nvSpPr>
          <p:cNvPr id="2" name="文本框 1">
            <a:extLst>
              <a:ext uri="{FF2B5EF4-FFF2-40B4-BE49-F238E27FC236}">
                <a16:creationId xmlns:a16="http://schemas.microsoft.com/office/drawing/2014/main" id="{A808BE8D-5D43-40F2-99D1-42B0574A2A36}"/>
              </a:ext>
            </a:extLst>
          </p:cNvPr>
          <p:cNvSpPr txBox="1"/>
          <p:nvPr/>
        </p:nvSpPr>
        <p:spPr>
          <a:xfrm>
            <a:off x="3270113" y="3338949"/>
            <a:ext cx="579997" cy="276999"/>
          </a:xfrm>
          <a:prstGeom prst="rect">
            <a:avLst/>
          </a:prstGeom>
          <a:noFill/>
        </p:spPr>
        <p:txBody>
          <a:bodyPr wrap="square" rtlCol="0">
            <a:spAutoFit/>
          </a:bodyPr>
          <a:lstStyle/>
          <a:p>
            <a:r>
              <a:rPr lang="en-US" altLang="zh-CN" sz="1200" dirty="0">
                <a:solidFill>
                  <a:srgbClr val="FF0000"/>
                </a:solidFill>
              </a:rPr>
              <a:t>20ms</a:t>
            </a:r>
            <a:endParaRPr lang="zh-CN" altLang="en-US" sz="1200" dirty="0">
              <a:solidFill>
                <a:srgbClr val="FF0000"/>
              </a:solidFill>
            </a:endParaRPr>
          </a:p>
        </p:txBody>
      </p:sp>
      <p:sp>
        <p:nvSpPr>
          <p:cNvPr id="48" name="文本框 47">
            <a:extLst>
              <a:ext uri="{FF2B5EF4-FFF2-40B4-BE49-F238E27FC236}">
                <a16:creationId xmlns:a16="http://schemas.microsoft.com/office/drawing/2014/main" id="{1A542ADB-02DB-4DD9-9395-7984985D2485}"/>
              </a:ext>
            </a:extLst>
          </p:cNvPr>
          <p:cNvSpPr txBox="1"/>
          <p:nvPr/>
        </p:nvSpPr>
        <p:spPr>
          <a:xfrm>
            <a:off x="3227661" y="3719869"/>
            <a:ext cx="579997" cy="276999"/>
          </a:xfrm>
          <a:prstGeom prst="rect">
            <a:avLst/>
          </a:prstGeom>
          <a:noFill/>
        </p:spPr>
        <p:txBody>
          <a:bodyPr wrap="square" rtlCol="0">
            <a:spAutoFit/>
          </a:bodyPr>
          <a:lstStyle/>
          <a:p>
            <a:r>
              <a:rPr lang="en-US" altLang="zh-CN" sz="1200" dirty="0">
                <a:solidFill>
                  <a:srgbClr val="FF0000"/>
                </a:solidFill>
              </a:rPr>
              <a:t>18ms</a:t>
            </a:r>
            <a:endParaRPr lang="zh-CN" altLang="en-US" sz="1200" dirty="0">
              <a:solidFill>
                <a:srgbClr val="FF0000"/>
              </a:solidFill>
            </a:endParaRPr>
          </a:p>
        </p:txBody>
      </p:sp>
      <p:sp>
        <p:nvSpPr>
          <p:cNvPr id="54" name="文本框 53">
            <a:extLst>
              <a:ext uri="{FF2B5EF4-FFF2-40B4-BE49-F238E27FC236}">
                <a16:creationId xmlns:a16="http://schemas.microsoft.com/office/drawing/2014/main" id="{F135B5A6-8F24-47B6-A31D-D48B25932C73}"/>
              </a:ext>
            </a:extLst>
          </p:cNvPr>
          <p:cNvSpPr txBox="1"/>
          <p:nvPr/>
        </p:nvSpPr>
        <p:spPr>
          <a:xfrm>
            <a:off x="6841220" y="2216763"/>
            <a:ext cx="4825997" cy="3763081"/>
          </a:xfrm>
          <a:prstGeom prst="rect">
            <a:avLst/>
          </a:prstGeom>
          <a:noFill/>
        </p:spPr>
        <p:txBody>
          <a:bodyPr wrap="square" rtlCol="0">
            <a:spAutoFit/>
          </a:bodyPr>
          <a:lstStyle/>
          <a:p>
            <a:pPr marL="228600" indent="-228600" eaLnBrk="0" fontAlgn="base" hangingPunct="0">
              <a:lnSpc>
                <a:spcPct val="90000"/>
              </a:lnSpc>
              <a:spcBef>
                <a:spcPts val="1000"/>
              </a:spcBef>
              <a:spcAft>
                <a:spcPct val="0"/>
              </a:spcAft>
              <a:buBlip>
                <a:blip r:embed="rId2">
                  <a:extLst/>
                </a:blip>
              </a:buBlip>
            </a:pPr>
            <a:r>
              <a:rPr lang="en-US" altLang="zh-CN" sz="1400" dirty="0">
                <a:solidFill>
                  <a:prstClr val="black"/>
                </a:solidFill>
              </a:rPr>
              <a:t>The SEALDD server can obtain the E2E transmission delay including N6 transmission by using the measurements mechanism:</a:t>
            </a:r>
          </a:p>
          <a:p>
            <a:pPr marL="742950" lvl="1" indent="-285750" eaLnBrk="0" fontAlgn="base" hangingPunct="0">
              <a:lnSpc>
                <a:spcPct val="90000"/>
              </a:lnSpc>
              <a:spcBef>
                <a:spcPts val="1000"/>
              </a:spcBef>
              <a:spcAft>
                <a:spcPct val="0"/>
              </a:spcAft>
              <a:buFont typeface="Arial" panose="020B0604020202020204" pitchFamily="34" charset="0"/>
              <a:buChar char="•"/>
            </a:pPr>
            <a:r>
              <a:rPr lang="en-US" altLang="zh-CN" sz="1200" dirty="0">
                <a:solidFill>
                  <a:prstClr val="black"/>
                </a:solidFill>
              </a:rPr>
              <a:t>For example, the E2E transmission delay for video is 22ms, where the 5G network transmission delay and N6 transmission delay are 20ms, and 2ms, respectively. And the E2E transmission for haptic is 19ms. The multi-flow sync is not satisfied due to the delay difference (e.g. 2ms) is exceeded. </a:t>
            </a:r>
          </a:p>
          <a:p>
            <a:pPr marL="742950" lvl="1" indent="-285750" eaLnBrk="0" fontAlgn="base" hangingPunct="0">
              <a:lnSpc>
                <a:spcPct val="90000"/>
              </a:lnSpc>
              <a:spcBef>
                <a:spcPts val="1000"/>
              </a:spcBef>
              <a:spcAft>
                <a:spcPct val="0"/>
              </a:spcAft>
              <a:buFont typeface="Arial" panose="020B0604020202020204" pitchFamily="34" charset="0"/>
              <a:buChar char="•"/>
            </a:pPr>
            <a:endParaRPr lang="en-US" altLang="zh-CN" sz="1200" dirty="0">
              <a:solidFill>
                <a:prstClr val="black"/>
              </a:solidFill>
            </a:endParaRPr>
          </a:p>
          <a:p>
            <a:pPr marL="228600" indent="-228600" eaLnBrk="0" fontAlgn="base" hangingPunct="0">
              <a:lnSpc>
                <a:spcPct val="90000"/>
              </a:lnSpc>
              <a:spcBef>
                <a:spcPts val="1000"/>
              </a:spcBef>
              <a:spcAft>
                <a:spcPct val="0"/>
              </a:spcAft>
              <a:buBlip>
                <a:blip r:embed="rId2">
                  <a:extLst/>
                </a:blip>
              </a:buBlip>
            </a:pPr>
            <a:r>
              <a:rPr lang="en-US" altLang="zh-CN" sz="1400" dirty="0">
                <a:solidFill>
                  <a:prstClr val="black"/>
                </a:solidFill>
              </a:rPr>
              <a:t>Based on the E2E transmission measurement results (with the knowledge of N6 traffic), the SEALDD server can determine/update</a:t>
            </a:r>
            <a:r>
              <a:rPr lang="zh-CN" altLang="en-US" sz="1400" dirty="0">
                <a:solidFill>
                  <a:prstClr val="black"/>
                </a:solidFill>
              </a:rPr>
              <a:t> </a:t>
            </a:r>
            <a:r>
              <a:rPr lang="en-US" altLang="zh-CN" sz="1400" dirty="0">
                <a:solidFill>
                  <a:prstClr val="black"/>
                </a:solidFill>
              </a:rPr>
              <a:t>the QoS requirements to 5GC. </a:t>
            </a:r>
          </a:p>
          <a:p>
            <a:pPr marL="742950" lvl="1" indent="-285750" eaLnBrk="0" fontAlgn="base" hangingPunct="0">
              <a:lnSpc>
                <a:spcPct val="90000"/>
              </a:lnSpc>
              <a:spcBef>
                <a:spcPts val="1000"/>
              </a:spcBef>
              <a:spcAft>
                <a:spcPct val="0"/>
              </a:spcAft>
              <a:buFont typeface="Arial" panose="020B0604020202020204" pitchFamily="34" charset="0"/>
              <a:buChar char="•"/>
            </a:pPr>
            <a:r>
              <a:rPr lang="en-US" altLang="zh-CN" sz="1200" dirty="0">
                <a:solidFill>
                  <a:prstClr val="black"/>
                </a:solidFill>
              </a:rPr>
              <a:t>For example, the SEALDD server can update the QoS requirements (i.e. 5G network transmission delay) for video from 20ms to 19ms. Then the E2E transmission delay for video and audio are 21ms and 19ms, respectively. The multi-flow sync is satisfied due to the delay difference (e.g. 2ms) is not exceeded. </a:t>
            </a:r>
          </a:p>
        </p:txBody>
      </p:sp>
      <p:sp>
        <p:nvSpPr>
          <p:cNvPr id="57" name="文本框 56">
            <a:extLst>
              <a:ext uri="{FF2B5EF4-FFF2-40B4-BE49-F238E27FC236}">
                <a16:creationId xmlns:a16="http://schemas.microsoft.com/office/drawing/2014/main" id="{BECC5975-1D70-4EE0-9AD6-069A6639A1DC}"/>
              </a:ext>
            </a:extLst>
          </p:cNvPr>
          <p:cNvSpPr txBox="1"/>
          <p:nvPr/>
        </p:nvSpPr>
        <p:spPr>
          <a:xfrm>
            <a:off x="3979523" y="3359028"/>
            <a:ext cx="1715515" cy="246221"/>
          </a:xfrm>
          <a:prstGeom prst="rect">
            <a:avLst/>
          </a:prstGeom>
          <a:noFill/>
        </p:spPr>
        <p:txBody>
          <a:bodyPr wrap="square" rtlCol="0">
            <a:spAutoFit/>
          </a:bodyPr>
          <a:lstStyle/>
          <a:p>
            <a:r>
              <a:rPr lang="en-US" altLang="zh-CN" sz="1000" b="1" dirty="0">
                <a:solidFill>
                  <a:schemeClr val="accent1">
                    <a:lumMod val="75000"/>
                  </a:schemeClr>
                </a:solidFill>
              </a:rPr>
              <a:t>SEALDD traffic#1 for video</a:t>
            </a:r>
            <a:endParaRPr lang="zh-CN" altLang="en-US" sz="1000" b="1" dirty="0">
              <a:solidFill>
                <a:schemeClr val="accent1">
                  <a:lumMod val="75000"/>
                </a:schemeClr>
              </a:solidFill>
            </a:endParaRPr>
          </a:p>
        </p:txBody>
      </p:sp>
      <p:sp>
        <p:nvSpPr>
          <p:cNvPr id="58" name="文本框 57">
            <a:extLst>
              <a:ext uri="{FF2B5EF4-FFF2-40B4-BE49-F238E27FC236}">
                <a16:creationId xmlns:a16="http://schemas.microsoft.com/office/drawing/2014/main" id="{C49D586D-126B-4C3A-B7B9-4EDD74150930}"/>
              </a:ext>
            </a:extLst>
          </p:cNvPr>
          <p:cNvSpPr txBox="1"/>
          <p:nvPr/>
        </p:nvSpPr>
        <p:spPr>
          <a:xfrm>
            <a:off x="4013483" y="3828500"/>
            <a:ext cx="1715515" cy="246221"/>
          </a:xfrm>
          <a:prstGeom prst="rect">
            <a:avLst/>
          </a:prstGeom>
          <a:noFill/>
        </p:spPr>
        <p:txBody>
          <a:bodyPr wrap="square" rtlCol="0">
            <a:spAutoFit/>
          </a:bodyPr>
          <a:lstStyle/>
          <a:p>
            <a:r>
              <a:rPr lang="en-US" altLang="zh-CN" sz="1000" b="1" dirty="0">
                <a:solidFill>
                  <a:srgbClr val="7030A0"/>
                </a:solidFill>
              </a:rPr>
              <a:t>SEALDD traffic#2 for haptic</a:t>
            </a:r>
            <a:endParaRPr lang="zh-CN" altLang="en-US" sz="1000" b="1" dirty="0">
              <a:solidFill>
                <a:srgbClr val="7030A0"/>
              </a:solidFill>
            </a:endParaRPr>
          </a:p>
        </p:txBody>
      </p:sp>
      <p:cxnSp>
        <p:nvCxnSpPr>
          <p:cNvPr id="63" name="直接连接符 62">
            <a:extLst>
              <a:ext uri="{FF2B5EF4-FFF2-40B4-BE49-F238E27FC236}">
                <a16:creationId xmlns:a16="http://schemas.microsoft.com/office/drawing/2014/main" id="{3977CFC8-4F07-4CBC-AEDA-55D55764F70E}"/>
              </a:ext>
            </a:extLst>
          </p:cNvPr>
          <p:cNvCxnSpPr>
            <a:cxnSpLocks/>
          </p:cNvCxnSpPr>
          <p:nvPr/>
        </p:nvCxnSpPr>
        <p:spPr>
          <a:xfrm>
            <a:off x="1653283" y="5805885"/>
            <a:ext cx="2103231" cy="0"/>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64" name="直接连接符 63">
            <a:extLst>
              <a:ext uri="{FF2B5EF4-FFF2-40B4-BE49-F238E27FC236}">
                <a16:creationId xmlns:a16="http://schemas.microsoft.com/office/drawing/2014/main" id="{6CB573BE-8753-4A47-B0F7-E87851F40E95}"/>
              </a:ext>
            </a:extLst>
          </p:cNvPr>
          <p:cNvCxnSpPr>
            <a:cxnSpLocks/>
          </p:cNvCxnSpPr>
          <p:nvPr/>
        </p:nvCxnSpPr>
        <p:spPr>
          <a:xfrm flipV="1">
            <a:off x="1653283" y="5579598"/>
            <a:ext cx="0" cy="226285"/>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65" name="直接连接符 64">
            <a:extLst>
              <a:ext uri="{FF2B5EF4-FFF2-40B4-BE49-F238E27FC236}">
                <a16:creationId xmlns:a16="http://schemas.microsoft.com/office/drawing/2014/main" id="{C9FB2F26-E061-4549-BA2B-3155569023D8}"/>
              </a:ext>
            </a:extLst>
          </p:cNvPr>
          <p:cNvCxnSpPr>
            <a:cxnSpLocks/>
          </p:cNvCxnSpPr>
          <p:nvPr/>
        </p:nvCxnSpPr>
        <p:spPr>
          <a:xfrm flipV="1">
            <a:off x="3756514" y="5579598"/>
            <a:ext cx="0" cy="226285"/>
          </a:xfrm>
          <a:prstGeom prst="line">
            <a:avLst/>
          </a:prstGeom>
          <a:ln w="15875"/>
        </p:spPr>
        <p:style>
          <a:lnRef idx="1">
            <a:schemeClr val="accent1"/>
          </a:lnRef>
          <a:fillRef idx="0">
            <a:schemeClr val="accent1"/>
          </a:fillRef>
          <a:effectRef idx="0">
            <a:schemeClr val="accent1"/>
          </a:effectRef>
          <a:fontRef idx="minor">
            <a:schemeClr val="tx1"/>
          </a:fontRef>
        </p:style>
      </p:cxnSp>
      <p:sp>
        <p:nvSpPr>
          <p:cNvPr id="66" name="文本框 65">
            <a:extLst>
              <a:ext uri="{FF2B5EF4-FFF2-40B4-BE49-F238E27FC236}">
                <a16:creationId xmlns:a16="http://schemas.microsoft.com/office/drawing/2014/main" id="{5872DA6C-FC2B-4AA1-99F1-E3164D0C04F1}"/>
              </a:ext>
            </a:extLst>
          </p:cNvPr>
          <p:cNvSpPr txBox="1"/>
          <p:nvPr/>
        </p:nvSpPr>
        <p:spPr>
          <a:xfrm>
            <a:off x="1944343" y="5444327"/>
            <a:ext cx="1368618" cy="307777"/>
          </a:xfrm>
          <a:prstGeom prst="rect">
            <a:avLst/>
          </a:prstGeom>
          <a:noFill/>
        </p:spPr>
        <p:txBody>
          <a:bodyPr wrap="square" lIns="0" tIns="0" rIns="0" bIns="0" rtlCol="0">
            <a:spAutoFit/>
          </a:bodyPr>
          <a:lstStyle/>
          <a:p>
            <a:pPr algn="ctr"/>
            <a:r>
              <a:rPr kumimoji="1" lang="en-US" altLang="zh-CN" sz="1000" dirty="0">
                <a:latin typeface="Microsoft YaHei" panose="020B0503020204020204" pitchFamily="34" charset="-122"/>
                <a:ea typeface="Microsoft YaHei" panose="020B0503020204020204" pitchFamily="34" charset="-122"/>
              </a:rPr>
              <a:t>5G network transmission delay </a:t>
            </a:r>
            <a:endParaRPr kumimoji="1" lang="zh-CN" altLang="en-US" sz="1000" dirty="0">
              <a:latin typeface="Microsoft YaHei" panose="020B0503020204020204" pitchFamily="34" charset="-122"/>
              <a:ea typeface="Microsoft YaHei" panose="020B0503020204020204" pitchFamily="34" charset="-122"/>
            </a:endParaRPr>
          </a:p>
        </p:txBody>
      </p:sp>
      <p:cxnSp>
        <p:nvCxnSpPr>
          <p:cNvPr id="67" name="直接连接符 66">
            <a:extLst>
              <a:ext uri="{FF2B5EF4-FFF2-40B4-BE49-F238E27FC236}">
                <a16:creationId xmlns:a16="http://schemas.microsoft.com/office/drawing/2014/main" id="{6CA11FCB-D897-413B-ABCF-24DE8B53A241}"/>
              </a:ext>
            </a:extLst>
          </p:cNvPr>
          <p:cNvCxnSpPr>
            <a:cxnSpLocks/>
          </p:cNvCxnSpPr>
          <p:nvPr/>
        </p:nvCxnSpPr>
        <p:spPr>
          <a:xfrm flipV="1">
            <a:off x="1644548" y="6341400"/>
            <a:ext cx="3241853" cy="2"/>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68" name="直接连接符 67">
            <a:extLst>
              <a:ext uri="{FF2B5EF4-FFF2-40B4-BE49-F238E27FC236}">
                <a16:creationId xmlns:a16="http://schemas.microsoft.com/office/drawing/2014/main" id="{00A16CC3-FD71-478A-A9CA-161AFC1C8D0D}"/>
              </a:ext>
            </a:extLst>
          </p:cNvPr>
          <p:cNvCxnSpPr>
            <a:cxnSpLocks/>
          </p:cNvCxnSpPr>
          <p:nvPr/>
        </p:nvCxnSpPr>
        <p:spPr>
          <a:xfrm flipV="1">
            <a:off x="1644548" y="6115115"/>
            <a:ext cx="0" cy="226285"/>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69" name="直接连接符 68">
            <a:extLst>
              <a:ext uri="{FF2B5EF4-FFF2-40B4-BE49-F238E27FC236}">
                <a16:creationId xmlns:a16="http://schemas.microsoft.com/office/drawing/2014/main" id="{71CDC768-5B6C-486C-B4E8-D76B1D2A65C6}"/>
              </a:ext>
            </a:extLst>
          </p:cNvPr>
          <p:cNvCxnSpPr>
            <a:cxnSpLocks/>
          </p:cNvCxnSpPr>
          <p:nvPr/>
        </p:nvCxnSpPr>
        <p:spPr>
          <a:xfrm flipV="1">
            <a:off x="3747779" y="6115115"/>
            <a:ext cx="0" cy="226285"/>
          </a:xfrm>
          <a:prstGeom prst="line">
            <a:avLst/>
          </a:prstGeom>
          <a:ln w="15875"/>
        </p:spPr>
        <p:style>
          <a:lnRef idx="1">
            <a:schemeClr val="accent1"/>
          </a:lnRef>
          <a:fillRef idx="0">
            <a:schemeClr val="accent1"/>
          </a:fillRef>
          <a:effectRef idx="0">
            <a:schemeClr val="accent1"/>
          </a:effectRef>
          <a:fontRef idx="minor">
            <a:schemeClr val="tx1"/>
          </a:fontRef>
        </p:style>
      </p:cxnSp>
      <p:sp>
        <p:nvSpPr>
          <p:cNvPr id="70" name="文本框 69">
            <a:extLst>
              <a:ext uri="{FF2B5EF4-FFF2-40B4-BE49-F238E27FC236}">
                <a16:creationId xmlns:a16="http://schemas.microsoft.com/office/drawing/2014/main" id="{EF319E30-3DAC-4318-A040-1DFEB3788408}"/>
              </a:ext>
            </a:extLst>
          </p:cNvPr>
          <p:cNvSpPr txBox="1"/>
          <p:nvPr/>
        </p:nvSpPr>
        <p:spPr>
          <a:xfrm>
            <a:off x="1935608" y="5979844"/>
            <a:ext cx="1368618" cy="307777"/>
          </a:xfrm>
          <a:prstGeom prst="rect">
            <a:avLst/>
          </a:prstGeom>
          <a:noFill/>
        </p:spPr>
        <p:txBody>
          <a:bodyPr wrap="square" lIns="0" tIns="0" rIns="0" bIns="0" rtlCol="0">
            <a:spAutoFit/>
          </a:bodyPr>
          <a:lstStyle/>
          <a:p>
            <a:pPr algn="ctr"/>
            <a:r>
              <a:rPr kumimoji="1" lang="en-US" altLang="zh-CN" sz="1000" dirty="0">
                <a:latin typeface="Microsoft YaHei" panose="020B0503020204020204" pitchFamily="34" charset="-122"/>
                <a:ea typeface="Microsoft YaHei" panose="020B0503020204020204" pitchFamily="34" charset="-122"/>
              </a:rPr>
              <a:t>5G network transmission delay </a:t>
            </a:r>
            <a:endParaRPr kumimoji="1" lang="zh-CN" altLang="en-US" sz="1000" dirty="0">
              <a:latin typeface="Microsoft YaHei" panose="020B0503020204020204" pitchFamily="34" charset="-122"/>
              <a:ea typeface="Microsoft YaHei" panose="020B0503020204020204" pitchFamily="34" charset="-122"/>
            </a:endParaRPr>
          </a:p>
        </p:txBody>
      </p:sp>
      <p:sp>
        <p:nvSpPr>
          <p:cNvPr id="71" name="文本框 70">
            <a:extLst>
              <a:ext uri="{FF2B5EF4-FFF2-40B4-BE49-F238E27FC236}">
                <a16:creationId xmlns:a16="http://schemas.microsoft.com/office/drawing/2014/main" id="{3DA1F03E-FF69-453B-BBA4-C7A5CF034D6D}"/>
              </a:ext>
            </a:extLst>
          </p:cNvPr>
          <p:cNvSpPr txBox="1"/>
          <p:nvPr/>
        </p:nvSpPr>
        <p:spPr>
          <a:xfrm>
            <a:off x="3164151" y="5459715"/>
            <a:ext cx="579997" cy="276999"/>
          </a:xfrm>
          <a:prstGeom prst="rect">
            <a:avLst/>
          </a:prstGeom>
          <a:noFill/>
        </p:spPr>
        <p:txBody>
          <a:bodyPr wrap="square" rtlCol="0">
            <a:spAutoFit/>
          </a:bodyPr>
          <a:lstStyle/>
          <a:p>
            <a:r>
              <a:rPr lang="en-US" altLang="zh-CN" sz="1200" dirty="0">
                <a:solidFill>
                  <a:srgbClr val="FF0000"/>
                </a:solidFill>
              </a:rPr>
              <a:t>19ms</a:t>
            </a:r>
            <a:endParaRPr lang="zh-CN" altLang="en-US" sz="1200" dirty="0">
              <a:solidFill>
                <a:srgbClr val="FF0000"/>
              </a:solidFill>
            </a:endParaRPr>
          </a:p>
        </p:txBody>
      </p:sp>
      <p:sp>
        <p:nvSpPr>
          <p:cNvPr id="72" name="文本框 71">
            <a:extLst>
              <a:ext uri="{FF2B5EF4-FFF2-40B4-BE49-F238E27FC236}">
                <a16:creationId xmlns:a16="http://schemas.microsoft.com/office/drawing/2014/main" id="{390CBF7D-7CC2-4E25-AE80-61FD42E08D76}"/>
              </a:ext>
            </a:extLst>
          </p:cNvPr>
          <p:cNvSpPr txBox="1"/>
          <p:nvPr/>
        </p:nvSpPr>
        <p:spPr>
          <a:xfrm>
            <a:off x="3179029" y="5974391"/>
            <a:ext cx="579997" cy="276999"/>
          </a:xfrm>
          <a:prstGeom prst="rect">
            <a:avLst/>
          </a:prstGeom>
          <a:noFill/>
        </p:spPr>
        <p:txBody>
          <a:bodyPr wrap="square" rtlCol="0">
            <a:spAutoFit/>
          </a:bodyPr>
          <a:lstStyle/>
          <a:p>
            <a:r>
              <a:rPr lang="en-US" altLang="zh-CN" sz="1200" dirty="0">
                <a:solidFill>
                  <a:srgbClr val="FF0000"/>
                </a:solidFill>
              </a:rPr>
              <a:t>18ms</a:t>
            </a:r>
            <a:endParaRPr lang="zh-CN" altLang="en-US" sz="1200" dirty="0">
              <a:solidFill>
                <a:srgbClr val="FF0000"/>
              </a:solidFill>
            </a:endParaRPr>
          </a:p>
        </p:txBody>
      </p:sp>
      <p:cxnSp>
        <p:nvCxnSpPr>
          <p:cNvPr id="73" name="直接连接符 72">
            <a:extLst>
              <a:ext uri="{FF2B5EF4-FFF2-40B4-BE49-F238E27FC236}">
                <a16:creationId xmlns:a16="http://schemas.microsoft.com/office/drawing/2014/main" id="{FF193B07-B0E8-45F1-9A54-DCF8CF653985}"/>
              </a:ext>
            </a:extLst>
          </p:cNvPr>
          <p:cNvCxnSpPr>
            <a:cxnSpLocks/>
          </p:cNvCxnSpPr>
          <p:nvPr/>
        </p:nvCxnSpPr>
        <p:spPr>
          <a:xfrm>
            <a:off x="3756514" y="5805883"/>
            <a:ext cx="1145191" cy="0"/>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74" name="直接连接符 73">
            <a:extLst>
              <a:ext uri="{FF2B5EF4-FFF2-40B4-BE49-F238E27FC236}">
                <a16:creationId xmlns:a16="http://schemas.microsoft.com/office/drawing/2014/main" id="{252B8686-C280-4654-B769-35F28B762897}"/>
              </a:ext>
            </a:extLst>
          </p:cNvPr>
          <p:cNvCxnSpPr>
            <a:cxnSpLocks/>
          </p:cNvCxnSpPr>
          <p:nvPr/>
        </p:nvCxnSpPr>
        <p:spPr>
          <a:xfrm flipV="1">
            <a:off x="4882681" y="5579598"/>
            <a:ext cx="0" cy="226285"/>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75" name="直接连接符 74">
            <a:extLst>
              <a:ext uri="{FF2B5EF4-FFF2-40B4-BE49-F238E27FC236}">
                <a16:creationId xmlns:a16="http://schemas.microsoft.com/office/drawing/2014/main" id="{18A2E517-4EDB-4B16-805A-31B70F60FAF7}"/>
              </a:ext>
            </a:extLst>
          </p:cNvPr>
          <p:cNvCxnSpPr>
            <a:cxnSpLocks/>
          </p:cNvCxnSpPr>
          <p:nvPr/>
        </p:nvCxnSpPr>
        <p:spPr>
          <a:xfrm flipV="1">
            <a:off x="4886401" y="6115115"/>
            <a:ext cx="0" cy="226285"/>
          </a:xfrm>
          <a:prstGeom prst="line">
            <a:avLst/>
          </a:prstGeom>
          <a:ln w="15875"/>
        </p:spPr>
        <p:style>
          <a:lnRef idx="1">
            <a:schemeClr val="accent1"/>
          </a:lnRef>
          <a:fillRef idx="0">
            <a:schemeClr val="accent1"/>
          </a:fillRef>
          <a:effectRef idx="0">
            <a:schemeClr val="accent1"/>
          </a:effectRef>
          <a:fontRef idx="minor">
            <a:schemeClr val="tx1"/>
          </a:fontRef>
        </p:style>
      </p:cxnSp>
      <p:sp>
        <p:nvSpPr>
          <p:cNvPr id="76" name="文本框 75">
            <a:extLst>
              <a:ext uri="{FF2B5EF4-FFF2-40B4-BE49-F238E27FC236}">
                <a16:creationId xmlns:a16="http://schemas.microsoft.com/office/drawing/2014/main" id="{362E8E29-7BC9-426B-8245-F7F1DF004BC8}"/>
              </a:ext>
            </a:extLst>
          </p:cNvPr>
          <p:cNvSpPr txBox="1"/>
          <p:nvPr/>
        </p:nvSpPr>
        <p:spPr>
          <a:xfrm>
            <a:off x="3825312" y="5919216"/>
            <a:ext cx="993172" cy="307777"/>
          </a:xfrm>
          <a:prstGeom prst="rect">
            <a:avLst/>
          </a:prstGeom>
          <a:noFill/>
        </p:spPr>
        <p:txBody>
          <a:bodyPr wrap="square" lIns="0" tIns="0" rIns="0" bIns="0" rtlCol="0">
            <a:spAutoFit/>
          </a:bodyPr>
          <a:lstStyle/>
          <a:p>
            <a:pPr algn="ctr"/>
            <a:r>
              <a:rPr kumimoji="1" lang="en-US" altLang="zh-CN" sz="1000" dirty="0">
                <a:latin typeface="Microsoft YaHei" panose="020B0503020204020204" pitchFamily="34" charset="-122"/>
                <a:ea typeface="Microsoft YaHei" panose="020B0503020204020204" pitchFamily="34" charset="-122"/>
              </a:rPr>
              <a:t>N6 transmission delay </a:t>
            </a:r>
            <a:endParaRPr kumimoji="1" lang="zh-CN" altLang="en-US" sz="1000" dirty="0">
              <a:latin typeface="Microsoft YaHei" panose="020B0503020204020204" pitchFamily="34" charset="-122"/>
              <a:ea typeface="Microsoft YaHei" panose="020B0503020204020204" pitchFamily="34" charset="-122"/>
            </a:endParaRPr>
          </a:p>
        </p:txBody>
      </p:sp>
      <p:sp>
        <p:nvSpPr>
          <p:cNvPr id="77" name="文本框 76">
            <a:extLst>
              <a:ext uri="{FF2B5EF4-FFF2-40B4-BE49-F238E27FC236}">
                <a16:creationId xmlns:a16="http://schemas.microsoft.com/office/drawing/2014/main" id="{2A32384D-8D85-431A-8507-C0172724C56B}"/>
              </a:ext>
            </a:extLst>
          </p:cNvPr>
          <p:cNvSpPr txBox="1"/>
          <p:nvPr/>
        </p:nvSpPr>
        <p:spPr>
          <a:xfrm>
            <a:off x="3829531" y="5466730"/>
            <a:ext cx="993172" cy="307777"/>
          </a:xfrm>
          <a:prstGeom prst="rect">
            <a:avLst/>
          </a:prstGeom>
          <a:noFill/>
        </p:spPr>
        <p:txBody>
          <a:bodyPr wrap="square" lIns="0" tIns="0" rIns="0" bIns="0" rtlCol="0">
            <a:spAutoFit/>
          </a:bodyPr>
          <a:lstStyle/>
          <a:p>
            <a:pPr algn="ctr"/>
            <a:r>
              <a:rPr kumimoji="1" lang="en-US" altLang="zh-CN" sz="1000" dirty="0">
                <a:latin typeface="Microsoft YaHei" panose="020B0503020204020204" pitchFamily="34" charset="-122"/>
                <a:ea typeface="Microsoft YaHei" panose="020B0503020204020204" pitchFamily="34" charset="-122"/>
              </a:rPr>
              <a:t>N6 transmission delay </a:t>
            </a:r>
            <a:endParaRPr kumimoji="1" lang="zh-CN" altLang="en-US" sz="1000" dirty="0">
              <a:latin typeface="Microsoft YaHei" panose="020B0503020204020204" pitchFamily="34" charset="-122"/>
              <a:ea typeface="Microsoft YaHei" panose="020B0503020204020204" pitchFamily="34" charset="-122"/>
            </a:endParaRPr>
          </a:p>
        </p:txBody>
      </p:sp>
      <p:sp>
        <p:nvSpPr>
          <p:cNvPr id="78" name="文本框 77">
            <a:extLst>
              <a:ext uri="{FF2B5EF4-FFF2-40B4-BE49-F238E27FC236}">
                <a16:creationId xmlns:a16="http://schemas.microsoft.com/office/drawing/2014/main" id="{9369BDC7-CC5B-42C3-B291-A590BEFC7702}"/>
              </a:ext>
            </a:extLst>
          </p:cNvPr>
          <p:cNvSpPr txBox="1"/>
          <p:nvPr/>
        </p:nvSpPr>
        <p:spPr>
          <a:xfrm>
            <a:off x="5132162" y="5562201"/>
            <a:ext cx="1715515" cy="246221"/>
          </a:xfrm>
          <a:prstGeom prst="rect">
            <a:avLst/>
          </a:prstGeom>
          <a:noFill/>
        </p:spPr>
        <p:txBody>
          <a:bodyPr wrap="square" rtlCol="0">
            <a:spAutoFit/>
          </a:bodyPr>
          <a:lstStyle/>
          <a:p>
            <a:r>
              <a:rPr lang="en-US" altLang="zh-CN" sz="1000" b="1" dirty="0">
                <a:solidFill>
                  <a:schemeClr val="accent1">
                    <a:lumMod val="75000"/>
                  </a:schemeClr>
                </a:solidFill>
              </a:rPr>
              <a:t>SEALDD traffic#1 for video</a:t>
            </a:r>
            <a:endParaRPr lang="zh-CN" altLang="en-US" sz="1000" b="1" dirty="0">
              <a:solidFill>
                <a:schemeClr val="accent1">
                  <a:lumMod val="75000"/>
                </a:schemeClr>
              </a:solidFill>
            </a:endParaRPr>
          </a:p>
        </p:txBody>
      </p:sp>
      <p:sp>
        <p:nvSpPr>
          <p:cNvPr id="79" name="文本框 78">
            <a:extLst>
              <a:ext uri="{FF2B5EF4-FFF2-40B4-BE49-F238E27FC236}">
                <a16:creationId xmlns:a16="http://schemas.microsoft.com/office/drawing/2014/main" id="{2A96D572-B1B2-489C-8BCB-961014945484}"/>
              </a:ext>
            </a:extLst>
          </p:cNvPr>
          <p:cNvSpPr txBox="1"/>
          <p:nvPr/>
        </p:nvSpPr>
        <p:spPr>
          <a:xfrm>
            <a:off x="5132162" y="6066947"/>
            <a:ext cx="1715515" cy="246221"/>
          </a:xfrm>
          <a:prstGeom prst="rect">
            <a:avLst/>
          </a:prstGeom>
          <a:noFill/>
        </p:spPr>
        <p:txBody>
          <a:bodyPr wrap="square" rtlCol="0">
            <a:spAutoFit/>
          </a:bodyPr>
          <a:lstStyle/>
          <a:p>
            <a:r>
              <a:rPr lang="en-US" altLang="zh-CN" sz="1000" b="1" dirty="0">
                <a:solidFill>
                  <a:srgbClr val="7030A0"/>
                </a:solidFill>
              </a:rPr>
              <a:t>SEALDD traffic#2 for haptic</a:t>
            </a:r>
            <a:endParaRPr lang="zh-CN" altLang="en-US" sz="1000" b="1" dirty="0">
              <a:solidFill>
                <a:srgbClr val="7030A0"/>
              </a:solidFill>
            </a:endParaRPr>
          </a:p>
        </p:txBody>
      </p:sp>
      <p:sp>
        <p:nvSpPr>
          <p:cNvPr id="80" name="文本框 79">
            <a:extLst>
              <a:ext uri="{FF2B5EF4-FFF2-40B4-BE49-F238E27FC236}">
                <a16:creationId xmlns:a16="http://schemas.microsoft.com/office/drawing/2014/main" id="{65298575-5418-4B50-B10F-C4BA75559EAC}"/>
              </a:ext>
            </a:extLst>
          </p:cNvPr>
          <p:cNvSpPr txBox="1"/>
          <p:nvPr/>
        </p:nvSpPr>
        <p:spPr>
          <a:xfrm>
            <a:off x="4492381" y="5554240"/>
            <a:ext cx="579997" cy="276999"/>
          </a:xfrm>
          <a:prstGeom prst="rect">
            <a:avLst/>
          </a:prstGeom>
          <a:noFill/>
        </p:spPr>
        <p:txBody>
          <a:bodyPr wrap="square" rtlCol="0">
            <a:spAutoFit/>
          </a:bodyPr>
          <a:lstStyle/>
          <a:p>
            <a:r>
              <a:rPr lang="en-US" altLang="zh-CN" sz="1200" dirty="0">
                <a:solidFill>
                  <a:srgbClr val="FF0000"/>
                </a:solidFill>
              </a:rPr>
              <a:t>2ms</a:t>
            </a:r>
            <a:endParaRPr lang="zh-CN" altLang="en-US" sz="1200" dirty="0">
              <a:solidFill>
                <a:srgbClr val="FF0000"/>
              </a:solidFill>
            </a:endParaRPr>
          </a:p>
        </p:txBody>
      </p:sp>
      <p:sp>
        <p:nvSpPr>
          <p:cNvPr id="81" name="文本框 80">
            <a:extLst>
              <a:ext uri="{FF2B5EF4-FFF2-40B4-BE49-F238E27FC236}">
                <a16:creationId xmlns:a16="http://schemas.microsoft.com/office/drawing/2014/main" id="{6BA54292-74B2-4278-9B38-3C5FBFFAA018}"/>
              </a:ext>
            </a:extLst>
          </p:cNvPr>
          <p:cNvSpPr txBox="1"/>
          <p:nvPr/>
        </p:nvSpPr>
        <p:spPr>
          <a:xfrm>
            <a:off x="4428995" y="6088493"/>
            <a:ext cx="579997" cy="276999"/>
          </a:xfrm>
          <a:prstGeom prst="rect">
            <a:avLst/>
          </a:prstGeom>
          <a:noFill/>
        </p:spPr>
        <p:txBody>
          <a:bodyPr wrap="square" rtlCol="0">
            <a:spAutoFit/>
          </a:bodyPr>
          <a:lstStyle/>
          <a:p>
            <a:r>
              <a:rPr lang="en-US" altLang="zh-CN" sz="1200" dirty="0">
                <a:solidFill>
                  <a:srgbClr val="FF0000"/>
                </a:solidFill>
              </a:rPr>
              <a:t>1ms</a:t>
            </a:r>
            <a:endParaRPr lang="zh-CN" altLang="en-US" sz="1200" dirty="0">
              <a:solidFill>
                <a:srgbClr val="FF0000"/>
              </a:solidFill>
            </a:endParaRPr>
          </a:p>
        </p:txBody>
      </p:sp>
      <p:sp>
        <p:nvSpPr>
          <p:cNvPr id="10" name="左大括号 9">
            <a:extLst>
              <a:ext uri="{FF2B5EF4-FFF2-40B4-BE49-F238E27FC236}">
                <a16:creationId xmlns:a16="http://schemas.microsoft.com/office/drawing/2014/main" id="{A45EF26C-9149-4B3C-A06C-72E09E34C6D4}"/>
              </a:ext>
            </a:extLst>
          </p:cNvPr>
          <p:cNvSpPr/>
          <p:nvPr/>
        </p:nvSpPr>
        <p:spPr>
          <a:xfrm>
            <a:off x="1189172" y="3423914"/>
            <a:ext cx="262186" cy="630249"/>
          </a:xfrm>
          <a:prstGeom prst="leftBrace">
            <a:avLst>
              <a:gd name="adj1" fmla="val 28300"/>
              <a:gd name="adj2" fmla="val 50000"/>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7" name="文本框 16">
            <a:extLst>
              <a:ext uri="{FF2B5EF4-FFF2-40B4-BE49-F238E27FC236}">
                <a16:creationId xmlns:a16="http://schemas.microsoft.com/office/drawing/2014/main" id="{7346608C-827D-433F-A667-10A61649238F}"/>
              </a:ext>
            </a:extLst>
          </p:cNvPr>
          <p:cNvSpPr txBox="1"/>
          <p:nvPr/>
        </p:nvSpPr>
        <p:spPr>
          <a:xfrm>
            <a:off x="95216" y="3426003"/>
            <a:ext cx="1050575" cy="707886"/>
          </a:xfrm>
          <a:prstGeom prst="rect">
            <a:avLst/>
          </a:prstGeom>
          <a:noFill/>
        </p:spPr>
        <p:txBody>
          <a:bodyPr wrap="square" rtlCol="0">
            <a:spAutoFit/>
          </a:bodyPr>
          <a:lstStyle/>
          <a:p>
            <a:r>
              <a:rPr lang="en-US" altLang="zh-CN" sz="1000" b="1" dirty="0"/>
              <a:t>1. Initial configuration</a:t>
            </a:r>
            <a:r>
              <a:rPr lang="zh-CN" altLang="en-US" sz="1000" b="1" dirty="0"/>
              <a:t> </a:t>
            </a:r>
            <a:r>
              <a:rPr lang="en-US" altLang="zh-CN" sz="1000" b="1" dirty="0"/>
              <a:t>(without N6 knowledge)</a:t>
            </a:r>
            <a:endParaRPr lang="zh-CN" altLang="en-US" sz="1000" b="1" dirty="0"/>
          </a:p>
        </p:txBody>
      </p:sp>
      <p:sp>
        <p:nvSpPr>
          <p:cNvPr id="83" name="文本框 82">
            <a:extLst>
              <a:ext uri="{FF2B5EF4-FFF2-40B4-BE49-F238E27FC236}">
                <a16:creationId xmlns:a16="http://schemas.microsoft.com/office/drawing/2014/main" id="{D4F5BC26-AB52-442A-BF49-2B2561FCBC8B}"/>
              </a:ext>
            </a:extLst>
          </p:cNvPr>
          <p:cNvSpPr txBox="1"/>
          <p:nvPr/>
        </p:nvSpPr>
        <p:spPr>
          <a:xfrm>
            <a:off x="76311" y="5700326"/>
            <a:ext cx="1080086" cy="553998"/>
          </a:xfrm>
          <a:prstGeom prst="rect">
            <a:avLst/>
          </a:prstGeom>
          <a:noFill/>
        </p:spPr>
        <p:txBody>
          <a:bodyPr wrap="square" rtlCol="0">
            <a:spAutoFit/>
          </a:bodyPr>
          <a:lstStyle/>
          <a:p>
            <a:r>
              <a:rPr lang="en-US" altLang="zh-CN" sz="1000" b="1" dirty="0"/>
              <a:t>3. Configuration update (with N6 knowledge)</a:t>
            </a:r>
            <a:endParaRPr lang="zh-CN" altLang="en-US" sz="1000" b="1" dirty="0"/>
          </a:p>
        </p:txBody>
      </p:sp>
      <p:sp>
        <p:nvSpPr>
          <p:cNvPr id="84" name="文本框 83">
            <a:extLst>
              <a:ext uri="{FF2B5EF4-FFF2-40B4-BE49-F238E27FC236}">
                <a16:creationId xmlns:a16="http://schemas.microsoft.com/office/drawing/2014/main" id="{F010133E-5A50-475B-8052-431EF641ED8F}"/>
              </a:ext>
            </a:extLst>
          </p:cNvPr>
          <p:cNvSpPr txBox="1"/>
          <p:nvPr/>
        </p:nvSpPr>
        <p:spPr>
          <a:xfrm>
            <a:off x="161034" y="4749349"/>
            <a:ext cx="846853" cy="400110"/>
          </a:xfrm>
          <a:prstGeom prst="rect">
            <a:avLst/>
          </a:prstGeom>
          <a:noFill/>
        </p:spPr>
        <p:txBody>
          <a:bodyPr wrap="square" rtlCol="0">
            <a:spAutoFit/>
          </a:bodyPr>
          <a:lstStyle/>
          <a:p>
            <a:r>
              <a:rPr lang="en-US" altLang="zh-CN" sz="1000" b="1" dirty="0"/>
              <a:t>2. Running phase</a:t>
            </a:r>
            <a:endParaRPr lang="zh-CN" altLang="en-US" sz="1000" b="1" dirty="0"/>
          </a:p>
        </p:txBody>
      </p:sp>
      <p:cxnSp>
        <p:nvCxnSpPr>
          <p:cNvPr id="85" name="直接连接符 84">
            <a:extLst>
              <a:ext uri="{FF2B5EF4-FFF2-40B4-BE49-F238E27FC236}">
                <a16:creationId xmlns:a16="http://schemas.microsoft.com/office/drawing/2014/main" id="{119103FB-A880-4F74-9487-DFFFE686E3E5}"/>
              </a:ext>
            </a:extLst>
          </p:cNvPr>
          <p:cNvCxnSpPr>
            <a:cxnSpLocks/>
          </p:cNvCxnSpPr>
          <p:nvPr/>
        </p:nvCxnSpPr>
        <p:spPr>
          <a:xfrm>
            <a:off x="1682904" y="4704148"/>
            <a:ext cx="2103231" cy="0"/>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86" name="直接连接符 85">
            <a:extLst>
              <a:ext uri="{FF2B5EF4-FFF2-40B4-BE49-F238E27FC236}">
                <a16:creationId xmlns:a16="http://schemas.microsoft.com/office/drawing/2014/main" id="{9E2AD3CE-FFFC-4BB9-AFAB-45F04DB603A9}"/>
              </a:ext>
            </a:extLst>
          </p:cNvPr>
          <p:cNvCxnSpPr>
            <a:cxnSpLocks/>
          </p:cNvCxnSpPr>
          <p:nvPr/>
        </p:nvCxnSpPr>
        <p:spPr>
          <a:xfrm flipV="1">
            <a:off x="1682904" y="4477861"/>
            <a:ext cx="0" cy="226285"/>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87" name="直接连接符 86">
            <a:extLst>
              <a:ext uri="{FF2B5EF4-FFF2-40B4-BE49-F238E27FC236}">
                <a16:creationId xmlns:a16="http://schemas.microsoft.com/office/drawing/2014/main" id="{0ADF6830-0A99-4C71-A145-EFCEC08B0A4B}"/>
              </a:ext>
            </a:extLst>
          </p:cNvPr>
          <p:cNvCxnSpPr>
            <a:cxnSpLocks/>
          </p:cNvCxnSpPr>
          <p:nvPr/>
        </p:nvCxnSpPr>
        <p:spPr>
          <a:xfrm flipV="1">
            <a:off x="3786135" y="4477861"/>
            <a:ext cx="0" cy="226285"/>
          </a:xfrm>
          <a:prstGeom prst="line">
            <a:avLst/>
          </a:prstGeom>
          <a:ln w="15875"/>
        </p:spPr>
        <p:style>
          <a:lnRef idx="1">
            <a:schemeClr val="accent1"/>
          </a:lnRef>
          <a:fillRef idx="0">
            <a:schemeClr val="accent1"/>
          </a:fillRef>
          <a:effectRef idx="0">
            <a:schemeClr val="accent1"/>
          </a:effectRef>
          <a:fontRef idx="minor">
            <a:schemeClr val="tx1"/>
          </a:fontRef>
        </p:style>
      </p:cxnSp>
      <p:sp>
        <p:nvSpPr>
          <p:cNvPr id="88" name="文本框 87">
            <a:extLst>
              <a:ext uri="{FF2B5EF4-FFF2-40B4-BE49-F238E27FC236}">
                <a16:creationId xmlns:a16="http://schemas.microsoft.com/office/drawing/2014/main" id="{CC8C28E1-1C38-44EE-98A5-F2F43920C7B3}"/>
              </a:ext>
            </a:extLst>
          </p:cNvPr>
          <p:cNvSpPr txBox="1"/>
          <p:nvPr/>
        </p:nvSpPr>
        <p:spPr>
          <a:xfrm>
            <a:off x="1973964" y="4342590"/>
            <a:ext cx="1368618" cy="307777"/>
          </a:xfrm>
          <a:prstGeom prst="rect">
            <a:avLst/>
          </a:prstGeom>
          <a:noFill/>
        </p:spPr>
        <p:txBody>
          <a:bodyPr wrap="square" lIns="0" tIns="0" rIns="0" bIns="0" rtlCol="0">
            <a:spAutoFit/>
          </a:bodyPr>
          <a:lstStyle/>
          <a:p>
            <a:pPr algn="ctr"/>
            <a:r>
              <a:rPr kumimoji="1" lang="en-US" altLang="zh-CN" sz="1000" dirty="0">
                <a:latin typeface="Microsoft YaHei" panose="020B0503020204020204" pitchFamily="34" charset="-122"/>
                <a:ea typeface="Microsoft YaHei" panose="020B0503020204020204" pitchFamily="34" charset="-122"/>
              </a:rPr>
              <a:t>5G network transmission delay </a:t>
            </a:r>
            <a:endParaRPr kumimoji="1" lang="zh-CN" altLang="en-US" sz="1000" dirty="0">
              <a:latin typeface="Microsoft YaHei" panose="020B0503020204020204" pitchFamily="34" charset="-122"/>
              <a:ea typeface="Microsoft YaHei" panose="020B0503020204020204" pitchFamily="34" charset="-122"/>
            </a:endParaRPr>
          </a:p>
        </p:txBody>
      </p:sp>
      <p:cxnSp>
        <p:nvCxnSpPr>
          <p:cNvPr id="89" name="直接连接符 88">
            <a:extLst>
              <a:ext uri="{FF2B5EF4-FFF2-40B4-BE49-F238E27FC236}">
                <a16:creationId xmlns:a16="http://schemas.microsoft.com/office/drawing/2014/main" id="{0197648D-EEC7-4381-BAAA-10FEE4528253}"/>
              </a:ext>
            </a:extLst>
          </p:cNvPr>
          <p:cNvCxnSpPr>
            <a:cxnSpLocks/>
          </p:cNvCxnSpPr>
          <p:nvPr/>
        </p:nvCxnSpPr>
        <p:spPr>
          <a:xfrm flipV="1">
            <a:off x="1669864" y="5214623"/>
            <a:ext cx="3241853" cy="2"/>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90" name="直接连接符 89">
            <a:extLst>
              <a:ext uri="{FF2B5EF4-FFF2-40B4-BE49-F238E27FC236}">
                <a16:creationId xmlns:a16="http://schemas.microsoft.com/office/drawing/2014/main" id="{FFF61AFF-8BB5-4EDD-BEC3-C9AFE7F49B77}"/>
              </a:ext>
            </a:extLst>
          </p:cNvPr>
          <p:cNvCxnSpPr>
            <a:cxnSpLocks/>
          </p:cNvCxnSpPr>
          <p:nvPr/>
        </p:nvCxnSpPr>
        <p:spPr>
          <a:xfrm flipV="1">
            <a:off x="1669864" y="4988338"/>
            <a:ext cx="0" cy="226285"/>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91" name="直接连接符 90">
            <a:extLst>
              <a:ext uri="{FF2B5EF4-FFF2-40B4-BE49-F238E27FC236}">
                <a16:creationId xmlns:a16="http://schemas.microsoft.com/office/drawing/2014/main" id="{1D1F630F-3CDA-47DB-A15E-CB4423A0ADA1}"/>
              </a:ext>
            </a:extLst>
          </p:cNvPr>
          <p:cNvCxnSpPr>
            <a:cxnSpLocks/>
          </p:cNvCxnSpPr>
          <p:nvPr/>
        </p:nvCxnSpPr>
        <p:spPr>
          <a:xfrm flipV="1">
            <a:off x="3773095" y="4988338"/>
            <a:ext cx="0" cy="226285"/>
          </a:xfrm>
          <a:prstGeom prst="line">
            <a:avLst/>
          </a:prstGeom>
          <a:ln w="15875"/>
        </p:spPr>
        <p:style>
          <a:lnRef idx="1">
            <a:schemeClr val="accent1"/>
          </a:lnRef>
          <a:fillRef idx="0">
            <a:schemeClr val="accent1"/>
          </a:fillRef>
          <a:effectRef idx="0">
            <a:schemeClr val="accent1"/>
          </a:effectRef>
          <a:fontRef idx="minor">
            <a:schemeClr val="tx1"/>
          </a:fontRef>
        </p:style>
      </p:cxnSp>
      <p:sp>
        <p:nvSpPr>
          <p:cNvPr id="92" name="文本框 91">
            <a:extLst>
              <a:ext uri="{FF2B5EF4-FFF2-40B4-BE49-F238E27FC236}">
                <a16:creationId xmlns:a16="http://schemas.microsoft.com/office/drawing/2014/main" id="{B214953C-97C3-4234-BE82-7A263CCCF65C}"/>
              </a:ext>
            </a:extLst>
          </p:cNvPr>
          <p:cNvSpPr txBox="1"/>
          <p:nvPr/>
        </p:nvSpPr>
        <p:spPr>
          <a:xfrm>
            <a:off x="1960924" y="4853067"/>
            <a:ext cx="1368618" cy="307777"/>
          </a:xfrm>
          <a:prstGeom prst="rect">
            <a:avLst/>
          </a:prstGeom>
          <a:noFill/>
        </p:spPr>
        <p:txBody>
          <a:bodyPr wrap="square" lIns="0" tIns="0" rIns="0" bIns="0" rtlCol="0">
            <a:spAutoFit/>
          </a:bodyPr>
          <a:lstStyle/>
          <a:p>
            <a:pPr algn="ctr"/>
            <a:r>
              <a:rPr kumimoji="1" lang="en-US" altLang="zh-CN" sz="1000" dirty="0">
                <a:latin typeface="Microsoft YaHei" panose="020B0503020204020204" pitchFamily="34" charset="-122"/>
                <a:ea typeface="Microsoft YaHei" panose="020B0503020204020204" pitchFamily="34" charset="-122"/>
              </a:rPr>
              <a:t>5G network transmission delay </a:t>
            </a:r>
            <a:endParaRPr kumimoji="1" lang="zh-CN" altLang="en-US" sz="1000" dirty="0">
              <a:latin typeface="Microsoft YaHei" panose="020B0503020204020204" pitchFamily="34" charset="-122"/>
              <a:ea typeface="Microsoft YaHei" panose="020B0503020204020204" pitchFamily="34" charset="-122"/>
            </a:endParaRPr>
          </a:p>
        </p:txBody>
      </p:sp>
      <p:sp>
        <p:nvSpPr>
          <p:cNvPr id="93" name="文本框 92">
            <a:extLst>
              <a:ext uri="{FF2B5EF4-FFF2-40B4-BE49-F238E27FC236}">
                <a16:creationId xmlns:a16="http://schemas.microsoft.com/office/drawing/2014/main" id="{E64B42E6-1E7B-4006-86E4-FB83966F8606}"/>
              </a:ext>
            </a:extLst>
          </p:cNvPr>
          <p:cNvSpPr txBox="1"/>
          <p:nvPr/>
        </p:nvSpPr>
        <p:spPr>
          <a:xfrm>
            <a:off x="3193772" y="4357978"/>
            <a:ext cx="579997" cy="276999"/>
          </a:xfrm>
          <a:prstGeom prst="rect">
            <a:avLst/>
          </a:prstGeom>
          <a:noFill/>
        </p:spPr>
        <p:txBody>
          <a:bodyPr wrap="square" rtlCol="0">
            <a:spAutoFit/>
          </a:bodyPr>
          <a:lstStyle/>
          <a:p>
            <a:r>
              <a:rPr lang="en-US" altLang="zh-CN" sz="1200" dirty="0">
                <a:solidFill>
                  <a:srgbClr val="FF0000"/>
                </a:solidFill>
              </a:rPr>
              <a:t>20ms</a:t>
            </a:r>
            <a:endParaRPr lang="zh-CN" altLang="en-US" sz="1200" dirty="0">
              <a:solidFill>
                <a:srgbClr val="FF0000"/>
              </a:solidFill>
            </a:endParaRPr>
          </a:p>
        </p:txBody>
      </p:sp>
      <p:sp>
        <p:nvSpPr>
          <p:cNvPr id="94" name="文本框 93">
            <a:extLst>
              <a:ext uri="{FF2B5EF4-FFF2-40B4-BE49-F238E27FC236}">
                <a16:creationId xmlns:a16="http://schemas.microsoft.com/office/drawing/2014/main" id="{ED836FDA-2275-4AC9-B3F9-1D2128F64BF5}"/>
              </a:ext>
            </a:extLst>
          </p:cNvPr>
          <p:cNvSpPr txBox="1"/>
          <p:nvPr/>
        </p:nvSpPr>
        <p:spPr>
          <a:xfrm>
            <a:off x="3208650" y="4872654"/>
            <a:ext cx="579997" cy="276999"/>
          </a:xfrm>
          <a:prstGeom prst="rect">
            <a:avLst/>
          </a:prstGeom>
          <a:noFill/>
        </p:spPr>
        <p:txBody>
          <a:bodyPr wrap="square" rtlCol="0">
            <a:spAutoFit/>
          </a:bodyPr>
          <a:lstStyle/>
          <a:p>
            <a:r>
              <a:rPr lang="en-US" altLang="zh-CN" sz="1200" dirty="0">
                <a:solidFill>
                  <a:srgbClr val="FF0000"/>
                </a:solidFill>
              </a:rPr>
              <a:t>18ms</a:t>
            </a:r>
            <a:endParaRPr lang="zh-CN" altLang="en-US" sz="1200" dirty="0">
              <a:solidFill>
                <a:srgbClr val="FF0000"/>
              </a:solidFill>
            </a:endParaRPr>
          </a:p>
        </p:txBody>
      </p:sp>
      <p:cxnSp>
        <p:nvCxnSpPr>
          <p:cNvPr id="95" name="直接连接符 94">
            <a:extLst>
              <a:ext uri="{FF2B5EF4-FFF2-40B4-BE49-F238E27FC236}">
                <a16:creationId xmlns:a16="http://schemas.microsoft.com/office/drawing/2014/main" id="{A8E5B11E-DE33-456B-ACE6-C3E027B1C43D}"/>
              </a:ext>
            </a:extLst>
          </p:cNvPr>
          <p:cNvCxnSpPr>
            <a:cxnSpLocks/>
          </p:cNvCxnSpPr>
          <p:nvPr/>
        </p:nvCxnSpPr>
        <p:spPr>
          <a:xfrm>
            <a:off x="3786135" y="4704146"/>
            <a:ext cx="1145191" cy="0"/>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96" name="直接连接符 95">
            <a:extLst>
              <a:ext uri="{FF2B5EF4-FFF2-40B4-BE49-F238E27FC236}">
                <a16:creationId xmlns:a16="http://schemas.microsoft.com/office/drawing/2014/main" id="{0FA74F86-07D9-4936-A3F1-CABFA99B0AC5}"/>
              </a:ext>
            </a:extLst>
          </p:cNvPr>
          <p:cNvCxnSpPr>
            <a:cxnSpLocks/>
          </p:cNvCxnSpPr>
          <p:nvPr/>
        </p:nvCxnSpPr>
        <p:spPr>
          <a:xfrm flipV="1">
            <a:off x="4912302" y="4477861"/>
            <a:ext cx="0" cy="226285"/>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97" name="直接连接符 96">
            <a:extLst>
              <a:ext uri="{FF2B5EF4-FFF2-40B4-BE49-F238E27FC236}">
                <a16:creationId xmlns:a16="http://schemas.microsoft.com/office/drawing/2014/main" id="{5D5EFB2F-5E7D-4827-B193-7438B39FA077}"/>
              </a:ext>
            </a:extLst>
          </p:cNvPr>
          <p:cNvCxnSpPr>
            <a:cxnSpLocks/>
          </p:cNvCxnSpPr>
          <p:nvPr/>
        </p:nvCxnSpPr>
        <p:spPr>
          <a:xfrm flipV="1">
            <a:off x="4911717" y="4988338"/>
            <a:ext cx="0" cy="226285"/>
          </a:xfrm>
          <a:prstGeom prst="line">
            <a:avLst/>
          </a:prstGeom>
          <a:ln w="15875"/>
        </p:spPr>
        <p:style>
          <a:lnRef idx="1">
            <a:schemeClr val="accent1"/>
          </a:lnRef>
          <a:fillRef idx="0">
            <a:schemeClr val="accent1"/>
          </a:fillRef>
          <a:effectRef idx="0">
            <a:schemeClr val="accent1"/>
          </a:effectRef>
          <a:fontRef idx="minor">
            <a:schemeClr val="tx1"/>
          </a:fontRef>
        </p:style>
      </p:cxnSp>
      <p:sp>
        <p:nvSpPr>
          <p:cNvPr id="98" name="文本框 97">
            <a:extLst>
              <a:ext uri="{FF2B5EF4-FFF2-40B4-BE49-F238E27FC236}">
                <a16:creationId xmlns:a16="http://schemas.microsoft.com/office/drawing/2014/main" id="{AE34F3E5-3F1B-42B0-AF26-F713F7316E5B}"/>
              </a:ext>
            </a:extLst>
          </p:cNvPr>
          <p:cNvSpPr txBox="1"/>
          <p:nvPr/>
        </p:nvSpPr>
        <p:spPr>
          <a:xfrm>
            <a:off x="3854933" y="4817479"/>
            <a:ext cx="993172" cy="307777"/>
          </a:xfrm>
          <a:prstGeom prst="rect">
            <a:avLst/>
          </a:prstGeom>
          <a:noFill/>
        </p:spPr>
        <p:txBody>
          <a:bodyPr wrap="square" lIns="0" tIns="0" rIns="0" bIns="0" rtlCol="0">
            <a:spAutoFit/>
          </a:bodyPr>
          <a:lstStyle/>
          <a:p>
            <a:pPr algn="ctr"/>
            <a:r>
              <a:rPr kumimoji="1" lang="en-US" altLang="zh-CN" sz="1000" dirty="0">
                <a:latin typeface="Microsoft YaHei" panose="020B0503020204020204" pitchFamily="34" charset="-122"/>
                <a:ea typeface="Microsoft YaHei" panose="020B0503020204020204" pitchFamily="34" charset="-122"/>
              </a:rPr>
              <a:t>N6 transmission delay </a:t>
            </a:r>
            <a:endParaRPr kumimoji="1" lang="zh-CN" altLang="en-US" sz="1000" dirty="0">
              <a:latin typeface="Microsoft YaHei" panose="020B0503020204020204" pitchFamily="34" charset="-122"/>
              <a:ea typeface="Microsoft YaHei" panose="020B0503020204020204" pitchFamily="34" charset="-122"/>
            </a:endParaRPr>
          </a:p>
        </p:txBody>
      </p:sp>
      <p:sp>
        <p:nvSpPr>
          <p:cNvPr id="99" name="文本框 98">
            <a:extLst>
              <a:ext uri="{FF2B5EF4-FFF2-40B4-BE49-F238E27FC236}">
                <a16:creationId xmlns:a16="http://schemas.microsoft.com/office/drawing/2014/main" id="{C4967FD2-3486-4B0D-AEB8-2977570C44EF}"/>
              </a:ext>
            </a:extLst>
          </p:cNvPr>
          <p:cNvSpPr txBox="1"/>
          <p:nvPr/>
        </p:nvSpPr>
        <p:spPr>
          <a:xfrm>
            <a:off x="3859152" y="4364993"/>
            <a:ext cx="993172" cy="307777"/>
          </a:xfrm>
          <a:prstGeom prst="rect">
            <a:avLst/>
          </a:prstGeom>
          <a:noFill/>
        </p:spPr>
        <p:txBody>
          <a:bodyPr wrap="square" lIns="0" tIns="0" rIns="0" bIns="0" rtlCol="0">
            <a:spAutoFit/>
          </a:bodyPr>
          <a:lstStyle/>
          <a:p>
            <a:pPr algn="ctr"/>
            <a:r>
              <a:rPr kumimoji="1" lang="en-US" altLang="zh-CN" sz="1000" dirty="0">
                <a:latin typeface="Microsoft YaHei" panose="020B0503020204020204" pitchFamily="34" charset="-122"/>
                <a:ea typeface="Microsoft YaHei" panose="020B0503020204020204" pitchFamily="34" charset="-122"/>
              </a:rPr>
              <a:t>N6 transmission delay </a:t>
            </a:r>
            <a:endParaRPr kumimoji="1" lang="zh-CN" altLang="en-US" sz="1000" dirty="0">
              <a:latin typeface="Microsoft YaHei" panose="020B0503020204020204" pitchFamily="34" charset="-122"/>
              <a:ea typeface="Microsoft YaHei" panose="020B0503020204020204" pitchFamily="34" charset="-122"/>
            </a:endParaRPr>
          </a:p>
        </p:txBody>
      </p:sp>
      <p:sp>
        <p:nvSpPr>
          <p:cNvPr id="100" name="文本框 99">
            <a:extLst>
              <a:ext uri="{FF2B5EF4-FFF2-40B4-BE49-F238E27FC236}">
                <a16:creationId xmlns:a16="http://schemas.microsoft.com/office/drawing/2014/main" id="{604B8CA2-C2DE-4024-BA24-158B2EA18444}"/>
              </a:ext>
            </a:extLst>
          </p:cNvPr>
          <p:cNvSpPr txBox="1"/>
          <p:nvPr/>
        </p:nvSpPr>
        <p:spPr>
          <a:xfrm>
            <a:off x="4522002" y="4452503"/>
            <a:ext cx="579997" cy="276999"/>
          </a:xfrm>
          <a:prstGeom prst="rect">
            <a:avLst/>
          </a:prstGeom>
          <a:noFill/>
        </p:spPr>
        <p:txBody>
          <a:bodyPr wrap="square" rtlCol="0">
            <a:spAutoFit/>
          </a:bodyPr>
          <a:lstStyle/>
          <a:p>
            <a:r>
              <a:rPr lang="en-US" altLang="zh-CN" sz="1200" dirty="0">
                <a:solidFill>
                  <a:srgbClr val="FF0000"/>
                </a:solidFill>
              </a:rPr>
              <a:t>2ms</a:t>
            </a:r>
            <a:endParaRPr lang="zh-CN" altLang="en-US" sz="1200" dirty="0">
              <a:solidFill>
                <a:srgbClr val="FF0000"/>
              </a:solidFill>
            </a:endParaRPr>
          </a:p>
        </p:txBody>
      </p:sp>
      <p:sp>
        <p:nvSpPr>
          <p:cNvPr id="101" name="文本框 100">
            <a:extLst>
              <a:ext uri="{FF2B5EF4-FFF2-40B4-BE49-F238E27FC236}">
                <a16:creationId xmlns:a16="http://schemas.microsoft.com/office/drawing/2014/main" id="{E6C434AC-FB6E-4EFD-BC7F-D5C9E3F078A9}"/>
              </a:ext>
            </a:extLst>
          </p:cNvPr>
          <p:cNvSpPr txBox="1"/>
          <p:nvPr/>
        </p:nvSpPr>
        <p:spPr>
          <a:xfrm>
            <a:off x="4454311" y="4961716"/>
            <a:ext cx="579997" cy="276999"/>
          </a:xfrm>
          <a:prstGeom prst="rect">
            <a:avLst/>
          </a:prstGeom>
          <a:noFill/>
        </p:spPr>
        <p:txBody>
          <a:bodyPr wrap="square" rtlCol="0">
            <a:spAutoFit/>
          </a:bodyPr>
          <a:lstStyle/>
          <a:p>
            <a:r>
              <a:rPr lang="en-US" altLang="zh-CN" sz="1200" dirty="0">
                <a:solidFill>
                  <a:srgbClr val="FF0000"/>
                </a:solidFill>
              </a:rPr>
              <a:t>1ms</a:t>
            </a:r>
            <a:endParaRPr lang="zh-CN" altLang="en-US" sz="1200" dirty="0">
              <a:solidFill>
                <a:srgbClr val="FF0000"/>
              </a:solidFill>
            </a:endParaRPr>
          </a:p>
        </p:txBody>
      </p:sp>
      <p:sp>
        <p:nvSpPr>
          <p:cNvPr id="103" name="左大括号 102">
            <a:extLst>
              <a:ext uri="{FF2B5EF4-FFF2-40B4-BE49-F238E27FC236}">
                <a16:creationId xmlns:a16="http://schemas.microsoft.com/office/drawing/2014/main" id="{9D75979D-4927-4492-ACB4-AE5714EEFE49}"/>
              </a:ext>
            </a:extLst>
          </p:cNvPr>
          <p:cNvSpPr/>
          <p:nvPr/>
        </p:nvSpPr>
        <p:spPr>
          <a:xfrm>
            <a:off x="1190802" y="4573764"/>
            <a:ext cx="262186" cy="630249"/>
          </a:xfrm>
          <a:prstGeom prst="leftBrace">
            <a:avLst>
              <a:gd name="adj1" fmla="val 28300"/>
              <a:gd name="adj2" fmla="val 50000"/>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4" name="左大括号 103">
            <a:extLst>
              <a:ext uri="{FF2B5EF4-FFF2-40B4-BE49-F238E27FC236}">
                <a16:creationId xmlns:a16="http://schemas.microsoft.com/office/drawing/2014/main" id="{7F9912F6-599F-4161-B695-B4B78A131465}"/>
              </a:ext>
            </a:extLst>
          </p:cNvPr>
          <p:cNvSpPr/>
          <p:nvPr/>
        </p:nvSpPr>
        <p:spPr>
          <a:xfrm>
            <a:off x="1226288" y="5657372"/>
            <a:ext cx="262186" cy="630249"/>
          </a:xfrm>
          <a:prstGeom prst="leftBrace">
            <a:avLst>
              <a:gd name="adj1" fmla="val 28300"/>
              <a:gd name="adj2" fmla="val 50000"/>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5" name="文本框 104">
            <a:extLst>
              <a:ext uri="{FF2B5EF4-FFF2-40B4-BE49-F238E27FC236}">
                <a16:creationId xmlns:a16="http://schemas.microsoft.com/office/drawing/2014/main" id="{189438F4-28C7-4035-9BFF-30D990AA4051}"/>
              </a:ext>
            </a:extLst>
          </p:cNvPr>
          <p:cNvSpPr txBox="1"/>
          <p:nvPr/>
        </p:nvSpPr>
        <p:spPr>
          <a:xfrm>
            <a:off x="5061454" y="4457925"/>
            <a:ext cx="1715515" cy="246221"/>
          </a:xfrm>
          <a:prstGeom prst="rect">
            <a:avLst/>
          </a:prstGeom>
          <a:noFill/>
        </p:spPr>
        <p:txBody>
          <a:bodyPr wrap="square" rtlCol="0">
            <a:spAutoFit/>
          </a:bodyPr>
          <a:lstStyle/>
          <a:p>
            <a:r>
              <a:rPr lang="en-US" altLang="zh-CN" sz="1000" b="1" dirty="0">
                <a:solidFill>
                  <a:schemeClr val="accent1">
                    <a:lumMod val="75000"/>
                  </a:schemeClr>
                </a:solidFill>
              </a:rPr>
              <a:t>SEALDD traffic#1 for video</a:t>
            </a:r>
            <a:endParaRPr lang="zh-CN" altLang="en-US" sz="1000" b="1" dirty="0">
              <a:solidFill>
                <a:schemeClr val="accent1">
                  <a:lumMod val="75000"/>
                </a:schemeClr>
              </a:solidFill>
            </a:endParaRPr>
          </a:p>
        </p:txBody>
      </p:sp>
      <p:sp>
        <p:nvSpPr>
          <p:cNvPr id="106" name="文本框 105">
            <a:extLst>
              <a:ext uri="{FF2B5EF4-FFF2-40B4-BE49-F238E27FC236}">
                <a16:creationId xmlns:a16="http://schemas.microsoft.com/office/drawing/2014/main" id="{813CBF4B-04DC-460F-BBEB-2C63A49BF410}"/>
              </a:ext>
            </a:extLst>
          </p:cNvPr>
          <p:cNvSpPr txBox="1"/>
          <p:nvPr/>
        </p:nvSpPr>
        <p:spPr>
          <a:xfrm>
            <a:off x="5048306" y="4949145"/>
            <a:ext cx="1715515" cy="246221"/>
          </a:xfrm>
          <a:prstGeom prst="rect">
            <a:avLst/>
          </a:prstGeom>
          <a:noFill/>
        </p:spPr>
        <p:txBody>
          <a:bodyPr wrap="square" rtlCol="0">
            <a:spAutoFit/>
          </a:bodyPr>
          <a:lstStyle/>
          <a:p>
            <a:r>
              <a:rPr lang="en-US" altLang="zh-CN" sz="1000" b="1" dirty="0">
                <a:solidFill>
                  <a:srgbClr val="7030A0"/>
                </a:solidFill>
              </a:rPr>
              <a:t>SEALDD traffic#2 for haptic</a:t>
            </a:r>
            <a:endParaRPr lang="zh-CN" altLang="en-US" sz="1000" b="1" dirty="0">
              <a:solidFill>
                <a:srgbClr val="7030A0"/>
              </a:solidFill>
            </a:endParaRPr>
          </a:p>
        </p:txBody>
      </p:sp>
    </p:spTree>
    <p:extLst>
      <p:ext uri="{BB962C8B-B14F-4D97-AF65-F5344CB8AC3E}">
        <p14:creationId xmlns:p14="http://schemas.microsoft.com/office/powerpoint/2010/main" val="55862783"/>
      </p:ext>
    </p:extLst>
  </p:cSld>
  <p:clrMapOvr>
    <a:masterClrMapping/>
  </p:clrMapOvr>
  <p:transition>
    <p:wipe dir="r"/>
  </p:transition>
</p:sld>
</file>

<file path=ppt/theme/theme1.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23962</TotalTime>
  <Words>793</Words>
  <Application>Microsoft Office PowerPoint</Application>
  <PresentationFormat>宽屏</PresentationFormat>
  <Paragraphs>106</Paragraphs>
  <Slides>5</Slides>
  <Notes>1</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5</vt:i4>
      </vt:variant>
    </vt:vector>
  </HeadingPairs>
  <TitlesOfParts>
    <vt:vector size="13" baseType="lpstr">
      <vt:lpstr>.AppleSystemUIFont</vt:lpstr>
      <vt:lpstr>等线</vt:lpstr>
      <vt:lpstr>宋体</vt:lpstr>
      <vt:lpstr>微软雅黑</vt:lpstr>
      <vt:lpstr>Arial</vt:lpstr>
      <vt:lpstr>Calibri</vt:lpstr>
      <vt:lpstr>Calibri Light</vt:lpstr>
      <vt:lpstr>1_Office Theme</vt:lpstr>
      <vt:lpstr>Discussion on multi-flow sync for multi-modal XR application</vt:lpstr>
      <vt:lpstr>The multi-flow sync for multi-modal application in SA2 (AF is requested to provide the service requirement)</vt:lpstr>
      <vt:lpstr>The E2E transmission delay components and flow sync in SEALDD architecture</vt:lpstr>
      <vt:lpstr>The multi-flow sync for multi-modal application in SA2 (without N6 knowledge)</vt:lpstr>
      <vt:lpstr>The multi-flow sync for multi-modal application in SA6 (with N6 knowledge)</vt:lpstr>
    </vt:vector>
  </TitlesOfParts>
  <Company>Huawei Technologies Co.,Ltd.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Huawei</dc:creator>
  <cp:lastModifiedBy>Huawei-SA6#60</cp:lastModifiedBy>
  <cp:revision>514</cp:revision>
  <dcterms:created xsi:type="dcterms:W3CDTF">2023-04-05T03:54:49Z</dcterms:created>
  <dcterms:modified xsi:type="dcterms:W3CDTF">2024-04-08T14:26:57Z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(3)gG2RkxoP9jM3I9JP9s98oG/yMoSkIIORtlwIxKza4JI3itufPzkBshKq+OcrU+Plkk9K0/f1
TRgm5eII1Ju7VacvM34LckHVBrMiYAlHrf2k7KYhGZx1tKkk9C5rICFhMKGlkJbkNrNTd98K
22OeOFsQ1qC17tTzQ02XHX5lVs35f4/JHWiy7pNRMVF2KCkf/1dT2O+gI1geqIo+OLWUaQu/
bS12+thyHAGsjmlKyN</vt:lpwstr>
  </property>
  <property fmtid="{D5CDD505-2E9C-101B-9397-08002B2CF9AE}" pid="3" name="_2015_ms_pID_7253431">
    <vt:lpwstr>B/CMOSBaIkyS5vKMH3fNlTJWhOCJvWYj1omNZHh/B+tZHCcK3dxYOE
RUT6w3YOoVKqpY1oN2udv9oFgDA9oTCYycuLzJRuIk+36Swg0KqpNnHRRD0eplobY+hYtJaT
SRpFC5jl58QzMcQsdI4IxVvF07UXlWyHYXOr3Moqk7MiU1vu/HYb5CtYuOLxrHf8XfKMo1aB
UDpgZ3VAq6ADGIB1cxstydJw8dwS+IqDaccO</vt:lpwstr>
  </property>
  <property fmtid="{D5CDD505-2E9C-101B-9397-08002B2CF9AE}" pid="4" name="_2015_ms_pID_7253432">
    <vt:lpwstr>HA==</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1695365422</vt:lpwstr>
  </property>
</Properties>
</file>