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60" r:id="rId2"/>
    <p:sldId id="364" r:id="rId3"/>
    <p:sldId id="376" r:id="rId4"/>
    <p:sldId id="386" r:id="rId5"/>
    <p:sldId id="379" r:id="rId6"/>
    <p:sldId id="38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A9D18E"/>
    <a:srgbClr val="3399FF"/>
    <a:srgbClr val="FFFF99"/>
    <a:srgbClr val="FFCCFF"/>
    <a:srgbClr val="009900"/>
    <a:srgbClr val="5B9BD5"/>
    <a:srgbClr val="FFDF64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92" autoAdjust="0"/>
    <p:restoredTop sz="97423" autoAdjust="0"/>
  </p:normalViewPr>
  <p:slideViewPr>
    <p:cSldViewPr snapToGrid="0">
      <p:cViewPr varScale="1">
        <p:scale>
          <a:sx n="157" d="100"/>
          <a:sy n="157" d="100"/>
        </p:scale>
        <p:origin x="101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04D3B1-07A7-4812-80B9-DD59E94C7F9D}" type="datetimeFigureOut">
              <a:rPr lang="en-US" smtClean="0"/>
              <a:t>4/8/2024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250302-FD59-41EB-98E1-8F01547BD5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0523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1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652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7927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88980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21583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3799794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106362" y="974711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800" dirty="0">
                <a:ln w="0"/>
                <a:solidFill>
                  <a:prstClr val="black"/>
                </a:solidFill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8781" y="50534"/>
            <a:ext cx="1246188" cy="72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420701A-B243-422E-826E-78BD4E22F668}" type="slidenum">
              <a:rPr lang="en-GB" altLang="en-US" sz="1400" smtClean="0">
                <a:solidFill>
                  <a:prstClr val="black"/>
                </a:solidFill>
                <a:latin typeface="Calibri" panose="020F050202020403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30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3GPP TSG-SA WG6 Meeting #60</a:t>
            </a:r>
            <a:br>
              <a:rPr lang="en-US" altLang="zh-CN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zh-CN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Changsha, China 9th – 13th April 2024</a:t>
            </a:r>
            <a:endParaRPr lang="sv-SE" altLang="en-US" sz="105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 Box 14">
            <a:extLst>
              <a:ext uri="{FF2B5EF4-FFF2-40B4-BE49-F238E27FC236}">
                <a16:creationId xmlns:a16="http://schemas.microsoft.com/office/drawing/2014/main" id="{B3FFBF9F-CABA-4611-91F2-F737E569063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20655" y="232243"/>
            <a:ext cx="997605" cy="25391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S6-241234</a:t>
            </a:r>
            <a:endParaRPr lang="sv-SE" altLang="en-US" sz="105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917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578" y="1769635"/>
            <a:ext cx="9644250" cy="1500187"/>
          </a:xfrm>
        </p:spPr>
        <p:txBody>
          <a:bodyPr/>
          <a:lstStyle/>
          <a:p>
            <a:pPr eaLnBrk="1" hangingPunct="1"/>
            <a:r>
              <a:rPr lang="en-US" altLang="zh-CN" dirty="0"/>
              <a:t>MC GWUE discussion and way forward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zh-CN" dirty="0"/>
              <a:t>Cuili</a:t>
            </a:r>
            <a:r>
              <a:rPr lang="zh-CN" altLang="en-US" dirty="0"/>
              <a:t> </a:t>
            </a:r>
            <a:r>
              <a:rPr lang="en-US" altLang="zh-CN" dirty="0"/>
              <a:t>Ge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Huawei, Hisilicon</a:t>
            </a:r>
          </a:p>
        </p:txBody>
      </p:sp>
    </p:spTree>
    <p:extLst>
      <p:ext uri="{BB962C8B-B14F-4D97-AF65-F5344CB8AC3E}">
        <p14:creationId xmlns:p14="http://schemas.microsoft.com/office/powerpoint/2010/main" val="2647033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921" y="1590733"/>
            <a:ext cx="10515600" cy="4230270"/>
          </a:xfrm>
        </p:spPr>
        <p:txBody>
          <a:bodyPr/>
          <a:lstStyle/>
          <a:p>
            <a:r>
              <a:rPr lang="en-US" altLang="zh-CN" sz="2400" dirty="0"/>
              <a:t>R18 clean up</a:t>
            </a:r>
          </a:p>
          <a:p>
            <a:r>
              <a:rPr lang="en-US" altLang="en-US" sz="2400" dirty="0"/>
              <a:t>R19 clean up and enhancements</a:t>
            </a:r>
          </a:p>
          <a:p>
            <a:endParaRPr lang="en-US" altLang="zh-CN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278609E-FDE2-4C64-9FD4-F7A8717DF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871" y="225045"/>
            <a:ext cx="10515600" cy="1104917"/>
          </a:xfrm>
        </p:spPr>
        <p:txBody>
          <a:bodyPr/>
          <a:lstStyle/>
          <a:p>
            <a:r>
              <a:rPr lang="en-US" altLang="zh-CN" sz="3600" dirty="0"/>
              <a:t>Content</a:t>
            </a:r>
            <a:endParaRPr lang="en-GB" altLang="en-US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1B6DB9B-0627-4D36-A59E-FA38644181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95" y="518772"/>
            <a:ext cx="4056494" cy="634299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2800" b="1" dirty="0">
                <a:solidFill>
                  <a:srgbClr val="FF0000"/>
                </a:solidFill>
              </a:rPr>
              <a:t>R18 clear up</a:t>
            </a:r>
            <a:endParaRPr lang="en-GB" altLang="en-US" sz="2800" b="1" dirty="0">
              <a:solidFill>
                <a:srgbClr val="FF0000"/>
              </a:solidFill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F6A10CA7-DCFA-4788-998D-795C9E9A11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32" y="33158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内容占位符 11">
            <a:extLst>
              <a:ext uri="{FF2B5EF4-FFF2-40B4-BE49-F238E27FC236}">
                <a16:creationId xmlns:a16="http://schemas.microsoft.com/office/drawing/2014/main" id="{8A71D497-E4E4-4BCE-A2D6-26A98816B2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7848" y="1417193"/>
            <a:ext cx="11524488" cy="4351338"/>
          </a:xfrm>
        </p:spPr>
        <p:txBody>
          <a:bodyPr/>
          <a:lstStyle/>
          <a:p>
            <a:r>
              <a:rPr lang="en-US" altLang="zh-CN" dirty="0"/>
              <a:t>TS 23.280 </a:t>
            </a:r>
          </a:p>
          <a:p>
            <a:pPr lvl="1"/>
            <a:r>
              <a:rPr lang="en-US" altLang="zh-CN" sz="1600" dirty="0"/>
              <a:t>(1) Cl.3 - Definitions related with the function entities designed for the </a:t>
            </a:r>
            <a:r>
              <a:rPr lang="en-US" altLang="zh-CN" sz="1600" dirty="0" err="1"/>
              <a:t>conneciton</a:t>
            </a:r>
            <a:r>
              <a:rPr lang="en-US" altLang="zh-CN" sz="1600" dirty="0"/>
              <a:t> authorization (MC gateway client, MC gateway UE server, MC gateway UE function)</a:t>
            </a:r>
          </a:p>
          <a:p>
            <a:pPr lvl="1"/>
            <a:r>
              <a:rPr lang="en-US" altLang="zh-CN" sz="1600" dirty="0"/>
              <a:t>(2)Cl.8.1.7 - GW MC service ID should be voided and its </a:t>
            </a:r>
            <a:r>
              <a:rPr lang="en-US" altLang="zh-CN" sz="1600" dirty="0" err="1"/>
              <a:t>coressponding</a:t>
            </a:r>
            <a:r>
              <a:rPr lang="en-US" altLang="zh-CN" sz="1600" dirty="0"/>
              <a:t> usage in other clauses i.e., 11.4.3 and clause 11.5</a:t>
            </a:r>
          </a:p>
          <a:p>
            <a:pPr lvl="1"/>
            <a:r>
              <a:rPr lang="en-US" altLang="zh-CN" sz="1600" dirty="0"/>
              <a:t>(3)Cl.11</a:t>
            </a:r>
          </a:p>
          <a:p>
            <a:pPr lvl="2"/>
            <a:r>
              <a:rPr lang="en-US" altLang="zh-CN" sz="1400" dirty="0"/>
              <a:t>11.1 – functionalities clear up to remove the functions cannot be supported in R18.</a:t>
            </a:r>
          </a:p>
          <a:p>
            <a:pPr lvl="2"/>
            <a:r>
              <a:rPr lang="en-US" altLang="zh-CN" sz="1400" dirty="0"/>
              <a:t>11.2 – </a:t>
            </a:r>
          </a:p>
          <a:p>
            <a:pPr lvl="3"/>
            <a:r>
              <a:rPr lang="en-US" altLang="zh-CN" sz="1200" dirty="0"/>
              <a:t>Functional model update to remove the MC gateway client, MC gateway UE server, MC gateway UE function, related reference points, </a:t>
            </a:r>
          </a:p>
          <a:p>
            <a:pPr lvl="3"/>
            <a:r>
              <a:rPr lang="en-US" altLang="zh-CN" sz="1200" dirty="0"/>
              <a:t>connection authorization of the association b/t MC client on the non-3GPP device and the MC gateway UE, </a:t>
            </a:r>
          </a:p>
          <a:p>
            <a:pPr lvl="3"/>
            <a:r>
              <a:rPr lang="en-US" altLang="zh-CN" sz="1200" dirty="0"/>
              <a:t>media plane aspect clean up (only unicast delivery from the MC server to the MC client in the non-3GPP device is supported)</a:t>
            </a:r>
          </a:p>
          <a:p>
            <a:pPr lvl="2"/>
            <a:r>
              <a:rPr lang="en-US" altLang="zh-CN" sz="1400" dirty="0"/>
              <a:t>11.5 – The whole 11.5 should be voided.</a:t>
            </a:r>
          </a:p>
          <a:p>
            <a:pPr lvl="1"/>
            <a:r>
              <a:rPr lang="en-US" altLang="zh-CN" sz="1600" dirty="0"/>
              <a:t>(4)Annex A.7 – The whole A.7 should be voided.</a:t>
            </a:r>
          </a:p>
          <a:p>
            <a:pPr lvl="1"/>
            <a:r>
              <a:rPr lang="en-US" altLang="zh-CN" sz="1600" dirty="0"/>
              <a:t>(5)Annex D – should be updated to clean the </a:t>
            </a:r>
            <a:r>
              <a:rPr lang="en-US" altLang="zh-CN" sz="1600" dirty="0" err="1"/>
              <a:t>conneciton</a:t>
            </a:r>
            <a:r>
              <a:rPr lang="en-US" altLang="zh-CN" sz="1600" dirty="0"/>
              <a:t> authorization related aspects.</a:t>
            </a:r>
            <a:endParaRPr lang="en-US" altLang="zh-CN" dirty="0"/>
          </a:p>
          <a:p>
            <a:r>
              <a:rPr lang="en-US" altLang="zh-CN" dirty="0"/>
              <a:t>TS 23.379, TS 23.281, TS 23.282</a:t>
            </a:r>
          </a:p>
          <a:p>
            <a:pPr lvl="1"/>
            <a:r>
              <a:rPr lang="en-US" altLang="zh-CN" sz="1600" dirty="0"/>
              <a:t>Removal of the GW MC service ID in the annex A.5 </a:t>
            </a:r>
          </a:p>
        </p:txBody>
      </p:sp>
    </p:spTree>
    <p:extLst>
      <p:ext uri="{BB962C8B-B14F-4D97-AF65-F5344CB8AC3E}">
        <p14:creationId xmlns:p14="http://schemas.microsoft.com/office/powerpoint/2010/main" val="78125932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1B6DB9B-0627-4D36-A59E-FA38644181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94" y="518772"/>
            <a:ext cx="6660969" cy="634299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2800" b="1" dirty="0">
                <a:solidFill>
                  <a:srgbClr val="FF0000"/>
                </a:solidFill>
              </a:rPr>
              <a:t>R19 clean up and enhancement</a:t>
            </a:r>
            <a:endParaRPr lang="en-GB" altLang="en-US" sz="2800" b="1" dirty="0">
              <a:solidFill>
                <a:srgbClr val="FF0000"/>
              </a:solidFill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F6A10CA7-DCFA-4788-998D-795C9E9A11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32" y="33158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内容占位符 11">
            <a:extLst>
              <a:ext uri="{FF2B5EF4-FFF2-40B4-BE49-F238E27FC236}">
                <a16:creationId xmlns:a16="http://schemas.microsoft.com/office/drawing/2014/main" id="{8A71D497-E4E4-4BCE-A2D6-26A98816B2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756" y="1253331"/>
            <a:ext cx="11524488" cy="4351338"/>
          </a:xfrm>
        </p:spPr>
        <p:txBody>
          <a:bodyPr/>
          <a:lstStyle/>
          <a:p>
            <a:r>
              <a:rPr lang="en-US" altLang="zh-CN" dirty="0"/>
              <a:t>TS 23.280  - Main difference</a:t>
            </a:r>
          </a:p>
          <a:p>
            <a:pPr lvl="1"/>
            <a:r>
              <a:rPr lang="en-US" altLang="zh-CN" sz="1600" dirty="0"/>
              <a:t>(1) Function model update with </a:t>
            </a:r>
            <a:r>
              <a:rPr lang="en-US" altLang="zh-CN" sz="1600" dirty="0">
                <a:highlight>
                  <a:srgbClr val="FFFF00"/>
                </a:highlight>
              </a:rPr>
              <a:t>new application layer function entities </a:t>
            </a:r>
            <a:r>
              <a:rPr lang="en-US" altLang="zh-CN" sz="1600" dirty="0"/>
              <a:t>in non-3GPP device, MC gateway UE and the MC service server, and the corresponding reference points. They are needed as to:</a:t>
            </a:r>
          </a:p>
          <a:p>
            <a:pPr lvl="2"/>
            <a:r>
              <a:rPr lang="en-US" altLang="zh-CN" sz="1200" dirty="0"/>
              <a:t>Support the 3GPP specific location reporting configuration and location report</a:t>
            </a:r>
          </a:p>
          <a:p>
            <a:pPr lvl="2"/>
            <a:r>
              <a:rPr lang="en-US" altLang="zh-CN" sz="1200" dirty="0"/>
              <a:t>MBMS signaling handlings to instruct the MC gateway UE to receive the MBMS traffic from the MC service server</a:t>
            </a:r>
          </a:p>
          <a:p>
            <a:pPr lvl="1"/>
            <a:r>
              <a:rPr lang="en-US" altLang="zh-CN" sz="1600" dirty="0"/>
              <a:t>(2) the location management procedure is corrected:</a:t>
            </a:r>
          </a:p>
          <a:p>
            <a:pPr lvl="2"/>
            <a:r>
              <a:rPr lang="en-US" altLang="zh-CN" sz="1200" dirty="0"/>
              <a:t>The </a:t>
            </a:r>
            <a:r>
              <a:rPr lang="en-US" altLang="zh-CN" sz="1200" dirty="0">
                <a:highlight>
                  <a:srgbClr val="FFFF00"/>
                </a:highlight>
              </a:rPr>
              <a:t>new application layer function entities </a:t>
            </a:r>
            <a:r>
              <a:rPr lang="en-US" altLang="zh-CN" sz="1200" dirty="0"/>
              <a:t>are used to handle such location </a:t>
            </a:r>
            <a:r>
              <a:rPr lang="en-US" altLang="zh-CN" sz="1200" dirty="0" err="1"/>
              <a:t>signallings</a:t>
            </a:r>
            <a:r>
              <a:rPr lang="en-US" altLang="zh-CN" sz="1200" dirty="0"/>
              <a:t> between the non-3GPP device and the MC gateway UE</a:t>
            </a:r>
          </a:p>
          <a:p>
            <a:pPr lvl="2"/>
            <a:r>
              <a:rPr lang="en-US" altLang="zh-CN" sz="1200" dirty="0"/>
              <a:t>The identity used in the </a:t>
            </a:r>
            <a:r>
              <a:rPr lang="en-US" altLang="zh-CN" sz="1200" dirty="0" err="1"/>
              <a:t>signallings</a:t>
            </a:r>
            <a:r>
              <a:rPr lang="en-US" altLang="zh-CN" sz="1200" dirty="0"/>
              <a:t> between the non-3GPP device and the MC gateway UE is the MC service ID of the MC service user </a:t>
            </a:r>
          </a:p>
          <a:p>
            <a:pPr lvl="1"/>
            <a:r>
              <a:rPr lang="en-US" altLang="zh-CN" sz="1600" dirty="0"/>
              <a:t>(3) the MBMS signaling and media receiving procedure is corrected:</a:t>
            </a:r>
          </a:p>
          <a:p>
            <a:pPr lvl="2"/>
            <a:r>
              <a:rPr lang="en-US" altLang="zh-CN" sz="1200" dirty="0">
                <a:highlight>
                  <a:srgbClr val="FFFF00"/>
                </a:highlight>
              </a:rPr>
              <a:t>The new application layer function entities </a:t>
            </a:r>
            <a:r>
              <a:rPr lang="en-US" altLang="zh-CN" sz="1200" dirty="0"/>
              <a:t>are used to handle such MBMS </a:t>
            </a:r>
            <a:r>
              <a:rPr lang="en-US" altLang="zh-CN" sz="1200" dirty="0" err="1"/>
              <a:t>signallings</a:t>
            </a:r>
            <a:r>
              <a:rPr lang="en-US" altLang="zh-CN" sz="1200" dirty="0"/>
              <a:t> between the non-3GPP device and the MC gateway UE</a:t>
            </a:r>
          </a:p>
          <a:p>
            <a:pPr lvl="2"/>
            <a:r>
              <a:rPr lang="en-US" altLang="zh-CN" sz="1200" dirty="0"/>
              <a:t>The </a:t>
            </a:r>
            <a:r>
              <a:rPr lang="en-US" altLang="zh-CN" sz="1200" dirty="0" err="1"/>
              <a:t>MapGroupToBearer</a:t>
            </a:r>
            <a:r>
              <a:rPr lang="en-US" altLang="zh-CN" sz="1200" dirty="0"/>
              <a:t> and </a:t>
            </a:r>
            <a:r>
              <a:rPr lang="en-US" altLang="zh-CN" sz="1200" dirty="0" err="1"/>
              <a:t>UnMapGroupToBearer</a:t>
            </a:r>
            <a:r>
              <a:rPr lang="en-US" altLang="zh-CN" sz="1200" dirty="0"/>
              <a:t> message dose not to be handled by the MC gateway UE</a:t>
            </a:r>
          </a:p>
          <a:p>
            <a:pPr lvl="1"/>
            <a:r>
              <a:rPr lang="en-US" altLang="zh-CN" sz="1600" dirty="0"/>
              <a:t>(4) the connection authorization of the use of MC gateway UE for one or more service(s) is optionally required due to:</a:t>
            </a:r>
          </a:p>
          <a:p>
            <a:pPr lvl="2"/>
            <a:r>
              <a:rPr lang="en-US" altLang="zh-CN" sz="1200" dirty="0"/>
              <a:t>Early packet/traffic dropping at the MC gateway UE in order to efficiently make use of the limited </a:t>
            </a:r>
            <a:r>
              <a:rPr lang="en-US" altLang="zh-CN" sz="1200" dirty="0" err="1"/>
              <a:t>Uu</a:t>
            </a:r>
            <a:r>
              <a:rPr lang="en-US" altLang="zh-CN" sz="1200" dirty="0"/>
              <a:t> resource of the MC gateway UE (compared with forwarded the traffic to the MC service server and the MC service server reject such traffic, the </a:t>
            </a:r>
            <a:r>
              <a:rPr lang="en-US" altLang="zh-CN" sz="1200" dirty="0" err="1"/>
              <a:t>Uu</a:t>
            </a:r>
            <a:r>
              <a:rPr lang="en-US" altLang="zh-CN" sz="1200" dirty="0"/>
              <a:t> transmission resource is wasted in DL/UL directions)</a:t>
            </a:r>
          </a:p>
          <a:p>
            <a:pPr lvl="2"/>
            <a:r>
              <a:rPr lang="en-US" altLang="zh-CN" sz="1200" dirty="0"/>
              <a:t>The conditions of MC gateway UE changes,</a:t>
            </a:r>
            <a:r>
              <a:rPr lang="zh-CN" altLang="en-US" sz="1200" dirty="0"/>
              <a:t> </a:t>
            </a:r>
            <a:r>
              <a:rPr lang="en-US" altLang="zh-CN" sz="1200" dirty="0"/>
              <a:t>early disconnection notification to the non-3GPP device for better user experience (compared with re-try several times after the link between non-3GPP device and the MC gateway UE is broken.</a:t>
            </a:r>
          </a:p>
          <a:p>
            <a:pPr lvl="2"/>
            <a:r>
              <a:rPr lang="en-US" altLang="zh-CN" sz="1200" dirty="0"/>
              <a:t>How the connection authorization procedure is look like to satisfy the above requirements? The </a:t>
            </a:r>
            <a:r>
              <a:rPr lang="en-US" altLang="zh-CN" sz="1200" dirty="0">
                <a:highlight>
                  <a:srgbClr val="FFFF00"/>
                </a:highlight>
              </a:rPr>
              <a:t>new application layer function entities are used </a:t>
            </a:r>
            <a:r>
              <a:rPr lang="en-US" altLang="zh-CN" sz="1200" dirty="0"/>
              <a:t>(next page) </a:t>
            </a:r>
          </a:p>
        </p:txBody>
      </p:sp>
    </p:spTree>
    <p:extLst>
      <p:ext uri="{BB962C8B-B14F-4D97-AF65-F5344CB8AC3E}">
        <p14:creationId xmlns:p14="http://schemas.microsoft.com/office/powerpoint/2010/main" val="40804948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867DC83-75EC-49AD-95F2-27756CE22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95" y="518772"/>
            <a:ext cx="10515600" cy="634299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2800" b="1" dirty="0">
                <a:solidFill>
                  <a:srgbClr val="FF0000"/>
                </a:solidFill>
              </a:rPr>
              <a:t>Work flow</a:t>
            </a:r>
            <a:endParaRPr lang="en-GB" altLang="en-US" sz="2800" b="1" dirty="0">
              <a:solidFill>
                <a:srgbClr val="FF0000"/>
              </a:solidFill>
            </a:endParaRPr>
          </a:p>
        </p:txBody>
      </p:sp>
      <p:sp>
        <p:nvSpPr>
          <p:cNvPr id="259" name="矩形 258">
            <a:extLst>
              <a:ext uri="{FF2B5EF4-FFF2-40B4-BE49-F238E27FC236}">
                <a16:creationId xmlns:a16="http://schemas.microsoft.com/office/drawing/2014/main" id="{4C694A34-E17B-44B4-89A2-9B788AE39D40}"/>
              </a:ext>
            </a:extLst>
          </p:cNvPr>
          <p:cNvSpPr/>
          <p:nvPr/>
        </p:nvSpPr>
        <p:spPr>
          <a:xfrm>
            <a:off x="796847" y="1755428"/>
            <a:ext cx="590075" cy="33299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260" name="文本框 259">
            <a:extLst>
              <a:ext uri="{FF2B5EF4-FFF2-40B4-BE49-F238E27FC236}">
                <a16:creationId xmlns:a16="http://schemas.microsoft.com/office/drawing/2014/main" id="{32AD966C-7192-4EB6-9C4C-67B9B2CFD161}"/>
              </a:ext>
            </a:extLst>
          </p:cNvPr>
          <p:cNvSpPr txBox="1"/>
          <p:nvPr/>
        </p:nvSpPr>
        <p:spPr>
          <a:xfrm>
            <a:off x="712826" y="1745600"/>
            <a:ext cx="71962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000" dirty="0"/>
              <a:t>Conn Ctrl client</a:t>
            </a:r>
          </a:p>
        </p:txBody>
      </p:sp>
      <p:sp>
        <p:nvSpPr>
          <p:cNvPr id="261" name="文本框 260">
            <a:extLst>
              <a:ext uri="{FF2B5EF4-FFF2-40B4-BE49-F238E27FC236}">
                <a16:creationId xmlns:a16="http://schemas.microsoft.com/office/drawing/2014/main" id="{9EDA04D2-0186-474D-9CCF-027F3E3626A2}"/>
              </a:ext>
            </a:extLst>
          </p:cNvPr>
          <p:cNvSpPr txBox="1"/>
          <p:nvPr/>
        </p:nvSpPr>
        <p:spPr>
          <a:xfrm>
            <a:off x="329792" y="1447232"/>
            <a:ext cx="131478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/>
              <a:t>Non-3GPP device</a:t>
            </a:r>
            <a:endParaRPr lang="zh-CN" altLang="en-US" sz="1050" dirty="0"/>
          </a:p>
        </p:txBody>
      </p:sp>
      <p:sp>
        <p:nvSpPr>
          <p:cNvPr id="262" name="矩形 261">
            <a:extLst>
              <a:ext uri="{FF2B5EF4-FFF2-40B4-BE49-F238E27FC236}">
                <a16:creationId xmlns:a16="http://schemas.microsoft.com/office/drawing/2014/main" id="{DD553904-A158-40FA-B12B-80A683FF1897}"/>
              </a:ext>
            </a:extLst>
          </p:cNvPr>
          <p:cNvSpPr/>
          <p:nvPr/>
        </p:nvSpPr>
        <p:spPr>
          <a:xfrm>
            <a:off x="82369" y="1682890"/>
            <a:ext cx="1537075" cy="4708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3" name="矩形 262">
            <a:extLst>
              <a:ext uri="{FF2B5EF4-FFF2-40B4-BE49-F238E27FC236}">
                <a16:creationId xmlns:a16="http://schemas.microsoft.com/office/drawing/2014/main" id="{3CCA0A54-BC7D-4288-B9A4-CB4EAB7892E4}"/>
              </a:ext>
            </a:extLst>
          </p:cNvPr>
          <p:cNvSpPr/>
          <p:nvPr/>
        </p:nvSpPr>
        <p:spPr>
          <a:xfrm>
            <a:off x="2308618" y="1766587"/>
            <a:ext cx="590075" cy="33299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264" name="文本框 263">
            <a:extLst>
              <a:ext uri="{FF2B5EF4-FFF2-40B4-BE49-F238E27FC236}">
                <a16:creationId xmlns:a16="http://schemas.microsoft.com/office/drawing/2014/main" id="{D05A937C-C727-4750-BEED-1EDAB53F8BC4}"/>
              </a:ext>
            </a:extLst>
          </p:cNvPr>
          <p:cNvSpPr txBox="1"/>
          <p:nvPr/>
        </p:nvSpPr>
        <p:spPr>
          <a:xfrm>
            <a:off x="2262280" y="1757951"/>
            <a:ext cx="68275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000" dirty="0"/>
              <a:t>Conn </a:t>
            </a:r>
            <a:r>
              <a:rPr lang="en-US" altLang="zh-CN" sz="1000" dirty="0" err="1"/>
              <a:t>Ctrol</a:t>
            </a:r>
            <a:r>
              <a:rPr lang="en-US" altLang="zh-CN" sz="1000" dirty="0"/>
              <a:t> GW</a:t>
            </a:r>
            <a:endParaRPr lang="zh-CN" altLang="en-US" sz="1000" dirty="0"/>
          </a:p>
        </p:txBody>
      </p:sp>
      <p:sp>
        <p:nvSpPr>
          <p:cNvPr id="265" name="文本框 264">
            <a:extLst>
              <a:ext uri="{FF2B5EF4-FFF2-40B4-BE49-F238E27FC236}">
                <a16:creationId xmlns:a16="http://schemas.microsoft.com/office/drawing/2014/main" id="{67D634CF-39D9-4C51-B40E-A80D3612CFBD}"/>
              </a:ext>
            </a:extLst>
          </p:cNvPr>
          <p:cNvSpPr txBox="1"/>
          <p:nvPr/>
        </p:nvSpPr>
        <p:spPr>
          <a:xfrm>
            <a:off x="2189558" y="1495658"/>
            <a:ext cx="57259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/>
              <a:t>GW UE</a:t>
            </a:r>
            <a:endParaRPr lang="zh-CN" altLang="en-US" sz="1050" dirty="0"/>
          </a:p>
        </p:txBody>
      </p:sp>
      <p:sp>
        <p:nvSpPr>
          <p:cNvPr id="266" name="矩形 265">
            <a:extLst>
              <a:ext uri="{FF2B5EF4-FFF2-40B4-BE49-F238E27FC236}">
                <a16:creationId xmlns:a16="http://schemas.microsoft.com/office/drawing/2014/main" id="{9059EC83-A3DD-45D0-96EA-4BB5C3DA0FCB}"/>
              </a:ext>
            </a:extLst>
          </p:cNvPr>
          <p:cNvSpPr/>
          <p:nvPr/>
        </p:nvSpPr>
        <p:spPr>
          <a:xfrm>
            <a:off x="2079397" y="1688986"/>
            <a:ext cx="1969159" cy="4708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9" name="文本框 268">
            <a:extLst>
              <a:ext uri="{FF2B5EF4-FFF2-40B4-BE49-F238E27FC236}">
                <a16:creationId xmlns:a16="http://schemas.microsoft.com/office/drawing/2014/main" id="{4DEA9CDE-6AE6-4191-BC34-DD29947F63A9}"/>
              </a:ext>
            </a:extLst>
          </p:cNvPr>
          <p:cNvSpPr txBox="1"/>
          <p:nvPr/>
        </p:nvSpPr>
        <p:spPr>
          <a:xfrm>
            <a:off x="5600171" y="1774533"/>
            <a:ext cx="417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/>
              <a:t>IDM</a:t>
            </a:r>
            <a:endParaRPr lang="zh-CN" altLang="en-US" sz="1050" dirty="0"/>
          </a:p>
        </p:txBody>
      </p:sp>
      <p:sp>
        <p:nvSpPr>
          <p:cNvPr id="270" name="矩形 269">
            <a:extLst>
              <a:ext uri="{FF2B5EF4-FFF2-40B4-BE49-F238E27FC236}">
                <a16:creationId xmlns:a16="http://schemas.microsoft.com/office/drawing/2014/main" id="{A486807A-749B-496F-A494-5E88509106F2}"/>
              </a:ext>
            </a:extLst>
          </p:cNvPr>
          <p:cNvSpPr/>
          <p:nvPr/>
        </p:nvSpPr>
        <p:spPr>
          <a:xfrm>
            <a:off x="5432057" y="1677691"/>
            <a:ext cx="865632" cy="4708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1" name="组合 270">
            <a:extLst>
              <a:ext uri="{FF2B5EF4-FFF2-40B4-BE49-F238E27FC236}">
                <a16:creationId xmlns:a16="http://schemas.microsoft.com/office/drawing/2014/main" id="{9F94C500-64E3-4F9C-9275-17E8883C1EA3}"/>
              </a:ext>
            </a:extLst>
          </p:cNvPr>
          <p:cNvGrpSpPr/>
          <p:nvPr/>
        </p:nvGrpSpPr>
        <p:grpSpPr>
          <a:xfrm>
            <a:off x="1185250" y="2146466"/>
            <a:ext cx="1317926" cy="706926"/>
            <a:chOff x="866497" y="-1623682"/>
            <a:chExt cx="1317926" cy="1066267"/>
          </a:xfrm>
        </p:grpSpPr>
        <p:cxnSp>
          <p:nvCxnSpPr>
            <p:cNvPr id="272" name="直接连接符 271">
              <a:extLst>
                <a:ext uri="{FF2B5EF4-FFF2-40B4-BE49-F238E27FC236}">
                  <a16:creationId xmlns:a16="http://schemas.microsoft.com/office/drawing/2014/main" id="{4F5CC781-60DD-45BC-BFD1-9B883B3944F2}"/>
                </a:ext>
              </a:extLst>
            </p:cNvPr>
            <p:cNvCxnSpPr>
              <a:cxnSpLocks/>
            </p:cNvCxnSpPr>
            <p:nvPr/>
          </p:nvCxnSpPr>
          <p:spPr>
            <a:xfrm>
              <a:off x="866497" y="-1606570"/>
              <a:ext cx="1378" cy="933868"/>
            </a:xfrm>
            <a:prstGeom prst="line">
              <a:avLst/>
            </a:prstGeom>
            <a:ln w="19050"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直接连接符 272">
              <a:extLst>
                <a:ext uri="{FF2B5EF4-FFF2-40B4-BE49-F238E27FC236}">
                  <a16:creationId xmlns:a16="http://schemas.microsoft.com/office/drawing/2014/main" id="{7337F632-F931-4A0C-9CEE-09B34E292078}"/>
                </a:ext>
              </a:extLst>
            </p:cNvPr>
            <p:cNvCxnSpPr>
              <a:cxnSpLocks/>
            </p:cNvCxnSpPr>
            <p:nvPr/>
          </p:nvCxnSpPr>
          <p:spPr>
            <a:xfrm>
              <a:off x="2184423" y="-1623682"/>
              <a:ext cx="0" cy="1066267"/>
            </a:xfrm>
            <a:prstGeom prst="line">
              <a:avLst/>
            </a:prstGeom>
            <a:ln w="19050"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4" name="圆柱形 273">
            <a:extLst>
              <a:ext uri="{FF2B5EF4-FFF2-40B4-BE49-F238E27FC236}">
                <a16:creationId xmlns:a16="http://schemas.microsoft.com/office/drawing/2014/main" id="{925C0DAA-3579-44A4-AE0B-8C4617224953}"/>
              </a:ext>
            </a:extLst>
          </p:cNvPr>
          <p:cNvSpPr/>
          <p:nvPr/>
        </p:nvSpPr>
        <p:spPr>
          <a:xfrm rot="5400000">
            <a:off x="1746350" y="1982696"/>
            <a:ext cx="203257" cy="1323123"/>
          </a:xfrm>
          <a:prstGeom prst="can">
            <a:avLst/>
          </a:prstGeom>
          <a:solidFill>
            <a:schemeClr val="accent3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5" name="直接箭头连接符 274">
            <a:extLst>
              <a:ext uri="{FF2B5EF4-FFF2-40B4-BE49-F238E27FC236}">
                <a16:creationId xmlns:a16="http://schemas.microsoft.com/office/drawing/2014/main" id="{C6B0F398-0DD7-458C-8C64-D585BDC93524}"/>
              </a:ext>
            </a:extLst>
          </p:cNvPr>
          <p:cNvCxnSpPr>
            <a:stCxn id="274" idx="3"/>
            <a:endCxn id="274" idx="1"/>
          </p:cNvCxnSpPr>
          <p:nvPr/>
        </p:nvCxnSpPr>
        <p:spPr>
          <a:xfrm>
            <a:off x="1186417" y="2644258"/>
            <a:ext cx="1323123" cy="0"/>
          </a:xfrm>
          <a:prstGeom prst="straightConnector1">
            <a:avLst/>
          </a:prstGeom>
          <a:ln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" name="文本框 275">
            <a:extLst>
              <a:ext uri="{FF2B5EF4-FFF2-40B4-BE49-F238E27FC236}">
                <a16:creationId xmlns:a16="http://schemas.microsoft.com/office/drawing/2014/main" id="{DB291C25-A921-41A9-84D9-6A9E0D42C99D}"/>
              </a:ext>
            </a:extLst>
          </p:cNvPr>
          <p:cNvSpPr txBox="1"/>
          <p:nvPr/>
        </p:nvSpPr>
        <p:spPr>
          <a:xfrm>
            <a:off x="966202" y="2418400"/>
            <a:ext cx="168507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/>
              <a:t>2.N3GPP link/Conn security</a:t>
            </a:r>
            <a:endParaRPr lang="zh-CN" altLang="en-US" sz="1050" dirty="0"/>
          </a:p>
        </p:txBody>
      </p:sp>
      <p:cxnSp>
        <p:nvCxnSpPr>
          <p:cNvPr id="277" name="直接连接符 276">
            <a:extLst>
              <a:ext uri="{FF2B5EF4-FFF2-40B4-BE49-F238E27FC236}">
                <a16:creationId xmlns:a16="http://schemas.microsoft.com/office/drawing/2014/main" id="{21B9737F-0B5E-4B31-A8B4-9B44704D9A1E}"/>
              </a:ext>
            </a:extLst>
          </p:cNvPr>
          <p:cNvCxnSpPr>
            <a:cxnSpLocks/>
          </p:cNvCxnSpPr>
          <p:nvPr/>
        </p:nvCxnSpPr>
        <p:spPr>
          <a:xfrm>
            <a:off x="2767001" y="2088423"/>
            <a:ext cx="0" cy="3339344"/>
          </a:xfrm>
          <a:prstGeom prst="line">
            <a:avLst/>
          </a:prstGeom>
          <a:ln w="19050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0" name="文本框 279">
            <a:extLst>
              <a:ext uri="{FF2B5EF4-FFF2-40B4-BE49-F238E27FC236}">
                <a16:creationId xmlns:a16="http://schemas.microsoft.com/office/drawing/2014/main" id="{DA111C68-F74D-4384-BBB9-67FE12B8EB60}"/>
              </a:ext>
            </a:extLst>
          </p:cNvPr>
          <p:cNvSpPr txBox="1"/>
          <p:nvPr/>
        </p:nvSpPr>
        <p:spPr>
          <a:xfrm>
            <a:off x="4371617" y="1751209"/>
            <a:ext cx="66185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000" dirty="0"/>
              <a:t>3GPP network</a:t>
            </a:r>
            <a:endParaRPr lang="zh-CN" altLang="en-US" sz="1000" dirty="0"/>
          </a:p>
        </p:txBody>
      </p:sp>
      <p:sp>
        <p:nvSpPr>
          <p:cNvPr id="281" name="矩形 280">
            <a:extLst>
              <a:ext uri="{FF2B5EF4-FFF2-40B4-BE49-F238E27FC236}">
                <a16:creationId xmlns:a16="http://schemas.microsoft.com/office/drawing/2014/main" id="{9B6E478A-E903-4B91-BAA3-3117E3FC6AE8}"/>
              </a:ext>
            </a:extLst>
          </p:cNvPr>
          <p:cNvSpPr/>
          <p:nvPr/>
        </p:nvSpPr>
        <p:spPr>
          <a:xfrm>
            <a:off x="4337207" y="1677691"/>
            <a:ext cx="865632" cy="4708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2" name="直接连接符 281">
            <a:extLst>
              <a:ext uri="{FF2B5EF4-FFF2-40B4-BE49-F238E27FC236}">
                <a16:creationId xmlns:a16="http://schemas.microsoft.com/office/drawing/2014/main" id="{B8EA3484-7308-4B1C-BFA5-84D5075BA332}"/>
              </a:ext>
            </a:extLst>
          </p:cNvPr>
          <p:cNvCxnSpPr>
            <a:cxnSpLocks/>
            <a:stCxn id="281" idx="2"/>
          </p:cNvCxnSpPr>
          <p:nvPr/>
        </p:nvCxnSpPr>
        <p:spPr>
          <a:xfrm>
            <a:off x="4770023" y="2148527"/>
            <a:ext cx="0" cy="385594"/>
          </a:xfrm>
          <a:prstGeom prst="line">
            <a:avLst/>
          </a:prstGeom>
          <a:ln w="19050"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3" name="圆柱形 282">
            <a:extLst>
              <a:ext uri="{FF2B5EF4-FFF2-40B4-BE49-F238E27FC236}">
                <a16:creationId xmlns:a16="http://schemas.microsoft.com/office/drawing/2014/main" id="{959C89AA-6603-4F8C-9101-481092AA3AF1}"/>
              </a:ext>
            </a:extLst>
          </p:cNvPr>
          <p:cNvSpPr/>
          <p:nvPr/>
        </p:nvSpPr>
        <p:spPr>
          <a:xfrm rot="5400000">
            <a:off x="3529833" y="1244756"/>
            <a:ext cx="203257" cy="2249521"/>
          </a:xfrm>
          <a:prstGeom prst="can">
            <a:avLst/>
          </a:prstGeom>
          <a:solidFill>
            <a:schemeClr val="accent3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文本框 283">
            <a:extLst>
              <a:ext uri="{FF2B5EF4-FFF2-40B4-BE49-F238E27FC236}">
                <a16:creationId xmlns:a16="http://schemas.microsoft.com/office/drawing/2014/main" id="{109C8D95-AFB8-466A-B14B-72D83DA6B8D2}"/>
              </a:ext>
            </a:extLst>
          </p:cNvPr>
          <p:cNvSpPr txBox="1"/>
          <p:nvPr/>
        </p:nvSpPr>
        <p:spPr>
          <a:xfrm>
            <a:off x="2527045" y="2187331"/>
            <a:ext cx="15584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/>
              <a:t>1. 3GPP network security</a:t>
            </a:r>
            <a:endParaRPr lang="zh-CN" altLang="en-US" sz="1050" dirty="0"/>
          </a:p>
        </p:txBody>
      </p:sp>
      <p:sp>
        <p:nvSpPr>
          <p:cNvPr id="285" name="矩形 284">
            <a:extLst>
              <a:ext uri="{FF2B5EF4-FFF2-40B4-BE49-F238E27FC236}">
                <a16:creationId xmlns:a16="http://schemas.microsoft.com/office/drawing/2014/main" id="{733FEDFA-4AE0-4231-95D0-B91291EE3789}"/>
              </a:ext>
            </a:extLst>
          </p:cNvPr>
          <p:cNvSpPr/>
          <p:nvPr/>
        </p:nvSpPr>
        <p:spPr>
          <a:xfrm>
            <a:off x="3240838" y="1766587"/>
            <a:ext cx="590075" cy="33299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286" name="文本框 285">
            <a:extLst>
              <a:ext uri="{FF2B5EF4-FFF2-40B4-BE49-F238E27FC236}">
                <a16:creationId xmlns:a16="http://schemas.microsoft.com/office/drawing/2014/main" id="{E8E1A617-7CAD-4C29-B5CA-C2976206A17F}"/>
              </a:ext>
            </a:extLst>
          </p:cNvPr>
          <p:cNvSpPr txBox="1"/>
          <p:nvPr/>
        </p:nvSpPr>
        <p:spPr>
          <a:xfrm>
            <a:off x="3188910" y="1774533"/>
            <a:ext cx="68275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000" dirty="0"/>
              <a:t>IDM client</a:t>
            </a:r>
            <a:endParaRPr lang="zh-CN" altLang="en-US" sz="1000" dirty="0"/>
          </a:p>
        </p:txBody>
      </p:sp>
      <p:sp>
        <p:nvSpPr>
          <p:cNvPr id="287" name="箭头: 左右 286">
            <a:extLst>
              <a:ext uri="{FF2B5EF4-FFF2-40B4-BE49-F238E27FC236}">
                <a16:creationId xmlns:a16="http://schemas.microsoft.com/office/drawing/2014/main" id="{66B92D59-6699-4680-9F66-818E2EFAECB6}"/>
              </a:ext>
            </a:extLst>
          </p:cNvPr>
          <p:cNvSpPr/>
          <p:nvPr/>
        </p:nvSpPr>
        <p:spPr>
          <a:xfrm>
            <a:off x="3516499" y="2421048"/>
            <a:ext cx="2374327" cy="390094"/>
          </a:xfrm>
          <a:prstGeom prst="leftRightArrow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8" name="文本框 287">
            <a:extLst>
              <a:ext uri="{FF2B5EF4-FFF2-40B4-BE49-F238E27FC236}">
                <a16:creationId xmlns:a16="http://schemas.microsoft.com/office/drawing/2014/main" id="{5C3BD702-D44B-4895-92A5-4EF99EBAA401}"/>
              </a:ext>
            </a:extLst>
          </p:cNvPr>
          <p:cNvSpPr txBox="1"/>
          <p:nvPr/>
        </p:nvSpPr>
        <p:spPr>
          <a:xfrm>
            <a:off x="3625704" y="2502731"/>
            <a:ext cx="298326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3.Existing MCX security:</a:t>
            </a:r>
            <a:r>
              <a:rPr lang="zh-CN" altLang="en-US" sz="1050" dirty="0"/>
              <a:t> </a:t>
            </a:r>
            <a:r>
              <a:rPr lang="en-US" altLang="zh-CN" sz="1050" dirty="0"/>
              <a:t>33.180 (for GW UE itself)</a:t>
            </a:r>
            <a:endParaRPr lang="zh-CN" altLang="en-US" sz="1050" dirty="0"/>
          </a:p>
        </p:txBody>
      </p:sp>
      <p:grpSp>
        <p:nvGrpSpPr>
          <p:cNvPr id="289" name="组合 288">
            <a:extLst>
              <a:ext uri="{FF2B5EF4-FFF2-40B4-BE49-F238E27FC236}">
                <a16:creationId xmlns:a16="http://schemas.microsoft.com/office/drawing/2014/main" id="{EBC1D822-0480-45CC-BEA7-E9FD7A38DDCC}"/>
              </a:ext>
            </a:extLst>
          </p:cNvPr>
          <p:cNvGrpSpPr/>
          <p:nvPr/>
        </p:nvGrpSpPr>
        <p:grpSpPr>
          <a:xfrm>
            <a:off x="422137" y="2081595"/>
            <a:ext cx="7204301" cy="4154001"/>
            <a:chOff x="79568" y="2354266"/>
            <a:chExt cx="7204301" cy="1315598"/>
          </a:xfrm>
        </p:grpSpPr>
        <p:cxnSp>
          <p:nvCxnSpPr>
            <p:cNvPr id="290" name="直接连接符 289">
              <a:extLst>
                <a:ext uri="{FF2B5EF4-FFF2-40B4-BE49-F238E27FC236}">
                  <a16:creationId xmlns:a16="http://schemas.microsoft.com/office/drawing/2014/main" id="{F8F8FB38-48E4-46FD-949B-975725471843}"/>
                </a:ext>
              </a:extLst>
            </p:cNvPr>
            <p:cNvCxnSpPr>
              <a:cxnSpLocks/>
            </p:cNvCxnSpPr>
            <p:nvPr/>
          </p:nvCxnSpPr>
          <p:spPr>
            <a:xfrm>
              <a:off x="5555252" y="2392066"/>
              <a:ext cx="0" cy="1277798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直接连接符 290">
              <a:extLst>
                <a:ext uri="{FF2B5EF4-FFF2-40B4-BE49-F238E27FC236}">
                  <a16:creationId xmlns:a16="http://schemas.microsoft.com/office/drawing/2014/main" id="{E2DB1DDD-09B7-4846-939A-F27DE289D14A}"/>
                </a:ext>
              </a:extLst>
            </p:cNvPr>
            <p:cNvCxnSpPr>
              <a:cxnSpLocks/>
            </p:cNvCxnSpPr>
            <p:nvPr/>
          </p:nvCxnSpPr>
          <p:spPr>
            <a:xfrm>
              <a:off x="609558" y="2361244"/>
              <a:ext cx="884" cy="1277798"/>
            </a:xfrm>
            <a:prstGeom prst="line">
              <a:avLst/>
            </a:prstGeom>
            <a:ln w="19050"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直接连接符 291">
              <a:extLst>
                <a:ext uri="{FF2B5EF4-FFF2-40B4-BE49-F238E27FC236}">
                  <a16:creationId xmlns:a16="http://schemas.microsoft.com/office/drawing/2014/main" id="{BB6D499F-10ED-4E9C-9B0A-60CDADCC5CCF}"/>
                </a:ext>
              </a:extLst>
            </p:cNvPr>
            <p:cNvCxnSpPr>
              <a:cxnSpLocks/>
            </p:cNvCxnSpPr>
            <p:nvPr/>
          </p:nvCxnSpPr>
          <p:spPr>
            <a:xfrm>
              <a:off x="3164760" y="2374402"/>
              <a:ext cx="0" cy="256440"/>
            </a:xfrm>
            <a:prstGeom prst="line">
              <a:avLst/>
            </a:prstGeom>
            <a:ln w="19050"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3" name="直接连接符 292">
              <a:extLst>
                <a:ext uri="{FF2B5EF4-FFF2-40B4-BE49-F238E27FC236}">
                  <a16:creationId xmlns:a16="http://schemas.microsoft.com/office/drawing/2014/main" id="{70499294-1FBD-483E-84B7-566EF1E9937A}"/>
                </a:ext>
              </a:extLst>
            </p:cNvPr>
            <p:cNvCxnSpPr>
              <a:cxnSpLocks/>
            </p:cNvCxnSpPr>
            <p:nvPr/>
          </p:nvCxnSpPr>
          <p:spPr>
            <a:xfrm>
              <a:off x="79568" y="2354266"/>
              <a:ext cx="884" cy="1277798"/>
            </a:xfrm>
            <a:prstGeom prst="line">
              <a:avLst/>
            </a:prstGeom>
            <a:ln w="19050"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直接连接符 315">
              <a:extLst>
                <a:ext uri="{FF2B5EF4-FFF2-40B4-BE49-F238E27FC236}">
                  <a16:creationId xmlns:a16="http://schemas.microsoft.com/office/drawing/2014/main" id="{2FA28EE8-43F4-4F3B-A6BF-374C43F04E88}"/>
                </a:ext>
              </a:extLst>
            </p:cNvPr>
            <p:cNvCxnSpPr>
              <a:cxnSpLocks/>
            </p:cNvCxnSpPr>
            <p:nvPr/>
          </p:nvCxnSpPr>
          <p:spPr>
            <a:xfrm>
              <a:off x="6648825" y="2380056"/>
              <a:ext cx="0" cy="1277798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id="{D9301397-55AC-4828-9F0B-596E8ED9D694}"/>
                </a:ext>
              </a:extLst>
            </p:cNvPr>
            <p:cNvCxnSpPr>
              <a:cxnSpLocks/>
            </p:cNvCxnSpPr>
            <p:nvPr/>
          </p:nvCxnSpPr>
          <p:spPr>
            <a:xfrm>
              <a:off x="7283869" y="2365215"/>
              <a:ext cx="0" cy="938846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4" name="箭头: 左右 293">
            <a:extLst>
              <a:ext uri="{FF2B5EF4-FFF2-40B4-BE49-F238E27FC236}">
                <a16:creationId xmlns:a16="http://schemas.microsoft.com/office/drawing/2014/main" id="{2262BADC-DA70-41F5-AEA0-2A115AA1F97B}"/>
              </a:ext>
            </a:extLst>
          </p:cNvPr>
          <p:cNvSpPr/>
          <p:nvPr/>
        </p:nvSpPr>
        <p:spPr>
          <a:xfrm>
            <a:off x="406935" y="5427767"/>
            <a:ext cx="6567346" cy="390094"/>
          </a:xfrm>
          <a:prstGeom prst="leftRightArrow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文本框 294">
            <a:extLst>
              <a:ext uri="{FF2B5EF4-FFF2-40B4-BE49-F238E27FC236}">
                <a16:creationId xmlns:a16="http://schemas.microsoft.com/office/drawing/2014/main" id="{1801C4CF-3529-4D1B-B7D1-6AC77BD73B0A}"/>
              </a:ext>
            </a:extLst>
          </p:cNvPr>
          <p:cNvSpPr txBox="1"/>
          <p:nvPr/>
        </p:nvSpPr>
        <p:spPr>
          <a:xfrm>
            <a:off x="1926402" y="5486443"/>
            <a:ext cx="30881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10. Service authorization with MC service server</a:t>
            </a:r>
            <a:endParaRPr lang="zh-CN" altLang="en-US" sz="1050" dirty="0"/>
          </a:p>
        </p:txBody>
      </p:sp>
      <p:sp>
        <p:nvSpPr>
          <p:cNvPr id="296" name="箭头: 左右 295">
            <a:extLst>
              <a:ext uri="{FF2B5EF4-FFF2-40B4-BE49-F238E27FC236}">
                <a16:creationId xmlns:a16="http://schemas.microsoft.com/office/drawing/2014/main" id="{12909D86-07A2-452E-B4DE-D6D205158436}"/>
              </a:ext>
            </a:extLst>
          </p:cNvPr>
          <p:cNvSpPr/>
          <p:nvPr/>
        </p:nvSpPr>
        <p:spPr>
          <a:xfrm>
            <a:off x="412691" y="5694915"/>
            <a:ext cx="6561589" cy="390094"/>
          </a:xfrm>
          <a:prstGeom prst="leftRightArrow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7" name="文本框 296">
            <a:extLst>
              <a:ext uri="{FF2B5EF4-FFF2-40B4-BE49-F238E27FC236}">
                <a16:creationId xmlns:a16="http://schemas.microsoft.com/office/drawing/2014/main" id="{A1452098-DFBA-4DB8-9549-649786393689}"/>
              </a:ext>
            </a:extLst>
          </p:cNvPr>
          <p:cNvSpPr txBox="1"/>
          <p:nvPr/>
        </p:nvSpPr>
        <p:spPr>
          <a:xfrm>
            <a:off x="2568863" y="5763004"/>
            <a:ext cx="246372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11. Other procedures: affiliation, call……</a:t>
            </a:r>
            <a:endParaRPr lang="zh-CN" altLang="en-US" sz="1050" dirty="0"/>
          </a:p>
        </p:txBody>
      </p:sp>
      <p:sp>
        <p:nvSpPr>
          <p:cNvPr id="298" name="矩形 297">
            <a:extLst>
              <a:ext uri="{FF2B5EF4-FFF2-40B4-BE49-F238E27FC236}">
                <a16:creationId xmlns:a16="http://schemas.microsoft.com/office/drawing/2014/main" id="{45636C42-5508-427B-B79A-6F8E69FD0850}"/>
              </a:ext>
            </a:extLst>
          </p:cNvPr>
          <p:cNvSpPr/>
          <p:nvPr/>
        </p:nvSpPr>
        <p:spPr>
          <a:xfrm>
            <a:off x="137822" y="1748600"/>
            <a:ext cx="590075" cy="33299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299" name="文本框 298">
            <a:extLst>
              <a:ext uri="{FF2B5EF4-FFF2-40B4-BE49-F238E27FC236}">
                <a16:creationId xmlns:a16="http://schemas.microsoft.com/office/drawing/2014/main" id="{ED7E50DE-9D41-4488-893D-094B37F8BEE1}"/>
              </a:ext>
            </a:extLst>
          </p:cNvPr>
          <p:cNvSpPr txBox="1"/>
          <p:nvPr/>
        </p:nvSpPr>
        <p:spPr>
          <a:xfrm>
            <a:off x="85894" y="1756546"/>
            <a:ext cx="68275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000" dirty="0"/>
              <a:t>MC</a:t>
            </a:r>
          </a:p>
          <a:p>
            <a:pPr algn="ctr">
              <a:lnSpc>
                <a:spcPct val="80000"/>
              </a:lnSpc>
            </a:pPr>
            <a:r>
              <a:rPr lang="en-US" altLang="zh-CN" sz="1000" dirty="0"/>
              <a:t>client</a:t>
            </a:r>
            <a:endParaRPr lang="zh-CN" altLang="en-US" sz="1000" dirty="0"/>
          </a:p>
        </p:txBody>
      </p:sp>
      <p:sp>
        <p:nvSpPr>
          <p:cNvPr id="302" name="Title 1">
            <a:extLst>
              <a:ext uri="{FF2B5EF4-FFF2-40B4-BE49-F238E27FC236}">
                <a16:creationId xmlns:a16="http://schemas.microsoft.com/office/drawing/2014/main" id="{E98115C3-F2A9-47AD-8F15-C86CCD724778}"/>
              </a:ext>
            </a:extLst>
          </p:cNvPr>
          <p:cNvSpPr txBox="1">
            <a:spLocks/>
          </p:cNvSpPr>
          <p:nvPr/>
        </p:nvSpPr>
        <p:spPr bwMode="auto">
          <a:xfrm>
            <a:off x="534017" y="1213446"/>
            <a:ext cx="1969159" cy="363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altLang="en-US" sz="1400" b="1" dirty="0">
                <a:solidFill>
                  <a:srgbClr val="FF0000"/>
                </a:solidFill>
              </a:rPr>
              <a:t>Case A - host MC client  </a:t>
            </a:r>
            <a:endParaRPr lang="en-GB" altLang="en-US" sz="1400" b="1" dirty="0">
              <a:solidFill>
                <a:srgbClr val="FF0000"/>
              </a:solidFill>
            </a:endParaRPr>
          </a:p>
        </p:txBody>
      </p:sp>
      <p:cxnSp>
        <p:nvCxnSpPr>
          <p:cNvPr id="308" name="直接箭头连接符 307">
            <a:extLst>
              <a:ext uri="{FF2B5EF4-FFF2-40B4-BE49-F238E27FC236}">
                <a16:creationId xmlns:a16="http://schemas.microsoft.com/office/drawing/2014/main" id="{AD74F831-E3B4-4DEA-A417-140031D58E96}"/>
              </a:ext>
            </a:extLst>
          </p:cNvPr>
          <p:cNvCxnSpPr>
            <a:cxnSpLocks/>
          </p:cNvCxnSpPr>
          <p:nvPr/>
        </p:nvCxnSpPr>
        <p:spPr>
          <a:xfrm>
            <a:off x="430016" y="3460025"/>
            <a:ext cx="5464962" cy="0"/>
          </a:xfrm>
          <a:prstGeom prst="straightConnector1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2" name="文本框 311">
            <a:extLst>
              <a:ext uri="{FF2B5EF4-FFF2-40B4-BE49-F238E27FC236}">
                <a16:creationId xmlns:a16="http://schemas.microsoft.com/office/drawing/2014/main" id="{E3A73D3F-87E8-43A2-A2F4-BBE42608A3B5}"/>
              </a:ext>
            </a:extLst>
          </p:cNvPr>
          <p:cNvSpPr txBox="1"/>
          <p:nvPr/>
        </p:nvSpPr>
        <p:spPr>
          <a:xfrm>
            <a:off x="1516135" y="3254698"/>
            <a:ext cx="349005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4. Identity authentication with IDM,</a:t>
            </a:r>
            <a:r>
              <a:rPr lang="zh-CN" altLang="en-US" sz="1050" dirty="0"/>
              <a:t> </a:t>
            </a:r>
            <a:r>
              <a:rPr lang="en-US" altLang="zh-CN" sz="1050" dirty="0"/>
              <a:t>get MC service IDs, PTT</a:t>
            </a:r>
            <a:r>
              <a:rPr lang="zh-CN" altLang="en-US" sz="1050" dirty="0"/>
              <a:t> </a:t>
            </a:r>
          </a:p>
        </p:txBody>
      </p:sp>
      <p:sp>
        <p:nvSpPr>
          <p:cNvPr id="314" name="文本框 313">
            <a:extLst>
              <a:ext uri="{FF2B5EF4-FFF2-40B4-BE49-F238E27FC236}">
                <a16:creationId xmlns:a16="http://schemas.microsoft.com/office/drawing/2014/main" id="{F0754ADF-A861-439E-B24B-D0F58EC62DD3}"/>
              </a:ext>
            </a:extLst>
          </p:cNvPr>
          <p:cNvSpPr txBox="1"/>
          <p:nvPr/>
        </p:nvSpPr>
        <p:spPr>
          <a:xfrm>
            <a:off x="6526907" y="1701357"/>
            <a:ext cx="115768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 dirty="0"/>
              <a:t>MC service server</a:t>
            </a:r>
          </a:p>
          <a:p>
            <a:pPr algn="ctr"/>
            <a:r>
              <a:rPr lang="en-US" altLang="zh-CN" sz="1050" dirty="0"/>
              <a:t>(MCPTT)</a:t>
            </a:r>
            <a:endParaRPr lang="zh-CN" altLang="en-US" sz="1050" dirty="0"/>
          </a:p>
        </p:txBody>
      </p:sp>
      <p:sp>
        <p:nvSpPr>
          <p:cNvPr id="315" name="矩形 314">
            <a:extLst>
              <a:ext uri="{FF2B5EF4-FFF2-40B4-BE49-F238E27FC236}">
                <a16:creationId xmlns:a16="http://schemas.microsoft.com/office/drawing/2014/main" id="{DE7B0B3C-7CDD-4E0C-9966-FF85593ECF48}"/>
              </a:ext>
            </a:extLst>
          </p:cNvPr>
          <p:cNvSpPr/>
          <p:nvPr/>
        </p:nvSpPr>
        <p:spPr>
          <a:xfrm>
            <a:off x="6526906" y="1673688"/>
            <a:ext cx="1684403" cy="4708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2" name="直接箭头连接符 321">
            <a:extLst>
              <a:ext uri="{FF2B5EF4-FFF2-40B4-BE49-F238E27FC236}">
                <a16:creationId xmlns:a16="http://schemas.microsoft.com/office/drawing/2014/main" id="{A08DCCE2-297C-4B00-95E0-2F18DCDFC824}"/>
              </a:ext>
            </a:extLst>
          </p:cNvPr>
          <p:cNvCxnSpPr>
            <a:cxnSpLocks/>
          </p:cNvCxnSpPr>
          <p:nvPr/>
        </p:nvCxnSpPr>
        <p:spPr>
          <a:xfrm>
            <a:off x="952435" y="4045364"/>
            <a:ext cx="1810024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4" name="直接箭头连接符 323">
            <a:extLst>
              <a:ext uri="{FF2B5EF4-FFF2-40B4-BE49-F238E27FC236}">
                <a16:creationId xmlns:a16="http://schemas.microsoft.com/office/drawing/2014/main" id="{8DD69A3A-3B9C-4A49-8AAB-13EA8697F9E6}"/>
              </a:ext>
            </a:extLst>
          </p:cNvPr>
          <p:cNvCxnSpPr>
            <a:cxnSpLocks/>
          </p:cNvCxnSpPr>
          <p:nvPr/>
        </p:nvCxnSpPr>
        <p:spPr>
          <a:xfrm>
            <a:off x="2762459" y="4045364"/>
            <a:ext cx="4863979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6" name="文本框 325">
            <a:extLst>
              <a:ext uri="{FF2B5EF4-FFF2-40B4-BE49-F238E27FC236}">
                <a16:creationId xmlns:a16="http://schemas.microsoft.com/office/drawing/2014/main" id="{91410E63-0B93-469F-9B95-4AEE5CB36F1F}"/>
              </a:ext>
            </a:extLst>
          </p:cNvPr>
          <p:cNvSpPr txBox="1"/>
          <p:nvPr/>
        </p:nvSpPr>
        <p:spPr>
          <a:xfrm>
            <a:off x="911862" y="3813861"/>
            <a:ext cx="184213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5. Connection authorization (</a:t>
            </a:r>
            <a:r>
              <a:rPr lang="en-US" altLang="zh-CN" sz="1050" dirty="0">
                <a:solidFill>
                  <a:srgbClr val="FF0000"/>
                </a:solidFill>
              </a:rPr>
              <a:t>MC service ID of the user</a:t>
            </a:r>
            <a:r>
              <a:rPr lang="en-US" altLang="zh-CN" sz="1050" dirty="0"/>
              <a:t>)</a:t>
            </a:r>
            <a:endParaRPr lang="zh-CN" altLang="en-US" sz="1050" dirty="0"/>
          </a:p>
        </p:txBody>
      </p:sp>
      <p:sp>
        <p:nvSpPr>
          <p:cNvPr id="327" name="文本框 326">
            <a:extLst>
              <a:ext uri="{FF2B5EF4-FFF2-40B4-BE49-F238E27FC236}">
                <a16:creationId xmlns:a16="http://schemas.microsoft.com/office/drawing/2014/main" id="{C5139649-B48A-460D-95BD-593808AF97E5}"/>
              </a:ext>
            </a:extLst>
          </p:cNvPr>
          <p:cNvSpPr txBox="1"/>
          <p:nvPr/>
        </p:nvSpPr>
        <p:spPr>
          <a:xfrm>
            <a:off x="3026283" y="3794813"/>
            <a:ext cx="36537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6. Connection authorization &lt;</a:t>
            </a:r>
            <a:r>
              <a:rPr lang="en-US" altLang="zh-CN" sz="1050" dirty="0">
                <a:solidFill>
                  <a:srgbClr val="FF0000"/>
                </a:solidFill>
              </a:rPr>
              <a:t>MC service ID of the user, + MC service ID of the GW UE</a:t>
            </a:r>
            <a:r>
              <a:rPr lang="en-US" altLang="zh-CN" sz="1050" dirty="0"/>
              <a:t>&gt;</a:t>
            </a:r>
            <a:endParaRPr lang="zh-CN" altLang="en-US" sz="1050" dirty="0"/>
          </a:p>
        </p:txBody>
      </p:sp>
      <p:sp>
        <p:nvSpPr>
          <p:cNvPr id="328" name="文本框 327">
            <a:extLst>
              <a:ext uri="{FF2B5EF4-FFF2-40B4-BE49-F238E27FC236}">
                <a16:creationId xmlns:a16="http://schemas.microsoft.com/office/drawing/2014/main" id="{7810C69E-607A-4FF0-AA49-9A3628E90A9B}"/>
              </a:ext>
            </a:extLst>
          </p:cNvPr>
          <p:cNvSpPr txBox="1"/>
          <p:nvPr/>
        </p:nvSpPr>
        <p:spPr>
          <a:xfrm>
            <a:off x="2098310" y="3002827"/>
            <a:ext cx="1979219" cy="253916"/>
          </a:xfrm>
          <a:prstGeom prst="rect">
            <a:avLst/>
          </a:prstGeom>
          <a:solidFill>
            <a:schemeClr val="bg1"/>
          </a:solidFill>
          <a:ln w="127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C00000"/>
                </a:solidFill>
              </a:rPr>
              <a:t>Initial,</a:t>
            </a:r>
            <a:r>
              <a:rPr lang="zh-CN" altLang="en-US" sz="1050" dirty="0">
                <a:solidFill>
                  <a:srgbClr val="C00000"/>
                </a:solidFill>
              </a:rPr>
              <a:t> </a:t>
            </a:r>
            <a:r>
              <a:rPr lang="en-US" altLang="zh-CN" sz="1050" dirty="0">
                <a:solidFill>
                  <a:srgbClr val="C00000"/>
                </a:solidFill>
              </a:rPr>
              <a:t>Only Open for IDM traffic</a:t>
            </a:r>
            <a:endParaRPr lang="zh-CN" altLang="en-US" sz="1050" dirty="0">
              <a:solidFill>
                <a:srgbClr val="C00000"/>
              </a:solidFill>
            </a:endParaRPr>
          </a:p>
        </p:txBody>
      </p:sp>
      <p:sp>
        <p:nvSpPr>
          <p:cNvPr id="331" name="文本框 330">
            <a:extLst>
              <a:ext uri="{FF2B5EF4-FFF2-40B4-BE49-F238E27FC236}">
                <a16:creationId xmlns:a16="http://schemas.microsoft.com/office/drawing/2014/main" id="{1947F68F-C9F3-47D3-AA9C-48EA2A922B8A}"/>
              </a:ext>
            </a:extLst>
          </p:cNvPr>
          <p:cNvSpPr txBox="1"/>
          <p:nvPr/>
        </p:nvSpPr>
        <p:spPr>
          <a:xfrm>
            <a:off x="6351374" y="4339793"/>
            <a:ext cx="1333222" cy="55399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000" dirty="0"/>
              <a:t>7. Check the user is already have a GW for PTT service: Y?</a:t>
            </a:r>
            <a:r>
              <a:rPr lang="zh-CN" altLang="en-US" sz="1000" dirty="0"/>
              <a:t>  </a:t>
            </a:r>
            <a:r>
              <a:rPr lang="en-US" altLang="zh-CN" sz="1000" dirty="0"/>
              <a:t>or N</a:t>
            </a:r>
            <a:r>
              <a:rPr lang="zh-CN" altLang="en-US" sz="1000" dirty="0"/>
              <a:t> </a:t>
            </a:r>
            <a:r>
              <a:rPr lang="en-US" altLang="zh-CN" sz="1000" dirty="0"/>
              <a:t>?</a:t>
            </a:r>
            <a:endParaRPr lang="zh-CN" altLang="en-US" sz="1000" dirty="0"/>
          </a:p>
        </p:txBody>
      </p:sp>
      <p:cxnSp>
        <p:nvCxnSpPr>
          <p:cNvPr id="332" name="直接箭头连接符 331">
            <a:extLst>
              <a:ext uri="{FF2B5EF4-FFF2-40B4-BE49-F238E27FC236}">
                <a16:creationId xmlns:a16="http://schemas.microsoft.com/office/drawing/2014/main" id="{54EB58A7-E3E1-4BBA-B7A3-5E53DCEFBEE5}"/>
              </a:ext>
            </a:extLst>
          </p:cNvPr>
          <p:cNvCxnSpPr>
            <a:cxnSpLocks/>
          </p:cNvCxnSpPr>
          <p:nvPr/>
        </p:nvCxnSpPr>
        <p:spPr>
          <a:xfrm flipH="1">
            <a:off x="987184" y="4995414"/>
            <a:ext cx="1810024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3" name="直接箭头连接符 332">
            <a:extLst>
              <a:ext uri="{FF2B5EF4-FFF2-40B4-BE49-F238E27FC236}">
                <a16:creationId xmlns:a16="http://schemas.microsoft.com/office/drawing/2014/main" id="{2BBBEAD4-D2F2-46BA-A15A-ABBA4A2321CF}"/>
              </a:ext>
            </a:extLst>
          </p:cNvPr>
          <p:cNvCxnSpPr>
            <a:cxnSpLocks/>
          </p:cNvCxnSpPr>
          <p:nvPr/>
        </p:nvCxnSpPr>
        <p:spPr>
          <a:xfrm flipH="1">
            <a:off x="2797209" y="4995414"/>
            <a:ext cx="4829229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5" name="文本框 334">
            <a:extLst>
              <a:ext uri="{FF2B5EF4-FFF2-40B4-BE49-F238E27FC236}">
                <a16:creationId xmlns:a16="http://schemas.microsoft.com/office/drawing/2014/main" id="{296FD486-893D-49B1-AC6E-C57558211EA5}"/>
              </a:ext>
            </a:extLst>
          </p:cNvPr>
          <p:cNvSpPr txBox="1"/>
          <p:nvPr/>
        </p:nvSpPr>
        <p:spPr>
          <a:xfrm>
            <a:off x="3842115" y="4756489"/>
            <a:ext cx="62648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8. OK</a:t>
            </a:r>
            <a:endParaRPr lang="zh-CN" altLang="en-US" sz="1050" dirty="0"/>
          </a:p>
        </p:txBody>
      </p:sp>
      <p:sp>
        <p:nvSpPr>
          <p:cNvPr id="336" name="文本框 335">
            <a:extLst>
              <a:ext uri="{FF2B5EF4-FFF2-40B4-BE49-F238E27FC236}">
                <a16:creationId xmlns:a16="http://schemas.microsoft.com/office/drawing/2014/main" id="{EF9A32BA-64E7-4ECF-95EF-E69822B0B8D7}"/>
              </a:ext>
            </a:extLst>
          </p:cNvPr>
          <p:cNvSpPr txBox="1"/>
          <p:nvPr/>
        </p:nvSpPr>
        <p:spPr>
          <a:xfrm>
            <a:off x="1458071" y="4712506"/>
            <a:ext cx="62648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8. OK</a:t>
            </a:r>
            <a:endParaRPr lang="zh-CN" altLang="en-US" sz="1050" dirty="0"/>
          </a:p>
        </p:txBody>
      </p:sp>
      <p:sp>
        <p:nvSpPr>
          <p:cNvPr id="337" name="文本框 336">
            <a:extLst>
              <a:ext uri="{FF2B5EF4-FFF2-40B4-BE49-F238E27FC236}">
                <a16:creationId xmlns:a16="http://schemas.microsoft.com/office/drawing/2014/main" id="{693600E2-9E10-4198-AB65-507EC151A16B}"/>
              </a:ext>
            </a:extLst>
          </p:cNvPr>
          <p:cNvSpPr txBox="1"/>
          <p:nvPr/>
        </p:nvSpPr>
        <p:spPr>
          <a:xfrm>
            <a:off x="1597378" y="5080572"/>
            <a:ext cx="2586620" cy="253916"/>
          </a:xfrm>
          <a:prstGeom prst="rect">
            <a:avLst/>
          </a:prstGeom>
          <a:solidFill>
            <a:schemeClr val="bg1"/>
          </a:solidFill>
          <a:ln w="127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C00000"/>
                </a:solidFill>
              </a:rPr>
              <a:t>9.Then, open the gate for MC service traffic</a:t>
            </a:r>
            <a:endParaRPr lang="zh-CN" altLang="en-US" sz="1050" dirty="0">
              <a:solidFill>
                <a:srgbClr val="C00000"/>
              </a:solidFill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EEBEB103-2A1E-496D-A96D-4BBB6285AC80}"/>
              </a:ext>
            </a:extLst>
          </p:cNvPr>
          <p:cNvSpPr/>
          <p:nvPr/>
        </p:nvSpPr>
        <p:spPr>
          <a:xfrm>
            <a:off x="7418377" y="1796159"/>
            <a:ext cx="590075" cy="33299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C5B893AF-DBF3-4608-B08E-6887101F1ED0}"/>
              </a:ext>
            </a:extLst>
          </p:cNvPr>
          <p:cNvSpPr txBox="1"/>
          <p:nvPr/>
        </p:nvSpPr>
        <p:spPr>
          <a:xfrm>
            <a:off x="7372039" y="1787523"/>
            <a:ext cx="68275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000" dirty="0"/>
              <a:t>Conn </a:t>
            </a:r>
            <a:r>
              <a:rPr lang="en-US" altLang="zh-CN" sz="1000" dirty="0" err="1"/>
              <a:t>Ctrol</a:t>
            </a:r>
            <a:r>
              <a:rPr lang="en-US" altLang="zh-CN" sz="1000" dirty="0"/>
              <a:t> GW</a:t>
            </a:r>
            <a:endParaRPr lang="zh-CN" altLang="en-US" sz="1000" dirty="0"/>
          </a:p>
        </p:txBody>
      </p:sp>
      <p:sp>
        <p:nvSpPr>
          <p:cNvPr id="6" name="右大括号 5">
            <a:extLst>
              <a:ext uri="{FF2B5EF4-FFF2-40B4-BE49-F238E27FC236}">
                <a16:creationId xmlns:a16="http://schemas.microsoft.com/office/drawing/2014/main" id="{A1639BEC-7C22-45FB-B1FA-0EEDD8836DEA}"/>
              </a:ext>
            </a:extLst>
          </p:cNvPr>
          <p:cNvSpPr/>
          <p:nvPr/>
        </p:nvSpPr>
        <p:spPr>
          <a:xfrm>
            <a:off x="7711475" y="3838796"/>
            <a:ext cx="189745" cy="1171609"/>
          </a:xfrm>
          <a:prstGeom prst="rightBrace">
            <a:avLst>
              <a:gd name="adj1" fmla="val 72587"/>
              <a:gd name="adj2" fmla="val 50000"/>
            </a:avLst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77B5B3FF-284F-4AF6-B791-94F257440202}"/>
              </a:ext>
            </a:extLst>
          </p:cNvPr>
          <p:cNvSpPr txBox="1"/>
          <p:nvPr/>
        </p:nvSpPr>
        <p:spPr>
          <a:xfrm>
            <a:off x="8008452" y="3933585"/>
            <a:ext cx="3390969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FF0000"/>
                </a:solidFill>
              </a:rPr>
              <a:t>This is to control the routing of certain MC service(s) traffic of the MC service user at the MC gateway UE to be open/close.</a:t>
            </a:r>
          </a:p>
          <a:p>
            <a:r>
              <a:rPr lang="en-US" altLang="zh-CN" sz="1050" dirty="0">
                <a:solidFill>
                  <a:srgbClr val="FF0000"/>
                </a:solidFill>
              </a:rPr>
              <a:t>i.e., the MC service user is authenticated, but it does not mean all the traffic/content from this MC service user is allowed to be routed via the MC gateway UE.</a:t>
            </a:r>
            <a:endParaRPr lang="zh-CN" altLang="en-US" sz="105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76064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矩形 108">
            <a:extLst>
              <a:ext uri="{FF2B5EF4-FFF2-40B4-BE49-F238E27FC236}">
                <a16:creationId xmlns:a16="http://schemas.microsoft.com/office/drawing/2014/main" id="{7ADE48F1-76AB-40C7-8418-39731CC8DB21}"/>
              </a:ext>
            </a:extLst>
          </p:cNvPr>
          <p:cNvSpPr/>
          <p:nvPr/>
        </p:nvSpPr>
        <p:spPr>
          <a:xfrm>
            <a:off x="962012" y="3201399"/>
            <a:ext cx="6926918" cy="2805934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EC30888A-1607-445D-A9B6-B8922CF13C4D}"/>
              </a:ext>
            </a:extLst>
          </p:cNvPr>
          <p:cNvSpPr/>
          <p:nvPr/>
        </p:nvSpPr>
        <p:spPr>
          <a:xfrm>
            <a:off x="913469" y="3247410"/>
            <a:ext cx="6926918" cy="2805934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AFA8C92A-6A14-4F7D-BA63-90D7FB98C942}"/>
              </a:ext>
            </a:extLst>
          </p:cNvPr>
          <p:cNvSpPr/>
          <p:nvPr/>
        </p:nvSpPr>
        <p:spPr>
          <a:xfrm>
            <a:off x="863767" y="3314785"/>
            <a:ext cx="6926918" cy="2805934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867DC83-75EC-49AD-95F2-27756CE22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95" y="518772"/>
            <a:ext cx="10515600" cy="634299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2800" b="1" dirty="0">
                <a:solidFill>
                  <a:srgbClr val="FF0000"/>
                </a:solidFill>
              </a:rPr>
              <a:t>Work flow</a:t>
            </a:r>
            <a:endParaRPr lang="en-GB" altLang="en-US" sz="2800" b="1" dirty="0">
              <a:solidFill>
                <a:srgbClr val="FF0000"/>
              </a:solidFill>
            </a:endParaRPr>
          </a:p>
        </p:txBody>
      </p:sp>
      <p:sp>
        <p:nvSpPr>
          <p:cNvPr id="261" name="文本框 260">
            <a:extLst>
              <a:ext uri="{FF2B5EF4-FFF2-40B4-BE49-F238E27FC236}">
                <a16:creationId xmlns:a16="http://schemas.microsoft.com/office/drawing/2014/main" id="{9EDA04D2-0186-474D-9CCF-027F3E3626A2}"/>
              </a:ext>
            </a:extLst>
          </p:cNvPr>
          <p:cNvSpPr txBox="1"/>
          <p:nvPr/>
        </p:nvSpPr>
        <p:spPr>
          <a:xfrm>
            <a:off x="608076" y="1446334"/>
            <a:ext cx="131478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/>
              <a:t>Non-3GPP device</a:t>
            </a:r>
            <a:endParaRPr lang="zh-CN" altLang="en-US" sz="1050" dirty="0"/>
          </a:p>
        </p:txBody>
      </p:sp>
      <p:sp>
        <p:nvSpPr>
          <p:cNvPr id="262" name="矩形 261">
            <a:extLst>
              <a:ext uri="{FF2B5EF4-FFF2-40B4-BE49-F238E27FC236}">
                <a16:creationId xmlns:a16="http://schemas.microsoft.com/office/drawing/2014/main" id="{DD553904-A158-40FA-B12B-80A683FF1897}"/>
              </a:ext>
            </a:extLst>
          </p:cNvPr>
          <p:cNvSpPr/>
          <p:nvPr/>
        </p:nvSpPr>
        <p:spPr>
          <a:xfrm>
            <a:off x="762779" y="1682890"/>
            <a:ext cx="856665" cy="4708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3" name="矩形 262">
            <a:extLst>
              <a:ext uri="{FF2B5EF4-FFF2-40B4-BE49-F238E27FC236}">
                <a16:creationId xmlns:a16="http://schemas.microsoft.com/office/drawing/2014/main" id="{3CCA0A54-BC7D-4288-B9A4-CB4EAB7892E4}"/>
              </a:ext>
            </a:extLst>
          </p:cNvPr>
          <p:cNvSpPr/>
          <p:nvPr/>
        </p:nvSpPr>
        <p:spPr>
          <a:xfrm>
            <a:off x="2308618" y="1766587"/>
            <a:ext cx="590075" cy="33299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264" name="文本框 263">
            <a:extLst>
              <a:ext uri="{FF2B5EF4-FFF2-40B4-BE49-F238E27FC236}">
                <a16:creationId xmlns:a16="http://schemas.microsoft.com/office/drawing/2014/main" id="{D05A937C-C727-4750-BEED-1EDAB53F8BC4}"/>
              </a:ext>
            </a:extLst>
          </p:cNvPr>
          <p:cNvSpPr txBox="1"/>
          <p:nvPr/>
        </p:nvSpPr>
        <p:spPr>
          <a:xfrm>
            <a:off x="2262280" y="1757951"/>
            <a:ext cx="68275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000" dirty="0"/>
              <a:t>GW conn </a:t>
            </a:r>
          </a:p>
          <a:p>
            <a:pPr algn="ctr">
              <a:lnSpc>
                <a:spcPct val="80000"/>
              </a:lnSpc>
            </a:pPr>
            <a:r>
              <a:rPr lang="en-US" altLang="zh-CN" sz="1000" dirty="0"/>
              <a:t>control</a:t>
            </a:r>
            <a:endParaRPr lang="zh-CN" altLang="en-US" sz="1000" dirty="0"/>
          </a:p>
        </p:txBody>
      </p:sp>
      <p:sp>
        <p:nvSpPr>
          <p:cNvPr id="265" name="文本框 264">
            <a:extLst>
              <a:ext uri="{FF2B5EF4-FFF2-40B4-BE49-F238E27FC236}">
                <a16:creationId xmlns:a16="http://schemas.microsoft.com/office/drawing/2014/main" id="{67D634CF-39D9-4C51-B40E-A80D3612CFBD}"/>
              </a:ext>
            </a:extLst>
          </p:cNvPr>
          <p:cNvSpPr txBox="1"/>
          <p:nvPr/>
        </p:nvSpPr>
        <p:spPr>
          <a:xfrm>
            <a:off x="2206392" y="1440276"/>
            <a:ext cx="57259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/>
              <a:t>GW UE</a:t>
            </a:r>
            <a:endParaRPr lang="zh-CN" altLang="en-US" sz="1050" dirty="0"/>
          </a:p>
        </p:txBody>
      </p:sp>
      <p:sp>
        <p:nvSpPr>
          <p:cNvPr id="266" name="矩形 265">
            <a:extLst>
              <a:ext uri="{FF2B5EF4-FFF2-40B4-BE49-F238E27FC236}">
                <a16:creationId xmlns:a16="http://schemas.microsoft.com/office/drawing/2014/main" id="{9059EC83-A3DD-45D0-96EA-4BB5C3DA0FCB}"/>
              </a:ext>
            </a:extLst>
          </p:cNvPr>
          <p:cNvSpPr/>
          <p:nvPr/>
        </p:nvSpPr>
        <p:spPr>
          <a:xfrm>
            <a:off x="2079397" y="1635954"/>
            <a:ext cx="1969159" cy="52386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9" name="文本框 268">
            <a:extLst>
              <a:ext uri="{FF2B5EF4-FFF2-40B4-BE49-F238E27FC236}">
                <a16:creationId xmlns:a16="http://schemas.microsoft.com/office/drawing/2014/main" id="{4DEA9CDE-6AE6-4191-BC34-DD29947F63A9}"/>
              </a:ext>
            </a:extLst>
          </p:cNvPr>
          <p:cNvSpPr txBox="1"/>
          <p:nvPr/>
        </p:nvSpPr>
        <p:spPr>
          <a:xfrm>
            <a:off x="5600171" y="1774533"/>
            <a:ext cx="417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/>
              <a:t>IDM</a:t>
            </a:r>
            <a:endParaRPr lang="zh-CN" altLang="en-US" sz="1050" dirty="0"/>
          </a:p>
        </p:txBody>
      </p:sp>
      <p:sp>
        <p:nvSpPr>
          <p:cNvPr id="270" name="矩形 269">
            <a:extLst>
              <a:ext uri="{FF2B5EF4-FFF2-40B4-BE49-F238E27FC236}">
                <a16:creationId xmlns:a16="http://schemas.microsoft.com/office/drawing/2014/main" id="{A486807A-749B-496F-A494-5E88509106F2}"/>
              </a:ext>
            </a:extLst>
          </p:cNvPr>
          <p:cNvSpPr/>
          <p:nvPr/>
        </p:nvSpPr>
        <p:spPr>
          <a:xfrm>
            <a:off x="5432057" y="1677691"/>
            <a:ext cx="865632" cy="4708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1" name="组合 270">
            <a:extLst>
              <a:ext uri="{FF2B5EF4-FFF2-40B4-BE49-F238E27FC236}">
                <a16:creationId xmlns:a16="http://schemas.microsoft.com/office/drawing/2014/main" id="{9F94C500-64E3-4F9C-9275-17E8883C1EA3}"/>
              </a:ext>
            </a:extLst>
          </p:cNvPr>
          <p:cNvGrpSpPr/>
          <p:nvPr/>
        </p:nvGrpSpPr>
        <p:grpSpPr>
          <a:xfrm>
            <a:off x="1185250" y="2146466"/>
            <a:ext cx="1317926" cy="3065614"/>
            <a:chOff x="866497" y="-1623682"/>
            <a:chExt cx="1317926" cy="4623913"/>
          </a:xfrm>
        </p:grpSpPr>
        <p:cxnSp>
          <p:nvCxnSpPr>
            <p:cNvPr id="272" name="直接连接符 271">
              <a:extLst>
                <a:ext uri="{FF2B5EF4-FFF2-40B4-BE49-F238E27FC236}">
                  <a16:creationId xmlns:a16="http://schemas.microsoft.com/office/drawing/2014/main" id="{4F5CC781-60DD-45BC-BFD1-9B883B3944F2}"/>
                </a:ext>
              </a:extLst>
            </p:cNvPr>
            <p:cNvCxnSpPr>
              <a:cxnSpLocks/>
            </p:cNvCxnSpPr>
            <p:nvPr/>
          </p:nvCxnSpPr>
          <p:spPr>
            <a:xfrm>
              <a:off x="866497" y="-1606570"/>
              <a:ext cx="0" cy="4606801"/>
            </a:xfrm>
            <a:prstGeom prst="line">
              <a:avLst/>
            </a:prstGeom>
            <a:ln w="19050"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直接连接符 272">
              <a:extLst>
                <a:ext uri="{FF2B5EF4-FFF2-40B4-BE49-F238E27FC236}">
                  <a16:creationId xmlns:a16="http://schemas.microsoft.com/office/drawing/2014/main" id="{7337F632-F931-4A0C-9CEE-09B34E292078}"/>
                </a:ext>
              </a:extLst>
            </p:cNvPr>
            <p:cNvCxnSpPr>
              <a:cxnSpLocks/>
            </p:cNvCxnSpPr>
            <p:nvPr/>
          </p:nvCxnSpPr>
          <p:spPr>
            <a:xfrm>
              <a:off x="2184423" y="-1623682"/>
              <a:ext cx="0" cy="2808041"/>
            </a:xfrm>
            <a:prstGeom prst="line">
              <a:avLst/>
            </a:prstGeom>
            <a:ln w="19050"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4" name="圆柱形 273">
            <a:extLst>
              <a:ext uri="{FF2B5EF4-FFF2-40B4-BE49-F238E27FC236}">
                <a16:creationId xmlns:a16="http://schemas.microsoft.com/office/drawing/2014/main" id="{925C0DAA-3579-44A4-AE0B-8C4617224953}"/>
              </a:ext>
            </a:extLst>
          </p:cNvPr>
          <p:cNvSpPr/>
          <p:nvPr/>
        </p:nvSpPr>
        <p:spPr>
          <a:xfrm rot="5400000">
            <a:off x="1746350" y="1982696"/>
            <a:ext cx="203257" cy="1323123"/>
          </a:xfrm>
          <a:prstGeom prst="can">
            <a:avLst/>
          </a:prstGeom>
          <a:solidFill>
            <a:schemeClr val="accent3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5" name="直接箭头连接符 274">
            <a:extLst>
              <a:ext uri="{FF2B5EF4-FFF2-40B4-BE49-F238E27FC236}">
                <a16:creationId xmlns:a16="http://schemas.microsoft.com/office/drawing/2014/main" id="{C6B0F398-0DD7-458C-8C64-D585BDC93524}"/>
              </a:ext>
            </a:extLst>
          </p:cNvPr>
          <p:cNvCxnSpPr>
            <a:stCxn id="274" idx="3"/>
            <a:endCxn id="274" idx="1"/>
          </p:cNvCxnSpPr>
          <p:nvPr/>
        </p:nvCxnSpPr>
        <p:spPr>
          <a:xfrm>
            <a:off x="1186417" y="2644258"/>
            <a:ext cx="1323123" cy="0"/>
          </a:xfrm>
          <a:prstGeom prst="straightConnector1">
            <a:avLst/>
          </a:prstGeom>
          <a:ln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" name="文本框 275">
            <a:extLst>
              <a:ext uri="{FF2B5EF4-FFF2-40B4-BE49-F238E27FC236}">
                <a16:creationId xmlns:a16="http://schemas.microsoft.com/office/drawing/2014/main" id="{DB291C25-A921-41A9-84D9-6A9E0D42C99D}"/>
              </a:ext>
            </a:extLst>
          </p:cNvPr>
          <p:cNvSpPr txBox="1"/>
          <p:nvPr/>
        </p:nvSpPr>
        <p:spPr>
          <a:xfrm>
            <a:off x="966202" y="2418400"/>
            <a:ext cx="168507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/>
              <a:t>2.N3GPP link/Conn security</a:t>
            </a:r>
            <a:endParaRPr lang="zh-CN" altLang="en-US" sz="1050" dirty="0"/>
          </a:p>
        </p:txBody>
      </p:sp>
      <p:cxnSp>
        <p:nvCxnSpPr>
          <p:cNvPr id="277" name="直接连接符 276">
            <a:extLst>
              <a:ext uri="{FF2B5EF4-FFF2-40B4-BE49-F238E27FC236}">
                <a16:creationId xmlns:a16="http://schemas.microsoft.com/office/drawing/2014/main" id="{21B9737F-0B5E-4B31-A8B4-9B44704D9A1E}"/>
              </a:ext>
            </a:extLst>
          </p:cNvPr>
          <p:cNvCxnSpPr>
            <a:cxnSpLocks/>
          </p:cNvCxnSpPr>
          <p:nvPr/>
        </p:nvCxnSpPr>
        <p:spPr>
          <a:xfrm>
            <a:off x="2767001" y="2088423"/>
            <a:ext cx="0" cy="3643743"/>
          </a:xfrm>
          <a:prstGeom prst="line">
            <a:avLst/>
          </a:prstGeom>
          <a:ln w="19050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0" name="文本框 279">
            <a:extLst>
              <a:ext uri="{FF2B5EF4-FFF2-40B4-BE49-F238E27FC236}">
                <a16:creationId xmlns:a16="http://schemas.microsoft.com/office/drawing/2014/main" id="{DA111C68-F74D-4384-BBB9-67FE12B8EB60}"/>
              </a:ext>
            </a:extLst>
          </p:cNvPr>
          <p:cNvSpPr txBox="1"/>
          <p:nvPr/>
        </p:nvSpPr>
        <p:spPr>
          <a:xfrm>
            <a:off x="4371617" y="1751209"/>
            <a:ext cx="66185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000" dirty="0"/>
              <a:t>3GPP network</a:t>
            </a:r>
            <a:endParaRPr lang="zh-CN" altLang="en-US" sz="1000" dirty="0"/>
          </a:p>
        </p:txBody>
      </p:sp>
      <p:sp>
        <p:nvSpPr>
          <p:cNvPr id="281" name="矩形 280">
            <a:extLst>
              <a:ext uri="{FF2B5EF4-FFF2-40B4-BE49-F238E27FC236}">
                <a16:creationId xmlns:a16="http://schemas.microsoft.com/office/drawing/2014/main" id="{9B6E478A-E903-4B91-BAA3-3117E3FC6AE8}"/>
              </a:ext>
            </a:extLst>
          </p:cNvPr>
          <p:cNvSpPr/>
          <p:nvPr/>
        </p:nvSpPr>
        <p:spPr>
          <a:xfrm>
            <a:off x="4337207" y="1677691"/>
            <a:ext cx="865632" cy="4708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2" name="直接连接符 281">
            <a:extLst>
              <a:ext uri="{FF2B5EF4-FFF2-40B4-BE49-F238E27FC236}">
                <a16:creationId xmlns:a16="http://schemas.microsoft.com/office/drawing/2014/main" id="{B8EA3484-7308-4B1C-BFA5-84D5075BA332}"/>
              </a:ext>
            </a:extLst>
          </p:cNvPr>
          <p:cNvCxnSpPr>
            <a:cxnSpLocks/>
            <a:stCxn id="281" idx="2"/>
          </p:cNvCxnSpPr>
          <p:nvPr/>
        </p:nvCxnSpPr>
        <p:spPr>
          <a:xfrm>
            <a:off x="4770023" y="2148527"/>
            <a:ext cx="0" cy="385594"/>
          </a:xfrm>
          <a:prstGeom prst="line">
            <a:avLst/>
          </a:prstGeom>
          <a:ln w="19050"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3" name="圆柱形 282">
            <a:extLst>
              <a:ext uri="{FF2B5EF4-FFF2-40B4-BE49-F238E27FC236}">
                <a16:creationId xmlns:a16="http://schemas.microsoft.com/office/drawing/2014/main" id="{959C89AA-6603-4F8C-9101-481092AA3AF1}"/>
              </a:ext>
            </a:extLst>
          </p:cNvPr>
          <p:cNvSpPr/>
          <p:nvPr/>
        </p:nvSpPr>
        <p:spPr>
          <a:xfrm rot="5400000">
            <a:off x="3529833" y="1244756"/>
            <a:ext cx="203257" cy="2249521"/>
          </a:xfrm>
          <a:prstGeom prst="can">
            <a:avLst/>
          </a:prstGeom>
          <a:solidFill>
            <a:schemeClr val="accent3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文本框 283">
            <a:extLst>
              <a:ext uri="{FF2B5EF4-FFF2-40B4-BE49-F238E27FC236}">
                <a16:creationId xmlns:a16="http://schemas.microsoft.com/office/drawing/2014/main" id="{109C8D95-AFB8-466A-B14B-72D83DA6B8D2}"/>
              </a:ext>
            </a:extLst>
          </p:cNvPr>
          <p:cNvSpPr txBox="1"/>
          <p:nvPr/>
        </p:nvSpPr>
        <p:spPr>
          <a:xfrm>
            <a:off x="2527045" y="2187331"/>
            <a:ext cx="15584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/>
              <a:t>1. 3GPP network security</a:t>
            </a:r>
            <a:endParaRPr lang="zh-CN" altLang="en-US" sz="1050" dirty="0"/>
          </a:p>
        </p:txBody>
      </p:sp>
      <p:sp>
        <p:nvSpPr>
          <p:cNvPr id="285" name="矩形 284">
            <a:extLst>
              <a:ext uri="{FF2B5EF4-FFF2-40B4-BE49-F238E27FC236}">
                <a16:creationId xmlns:a16="http://schemas.microsoft.com/office/drawing/2014/main" id="{733FEDFA-4AE0-4231-95D0-B91291EE3789}"/>
              </a:ext>
            </a:extLst>
          </p:cNvPr>
          <p:cNvSpPr/>
          <p:nvPr/>
        </p:nvSpPr>
        <p:spPr>
          <a:xfrm>
            <a:off x="3240838" y="1766587"/>
            <a:ext cx="590075" cy="33299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286" name="文本框 285">
            <a:extLst>
              <a:ext uri="{FF2B5EF4-FFF2-40B4-BE49-F238E27FC236}">
                <a16:creationId xmlns:a16="http://schemas.microsoft.com/office/drawing/2014/main" id="{E8E1A617-7CAD-4C29-B5CA-C2976206A17F}"/>
              </a:ext>
            </a:extLst>
          </p:cNvPr>
          <p:cNvSpPr txBox="1"/>
          <p:nvPr/>
        </p:nvSpPr>
        <p:spPr>
          <a:xfrm>
            <a:off x="3188910" y="1774533"/>
            <a:ext cx="68275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000" dirty="0"/>
              <a:t>MC</a:t>
            </a:r>
          </a:p>
          <a:p>
            <a:pPr algn="ctr">
              <a:lnSpc>
                <a:spcPct val="80000"/>
              </a:lnSpc>
            </a:pPr>
            <a:r>
              <a:rPr lang="en-US" altLang="zh-CN" sz="1000" dirty="0"/>
              <a:t>client</a:t>
            </a:r>
            <a:endParaRPr lang="zh-CN" altLang="en-US" sz="1000" dirty="0"/>
          </a:p>
        </p:txBody>
      </p:sp>
      <p:grpSp>
        <p:nvGrpSpPr>
          <p:cNvPr id="289" name="组合 288">
            <a:extLst>
              <a:ext uri="{FF2B5EF4-FFF2-40B4-BE49-F238E27FC236}">
                <a16:creationId xmlns:a16="http://schemas.microsoft.com/office/drawing/2014/main" id="{EBC1D822-0480-45CC-BEA7-E9FD7A38DDCC}"/>
              </a:ext>
            </a:extLst>
          </p:cNvPr>
          <p:cNvGrpSpPr/>
          <p:nvPr/>
        </p:nvGrpSpPr>
        <p:grpSpPr>
          <a:xfrm>
            <a:off x="3522150" y="2116164"/>
            <a:ext cx="4161728" cy="4119433"/>
            <a:chOff x="3179581" y="2365214"/>
            <a:chExt cx="4161728" cy="1304650"/>
          </a:xfrm>
        </p:grpSpPr>
        <p:cxnSp>
          <p:nvCxnSpPr>
            <p:cNvPr id="290" name="直接连接符 289">
              <a:extLst>
                <a:ext uri="{FF2B5EF4-FFF2-40B4-BE49-F238E27FC236}">
                  <a16:creationId xmlns:a16="http://schemas.microsoft.com/office/drawing/2014/main" id="{F8F8FB38-48E4-46FD-949B-975725471843}"/>
                </a:ext>
              </a:extLst>
            </p:cNvPr>
            <p:cNvCxnSpPr>
              <a:cxnSpLocks/>
            </p:cNvCxnSpPr>
            <p:nvPr/>
          </p:nvCxnSpPr>
          <p:spPr>
            <a:xfrm>
              <a:off x="5555252" y="2392066"/>
              <a:ext cx="0" cy="1277798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直接连接符 291">
              <a:extLst>
                <a:ext uri="{FF2B5EF4-FFF2-40B4-BE49-F238E27FC236}">
                  <a16:creationId xmlns:a16="http://schemas.microsoft.com/office/drawing/2014/main" id="{BB6D499F-10ED-4E9C-9B0A-60CDADCC5CCF}"/>
                </a:ext>
              </a:extLst>
            </p:cNvPr>
            <p:cNvCxnSpPr>
              <a:cxnSpLocks/>
              <a:stCxn id="286" idx="2"/>
            </p:cNvCxnSpPr>
            <p:nvPr/>
          </p:nvCxnSpPr>
          <p:spPr>
            <a:xfrm flipH="1">
              <a:off x="3179581" y="2365214"/>
              <a:ext cx="8135" cy="274110"/>
            </a:xfrm>
            <a:prstGeom prst="line">
              <a:avLst/>
            </a:prstGeom>
            <a:ln w="19050"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直接连接符 315">
              <a:extLst>
                <a:ext uri="{FF2B5EF4-FFF2-40B4-BE49-F238E27FC236}">
                  <a16:creationId xmlns:a16="http://schemas.microsoft.com/office/drawing/2014/main" id="{2FA28EE8-43F4-4F3B-A6BF-374C43F04E88}"/>
                </a:ext>
              </a:extLst>
            </p:cNvPr>
            <p:cNvCxnSpPr>
              <a:cxnSpLocks/>
            </p:cNvCxnSpPr>
            <p:nvPr/>
          </p:nvCxnSpPr>
          <p:spPr>
            <a:xfrm>
              <a:off x="6648825" y="2381987"/>
              <a:ext cx="0" cy="1277798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1CD4D3FF-9D56-4E02-B7CB-01647ECE0820}"/>
                </a:ext>
              </a:extLst>
            </p:cNvPr>
            <p:cNvCxnSpPr>
              <a:cxnSpLocks/>
            </p:cNvCxnSpPr>
            <p:nvPr/>
          </p:nvCxnSpPr>
          <p:spPr>
            <a:xfrm>
              <a:off x="7341309" y="2365214"/>
              <a:ext cx="0" cy="952074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4" name="箭头: 左右 293">
            <a:extLst>
              <a:ext uri="{FF2B5EF4-FFF2-40B4-BE49-F238E27FC236}">
                <a16:creationId xmlns:a16="http://schemas.microsoft.com/office/drawing/2014/main" id="{2262BADC-DA70-41F5-AEA0-2A115AA1F97B}"/>
              </a:ext>
            </a:extLst>
          </p:cNvPr>
          <p:cNvSpPr/>
          <p:nvPr/>
        </p:nvSpPr>
        <p:spPr>
          <a:xfrm>
            <a:off x="3240837" y="5476535"/>
            <a:ext cx="3733443" cy="390094"/>
          </a:xfrm>
          <a:prstGeom prst="leftRightArrow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文本框 294">
            <a:extLst>
              <a:ext uri="{FF2B5EF4-FFF2-40B4-BE49-F238E27FC236}">
                <a16:creationId xmlns:a16="http://schemas.microsoft.com/office/drawing/2014/main" id="{1801C4CF-3529-4D1B-B7D1-6AC77BD73B0A}"/>
              </a:ext>
            </a:extLst>
          </p:cNvPr>
          <p:cNvSpPr txBox="1"/>
          <p:nvPr/>
        </p:nvSpPr>
        <p:spPr>
          <a:xfrm>
            <a:off x="3689349" y="5527018"/>
            <a:ext cx="30881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10. Service authorization with MC service server</a:t>
            </a:r>
            <a:endParaRPr lang="zh-CN" altLang="en-US" sz="1050" dirty="0"/>
          </a:p>
        </p:txBody>
      </p:sp>
      <p:sp>
        <p:nvSpPr>
          <p:cNvPr id="296" name="箭头: 左右 295">
            <a:extLst>
              <a:ext uri="{FF2B5EF4-FFF2-40B4-BE49-F238E27FC236}">
                <a16:creationId xmlns:a16="http://schemas.microsoft.com/office/drawing/2014/main" id="{12909D86-07A2-452E-B4DE-D6D205158436}"/>
              </a:ext>
            </a:extLst>
          </p:cNvPr>
          <p:cNvSpPr/>
          <p:nvPr/>
        </p:nvSpPr>
        <p:spPr>
          <a:xfrm>
            <a:off x="3240837" y="5743683"/>
            <a:ext cx="3733443" cy="390094"/>
          </a:xfrm>
          <a:prstGeom prst="leftRightArrow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7" name="文本框 296">
            <a:extLst>
              <a:ext uri="{FF2B5EF4-FFF2-40B4-BE49-F238E27FC236}">
                <a16:creationId xmlns:a16="http://schemas.microsoft.com/office/drawing/2014/main" id="{A1452098-DFBA-4DB8-9549-649786393689}"/>
              </a:ext>
            </a:extLst>
          </p:cNvPr>
          <p:cNvSpPr txBox="1"/>
          <p:nvPr/>
        </p:nvSpPr>
        <p:spPr>
          <a:xfrm>
            <a:off x="4001581" y="5793789"/>
            <a:ext cx="246372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11. Other procedures</a:t>
            </a:r>
            <a:r>
              <a:rPr lang="zh-CN" altLang="en-US" sz="1050" dirty="0"/>
              <a:t>：</a:t>
            </a:r>
            <a:r>
              <a:rPr lang="en-US" altLang="zh-CN" sz="1050" dirty="0"/>
              <a:t>affiliation, call</a:t>
            </a:r>
            <a:endParaRPr lang="zh-CN" altLang="en-US" sz="1050" dirty="0"/>
          </a:p>
        </p:txBody>
      </p:sp>
      <p:sp>
        <p:nvSpPr>
          <p:cNvPr id="302" name="Title 1">
            <a:extLst>
              <a:ext uri="{FF2B5EF4-FFF2-40B4-BE49-F238E27FC236}">
                <a16:creationId xmlns:a16="http://schemas.microsoft.com/office/drawing/2014/main" id="{E98115C3-F2A9-47AD-8F15-C86CCD724778}"/>
              </a:ext>
            </a:extLst>
          </p:cNvPr>
          <p:cNvSpPr txBox="1">
            <a:spLocks/>
          </p:cNvSpPr>
          <p:nvPr/>
        </p:nvSpPr>
        <p:spPr bwMode="auto">
          <a:xfrm>
            <a:off x="534017" y="1213446"/>
            <a:ext cx="2529817" cy="363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altLang="en-US" sz="1400" b="1" dirty="0">
                <a:solidFill>
                  <a:srgbClr val="FF0000"/>
                </a:solidFill>
              </a:rPr>
              <a:t>Case B – NOT host MC client  </a:t>
            </a:r>
            <a:endParaRPr lang="en-GB" altLang="en-US" sz="1400" b="1" dirty="0">
              <a:solidFill>
                <a:srgbClr val="FF0000"/>
              </a:solidFill>
            </a:endParaRPr>
          </a:p>
        </p:txBody>
      </p:sp>
      <p:cxnSp>
        <p:nvCxnSpPr>
          <p:cNvPr id="308" name="直接箭头连接符 307">
            <a:extLst>
              <a:ext uri="{FF2B5EF4-FFF2-40B4-BE49-F238E27FC236}">
                <a16:creationId xmlns:a16="http://schemas.microsoft.com/office/drawing/2014/main" id="{AD74F831-E3B4-4DEA-A417-140031D58E96}"/>
              </a:ext>
            </a:extLst>
          </p:cNvPr>
          <p:cNvCxnSpPr>
            <a:cxnSpLocks/>
          </p:cNvCxnSpPr>
          <p:nvPr/>
        </p:nvCxnSpPr>
        <p:spPr>
          <a:xfrm>
            <a:off x="3273596" y="4039145"/>
            <a:ext cx="2621382" cy="0"/>
          </a:xfrm>
          <a:prstGeom prst="straightConnector1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2" name="文本框 311">
            <a:extLst>
              <a:ext uri="{FF2B5EF4-FFF2-40B4-BE49-F238E27FC236}">
                <a16:creationId xmlns:a16="http://schemas.microsoft.com/office/drawing/2014/main" id="{E3A73D3F-87E8-43A2-A2F4-BBE42608A3B5}"/>
              </a:ext>
            </a:extLst>
          </p:cNvPr>
          <p:cNvSpPr txBox="1"/>
          <p:nvPr/>
        </p:nvSpPr>
        <p:spPr>
          <a:xfrm>
            <a:off x="3295223" y="3837400"/>
            <a:ext cx="358450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4. Identity authentication with IDM,</a:t>
            </a:r>
            <a:r>
              <a:rPr lang="zh-CN" altLang="en-US" sz="1050" dirty="0"/>
              <a:t> </a:t>
            </a:r>
            <a:r>
              <a:rPr lang="en-US" altLang="zh-CN" sz="1050" dirty="0"/>
              <a:t>get MC service IDs, PTT</a:t>
            </a:r>
            <a:r>
              <a:rPr lang="zh-CN" altLang="en-US" sz="1050" dirty="0"/>
              <a:t> </a:t>
            </a:r>
          </a:p>
        </p:txBody>
      </p:sp>
      <p:cxnSp>
        <p:nvCxnSpPr>
          <p:cNvPr id="324" name="直接箭头连接符 323">
            <a:extLst>
              <a:ext uri="{FF2B5EF4-FFF2-40B4-BE49-F238E27FC236}">
                <a16:creationId xmlns:a16="http://schemas.microsoft.com/office/drawing/2014/main" id="{8DD69A3A-3B9C-4A49-8AAB-13EA8697F9E6}"/>
              </a:ext>
            </a:extLst>
          </p:cNvPr>
          <p:cNvCxnSpPr>
            <a:cxnSpLocks/>
          </p:cNvCxnSpPr>
          <p:nvPr/>
        </p:nvCxnSpPr>
        <p:spPr>
          <a:xfrm>
            <a:off x="2762459" y="4307492"/>
            <a:ext cx="4921419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1" name="文本框 330">
            <a:extLst>
              <a:ext uri="{FF2B5EF4-FFF2-40B4-BE49-F238E27FC236}">
                <a16:creationId xmlns:a16="http://schemas.microsoft.com/office/drawing/2014/main" id="{1947F68F-C9F3-47D3-AA9C-48EA2A922B8A}"/>
              </a:ext>
            </a:extLst>
          </p:cNvPr>
          <p:cNvSpPr txBox="1"/>
          <p:nvPr/>
        </p:nvSpPr>
        <p:spPr>
          <a:xfrm>
            <a:off x="6351374" y="4388561"/>
            <a:ext cx="1333222" cy="55399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000" dirty="0"/>
              <a:t>6. Check the user is already have a GW for PTT service: Y?</a:t>
            </a:r>
            <a:r>
              <a:rPr lang="zh-CN" altLang="en-US" sz="1000" dirty="0"/>
              <a:t>  </a:t>
            </a:r>
            <a:r>
              <a:rPr lang="en-US" altLang="zh-CN" sz="1000" dirty="0"/>
              <a:t>or N</a:t>
            </a:r>
            <a:r>
              <a:rPr lang="zh-CN" altLang="en-US" sz="1000" dirty="0"/>
              <a:t> </a:t>
            </a:r>
            <a:r>
              <a:rPr lang="en-US" altLang="zh-CN" sz="1000" dirty="0"/>
              <a:t>?</a:t>
            </a:r>
            <a:endParaRPr lang="zh-CN" altLang="en-US" sz="1000" dirty="0"/>
          </a:p>
        </p:txBody>
      </p:sp>
      <p:cxnSp>
        <p:nvCxnSpPr>
          <p:cNvPr id="333" name="直接箭头连接符 332">
            <a:extLst>
              <a:ext uri="{FF2B5EF4-FFF2-40B4-BE49-F238E27FC236}">
                <a16:creationId xmlns:a16="http://schemas.microsoft.com/office/drawing/2014/main" id="{2BBBEAD4-D2F2-46BA-A15A-ABBA4A2321CF}"/>
              </a:ext>
            </a:extLst>
          </p:cNvPr>
          <p:cNvCxnSpPr>
            <a:cxnSpLocks/>
          </p:cNvCxnSpPr>
          <p:nvPr/>
        </p:nvCxnSpPr>
        <p:spPr>
          <a:xfrm flipH="1">
            <a:off x="2797209" y="5044182"/>
            <a:ext cx="4886669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5" name="文本框 334">
            <a:extLst>
              <a:ext uri="{FF2B5EF4-FFF2-40B4-BE49-F238E27FC236}">
                <a16:creationId xmlns:a16="http://schemas.microsoft.com/office/drawing/2014/main" id="{296FD486-893D-49B1-AC6E-C57558211EA5}"/>
              </a:ext>
            </a:extLst>
          </p:cNvPr>
          <p:cNvSpPr txBox="1"/>
          <p:nvPr/>
        </p:nvSpPr>
        <p:spPr>
          <a:xfrm>
            <a:off x="3842115" y="4805257"/>
            <a:ext cx="62648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7. OK</a:t>
            </a:r>
            <a:endParaRPr lang="zh-CN" altLang="en-US" sz="1050" dirty="0"/>
          </a:p>
        </p:txBody>
      </p:sp>
      <p:sp>
        <p:nvSpPr>
          <p:cNvPr id="79" name="箭头: 左右 78">
            <a:extLst>
              <a:ext uri="{FF2B5EF4-FFF2-40B4-BE49-F238E27FC236}">
                <a16:creationId xmlns:a16="http://schemas.microsoft.com/office/drawing/2014/main" id="{2A7E242E-2277-411B-8F6C-C2CFFE690F77}"/>
              </a:ext>
            </a:extLst>
          </p:cNvPr>
          <p:cNvSpPr/>
          <p:nvPr/>
        </p:nvSpPr>
        <p:spPr>
          <a:xfrm>
            <a:off x="3516499" y="2390568"/>
            <a:ext cx="2374327" cy="390094"/>
          </a:xfrm>
          <a:prstGeom prst="leftRightArrow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FCF6DBDA-20CB-45FA-9D2F-55A88630A23A}"/>
              </a:ext>
            </a:extLst>
          </p:cNvPr>
          <p:cNvSpPr txBox="1"/>
          <p:nvPr/>
        </p:nvSpPr>
        <p:spPr>
          <a:xfrm>
            <a:off x="3625704" y="2472251"/>
            <a:ext cx="298326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3.Existing MCX security:</a:t>
            </a:r>
            <a:r>
              <a:rPr lang="zh-CN" altLang="en-US" sz="1050" dirty="0"/>
              <a:t> </a:t>
            </a:r>
            <a:r>
              <a:rPr lang="en-US" altLang="zh-CN" sz="1050" dirty="0"/>
              <a:t>33.180 (for GW UE itself)</a:t>
            </a:r>
            <a:endParaRPr lang="zh-CN" altLang="en-US" sz="1050" dirty="0"/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id="{792F4F04-F543-4010-86B6-9AEFCED1B82E}"/>
              </a:ext>
            </a:extLst>
          </p:cNvPr>
          <p:cNvSpPr/>
          <p:nvPr/>
        </p:nvSpPr>
        <p:spPr>
          <a:xfrm>
            <a:off x="2984149" y="1675110"/>
            <a:ext cx="590075" cy="33299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0DE82E4A-28EB-4092-B00F-ACE2EBC4D663}"/>
              </a:ext>
            </a:extLst>
          </p:cNvPr>
          <p:cNvSpPr txBox="1"/>
          <p:nvPr/>
        </p:nvSpPr>
        <p:spPr>
          <a:xfrm>
            <a:off x="2932221" y="1683056"/>
            <a:ext cx="68275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000" dirty="0"/>
              <a:t>MC</a:t>
            </a:r>
          </a:p>
          <a:p>
            <a:pPr algn="ctr">
              <a:lnSpc>
                <a:spcPct val="80000"/>
              </a:lnSpc>
            </a:pPr>
            <a:r>
              <a:rPr lang="en-US" altLang="zh-CN" sz="1000" dirty="0"/>
              <a:t>client</a:t>
            </a:r>
            <a:endParaRPr lang="zh-CN" altLang="en-US" sz="1000" dirty="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BADD45D4-16CB-4156-9713-84ABF9872250}"/>
              </a:ext>
            </a:extLst>
          </p:cNvPr>
          <p:cNvCxnSpPr>
            <a:cxnSpLocks/>
          </p:cNvCxnSpPr>
          <p:nvPr/>
        </p:nvCxnSpPr>
        <p:spPr>
          <a:xfrm>
            <a:off x="3273596" y="2012496"/>
            <a:ext cx="0" cy="4382208"/>
          </a:xfrm>
          <a:prstGeom prst="line">
            <a:avLst/>
          </a:prstGeom>
          <a:ln w="19050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8" name="文本框 327">
            <a:extLst>
              <a:ext uri="{FF2B5EF4-FFF2-40B4-BE49-F238E27FC236}">
                <a16:creationId xmlns:a16="http://schemas.microsoft.com/office/drawing/2014/main" id="{7810C69E-607A-4FF0-AA49-9A3628E90A9B}"/>
              </a:ext>
            </a:extLst>
          </p:cNvPr>
          <p:cNvSpPr txBox="1"/>
          <p:nvPr/>
        </p:nvSpPr>
        <p:spPr>
          <a:xfrm>
            <a:off x="1920147" y="2951352"/>
            <a:ext cx="1979219" cy="253916"/>
          </a:xfrm>
          <a:prstGeom prst="rect">
            <a:avLst/>
          </a:prstGeom>
          <a:solidFill>
            <a:schemeClr val="bg1"/>
          </a:solidFill>
          <a:ln w="127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C00000"/>
                </a:solidFill>
              </a:rPr>
              <a:t>Initial,</a:t>
            </a:r>
            <a:r>
              <a:rPr lang="zh-CN" altLang="en-US" sz="1050" dirty="0">
                <a:solidFill>
                  <a:srgbClr val="C00000"/>
                </a:solidFill>
              </a:rPr>
              <a:t> </a:t>
            </a:r>
            <a:r>
              <a:rPr lang="en-US" altLang="zh-CN" sz="1050" dirty="0">
                <a:solidFill>
                  <a:srgbClr val="C00000"/>
                </a:solidFill>
              </a:rPr>
              <a:t>Only Open for IDM traffic</a:t>
            </a:r>
            <a:endParaRPr lang="zh-CN" altLang="en-US" sz="1050" dirty="0">
              <a:solidFill>
                <a:srgbClr val="C00000"/>
              </a:solidFill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0B9C376F-D60B-47D8-99B3-991CC221C8BB}"/>
              </a:ext>
            </a:extLst>
          </p:cNvPr>
          <p:cNvSpPr txBox="1"/>
          <p:nvPr/>
        </p:nvSpPr>
        <p:spPr>
          <a:xfrm>
            <a:off x="2380677" y="3370805"/>
            <a:ext cx="2453448" cy="415498"/>
          </a:xfrm>
          <a:prstGeom prst="rect">
            <a:avLst/>
          </a:prstGeom>
          <a:solidFill>
            <a:schemeClr val="bg1"/>
          </a:solidFill>
          <a:ln w="127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C00000"/>
                </a:solidFill>
              </a:rPr>
              <a:t>Get a MC ID of a user ( from the API, or from local configuration, or user input…..</a:t>
            </a:r>
            <a:endParaRPr lang="zh-CN" altLang="en-US" sz="1050" dirty="0">
              <a:solidFill>
                <a:srgbClr val="C00000"/>
              </a:solidFill>
            </a:endParaRPr>
          </a:p>
        </p:txBody>
      </p:sp>
      <p:sp>
        <p:nvSpPr>
          <p:cNvPr id="12" name="箭头: 右 11">
            <a:extLst>
              <a:ext uri="{FF2B5EF4-FFF2-40B4-BE49-F238E27FC236}">
                <a16:creationId xmlns:a16="http://schemas.microsoft.com/office/drawing/2014/main" id="{4D1B67A0-90A9-498B-9FF8-700DDD8077E3}"/>
              </a:ext>
            </a:extLst>
          </p:cNvPr>
          <p:cNvSpPr/>
          <p:nvPr/>
        </p:nvSpPr>
        <p:spPr>
          <a:xfrm>
            <a:off x="1179813" y="3362604"/>
            <a:ext cx="1323123" cy="415498"/>
          </a:xfrm>
          <a:prstGeom prst="rightArrow">
            <a:avLst/>
          </a:prstGeom>
          <a:solidFill>
            <a:schemeClr val="bg1">
              <a:lumMod val="65000"/>
            </a:schemeClr>
          </a:solidFill>
          <a:ln w="31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A1E991D7-E366-455D-A77B-8F8D69FA60DB}"/>
              </a:ext>
            </a:extLst>
          </p:cNvPr>
          <p:cNvSpPr txBox="1"/>
          <p:nvPr/>
        </p:nvSpPr>
        <p:spPr>
          <a:xfrm>
            <a:off x="863767" y="3409560"/>
            <a:ext cx="1619324" cy="325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altLang="zh-CN" sz="1050" dirty="0"/>
              <a:t>Some triggers occurs, e.g., API (non-SA6) invocation </a:t>
            </a:r>
            <a:endParaRPr lang="zh-CN" altLang="en-US" sz="1050" dirty="0"/>
          </a:p>
        </p:txBody>
      </p:sp>
      <p:sp>
        <p:nvSpPr>
          <p:cNvPr id="337" name="文本框 336">
            <a:extLst>
              <a:ext uri="{FF2B5EF4-FFF2-40B4-BE49-F238E27FC236}">
                <a16:creationId xmlns:a16="http://schemas.microsoft.com/office/drawing/2014/main" id="{693600E2-9E10-4198-AB65-507EC151A16B}"/>
              </a:ext>
            </a:extLst>
          </p:cNvPr>
          <p:cNvSpPr txBox="1"/>
          <p:nvPr/>
        </p:nvSpPr>
        <p:spPr>
          <a:xfrm>
            <a:off x="2079397" y="5122337"/>
            <a:ext cx="1895222" cy="415498"/>
          </a:xfrm>
          <a:prstGeom prst="rect">
            <a:avLst/>
          </a:prstGeom>
          <a:solidFill>
            <a:schemeClr val="bg1"/>
          </a:solidFill>
          <a:ln w="127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C00000"/>
                </a:solidFill>
              </a:rPr>
              <a:t>8.Then, open the gate for MC service traffic of the user </a:t>
            </a:r>
            <a:endParaRPr lang="zh-CN" altLang="en-US" sz="1050" dirty="0">
              <a:solidFill>
                <a:srgbClr val="C00000"/>
              </a:solidFill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BD039B68-A61E-4B22-8024-FB3F18EFCC6D}"/>
              </a:ext>
            </a:extLst>
          </p:cNvPr>
          <p:cNvSpPr txBox="1"/>
          <p:nvPr/>
        </p:nvSpPr>
        <p:spPr>
          <a:xfrm>
            <a:off x="7839228" y="4396461"/>
            <a:ext cx="15188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……</a:t>
            </a:r>
          </a:p>
          <a:p>
            <a:r>
              <a:rPr lang="en-US" altLang="zh-CN" sz="1050" dirty="0"/>
              <a:t>Repeat for each ‘gateway user’ (non-3GPP device) </a:t>
            </a:r>
            <a:endParaRPr lang="zh-CN" altLang="en-US" sz="1050" dirty="0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A29B85BA-C740-4B34-B07B-3974F6ACACE6}"/>
              </a:ext>
            </a:extLst>
          </p:cNvPr>
          <p:cNvSpPr txBox="1"/>
          <p:nvPr/>
        </p:nvSpPr>
        <p:spPr>
          <a:xfrm>
            <a:off x="2811577" y="4091315"/>
            <a:ext cx="523656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6. Connection authorization &lt;</a:t>
            </a:r>
            <a:r>
              <a:rPr lang="en-US" altLang="zh-CN" sz="1050" dirty="0">
                <a:solidFill>
                  <a:srgbClr val="FF0000"/>
                </a:solidFill>
              </a:rPr>
              <a:t>MC service ID of the user, + MC service ID of the GW UE</a:t>
            </a:r>
            <a:r>
              <a:rPr lang="en-US" altLang="zh-CN" sz="1050" dirty="0"/>
              <a:t>&gt;</a:t>
            </a:r>
            <a:endParaRPr lang="zh-CN" altLang="en-US" sz="1050" dirty="0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2D0EB46D-FE76-44C2-ADD9-64CED0210436}"/>
              </a:ext>
            </a:extLst>
          </p:cNvPr>
          <p:cNvSpPr txBox="1"/>
          <p:nvPr/>
        </p:nvSpPr>
        <p:spPr>
          <a:xfrm>
            <a:off x="6526907" y="1701357"/>
            <a:ext cx="115768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 dirty="0"/>
              <a:t>MC service server</a:t>
            </a:r>
          </a:p>
          <a:p>
            <a:pPr algn="ctr"/>
            <a:r>
              <a:rPr lang="en-US" altLang="zh-CN" sz="1050" dirty="0"/>
              <a:t>(MCPTT)</a:t>
            </a:r>
            <a:endParaRPr lang="zh-CN" altLang="en-US" sz="1050" dirty="0"/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190CACB1-7E7C-4874-ADD3-B6BE2E4E2CEA}"/>
              </a:ext>
            </a:extLst>
          </p:cNvPr>
          <p:cNvSpPr/>
          <p:nvPr/>
        </p:nvSpPr>
        <p:spPr>
          <a:xfrm>
            <a:off x="6526906" y="1673688"/>
            <a:ext cx="1684403" cy="4708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73D1728F-34F0-42D8-B4BF-13AB91DEF937}"/>
              </a:ext>
            </a:extLst>
          </p:cNvPr>
          <p:cNvSpPr/>
          <p:nvPr/>
        </p:nvSpPr>
        <p:spPr>
          <a:xfrm>
            <a:off x="7418377" y="1796159"/>
            <a:ext cx="590075" cy="33299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CE6A6956-885A-4247-9B73-8512B913E2C1}"/>
              </a:ext>
            </a:extLst>
          </p:cNvPr>
          <p:cNvSpPr txBox="1"/>
          <p:nvPr/>
        </p:nvSpPr>
        <p:spPr>
          <a:xfrm>
            <a:off x="7372039" y="1787523"/>
            <a:ext cx="68275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000" dirty="0"/>
              <a:t>Conn </a:t>
            </a:r>
            <a:r>
              <a:rPr lang="en-US" altLang="zh-CN" sz="1000" dirty="0" err="1"/>
              <a:t>Ctrol</a:t>
            </a:r>
            <a:r>
              <a:rPr lang="en-US" altLang="zh-CN" sz="1000" dirty="0"/>
              <a:t> GW</a:t>
            </a:r>
            <a:endParaRPr lang="zh-CN" altLang="en-US" sz="1000" dirty="0"/>
          </a:p>
        </p:txBody>
      </p:sp>
      <p:sp>
        <p:nvSpPr>
          <p:cNvPr id="68" name="右大括号 67">
            <a:extLst>
              <a:ext uri="{FF2B5EF4-FFF2-40B4-BE49-F238E27FC236}">
                <a16:creationId xmlns:a16="http://schemas.microsoft.com/office/drawing/2014/main" id="{23B8166E-159F-4B53-8C06-D71ED95C27D8}"/>
              </a:ext>
            </a:extLst>
          </p:cNvPr>
          <p:cNvSpPr/>
          <p:nvPr/>
        </p:nvSpPr>
        <p:spPr>
          <a:xfrm>
            <a:off x="9006315" y="3978507"/>
            <a:ext cx="189745" cy="1171609"/>
          </a:xfrm>
          <a:prstGeom prst="rightBrace">
            <a:avLst>
              <a:gd name="adj1" fmla="val 72587"/>
              <a:gd name="adj2" fmla="val 50000"/>
            </a:avLst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5D89B52B-9364-4513-84C3-BB28E11E44A3}"/>
              </a:ext>
            </a:extLst>
          </p:cNvPr>
          <p:cNvSpPr txBox="1"/>
          <p:nvPr/>
        </p:nvSpPr>
        <p:spPr>
          <a:xfrm>
            <a:off x="9303293" y="4073296"/>
            <a:ext cx="2583908" cy="1223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FF0000"/>
                </a:solidFill>
              </a:rPr>
              <a:t>This is to control the routing of certain MC service(s) traffic of the MC service user at the MC gateway UE to be open/close.</a:t>
            </a:r>
          </a:p>
          <a:p>
            <a:r>
              <a:rPr lang="en-US" altLang="zh-CN" sz="1050" dirty="0">
                <a:solidFill>
                  <a:srgbClr val="FF0000"/>
                </a:solidFill>
              </a:rPr>
              <a:t>i.e., the MC service user is authenticated, but it does not mean all the traffic/content from this MC service user is allowed to be routed via the MC gateway UE.</a:t>
            </a:r>
            <a:endParaRPr lang="zh-CN" altLang="en-US" sz="105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61590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12752</TotalTime>
  <Words>1071</Words>
  <Application>Microsoft Office PowerPoint</Application>
  <PresentationFormat>宽屏</PresentationFormat>
  <Paragraphs>98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.AppleSystemUIFont</vt:lpstr>
      <vt:lpstr>宋体</vt:lpstr>
      <vt:lpstr>Microsoft YaHei</vt:lpstr>
      <vt:lpstr>Arial</vt:lpstr>
      <vt:lpstr>Calibri</vt:lpstr>
      <vt:lpstr>Calibri Light</vt:lpstr>
      <vt:lpstr>1_Office Theme</vt:lpstr>
      <vt:lpstr>MC GWUE discussion and way forward</vt:lpstr>
      <vt:lpstr>Content</vt:lpstr>
      <vt:lpstr>R18 clear up</vt:lpstr>
      <vt:lpstr>R19 clean up and enhancement</vt:lpstr>
      <vt:lpstr>Work flow</vt:lpstr>
      <vt:lpstr>Work flow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lastModifiedBy>Cuili0401</cp:lastModifiedBy>
  <cp:revision>278</cp:revision>
  <dcterms:created xsi:type="dcterms:W3CDTF">2023-04-05T03:54:49Z</dcterms:created>
  <dcterms:modified xsi:type="dcterms:W3CDTF">2024-04-08T14:06:53Z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(3)ElMf/bSHq2950X59p6x3yBZAwa8wM7nhPaxKhwG+mXewqskM9NzicjT+Hkjml74T5p6frBhR
AxBVFMAl4e5Rt+ZmtYUlnzZG+SzUCd0+7fqlz3b5EBDGh1LLgVTV0fjQslFdGM0nK2LOm1ML
3iVv0NFChbvxzlITmWT6zbno4ZqRyie/5aJf4uIyJLRdK9cXbz44eT0j7lyZ7pC09PhrxOdh
MihcKoiKVrsvOMry2k</vt:lpwstr>
  </property>
  <property fmtid="{D5CDD505-2E9C-101B-9397-08002B2CF9AE}" pid="3" name="_2015_ms_pID_7253431">
    <vt:lpwstr>WhDjif/5GJHwwEQCn7epKGkKreOFHxYlBJKn/c/XcpMr8ArGTIn6XH
kjAbTJi17Tz9VTa3irt1GR4l48ZUVHvJIq1dbgFTfqlDk7ZNQlpSoJZgFJQpx4158sAfDTas
DIqr6tCBMIxPFuzuzDzMetRZbPfUBwboY0vYbmOypt3LE4zl9ZAR4CA5atFOiGy+Tnuj4Kaj
in890XELLHbT+7oy5udjLI25tM6zudBLuiEg</vt:lpwstr>
  </property>
  <property fmtid="{D5CDD505-2E9C-101B-9397-08002B2CF9AE}" pid="4" name="_2015_ms_pID_7253432">
    <vt:lpwstr>iQ==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1695648608</vt:lpwstr>
  </property>
</Properties>
</file>