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0" r:id="rId2"/>
    <p:sldId id="364" r:id="rId3"/>
    <p:sldId id="376" r:id="rId4"/>
    <p:sldId id="382" r:id="rId5"/>
    <p:sldId id="378" r:id="rId6"/>
    <p:sldId id="37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2" autoAdjust="0"/>
    <p:restoredTop sz="97423" autoAdjust="0"/>
  </p:normalViewPr>
  <p:slideViewPr>
    <p:cSldViewPr snapToGrid="0">
      <p:cViewPr varScale="1">
        <p:scale>
          <a:sx n="157" d="100"/>
          <a:sy n="157" d="100"/>
        </p:scale>
        <p:origin x="10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4/8/2024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818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175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18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#59</a:t>
            </a:r>
            <a:b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Changsha, China 15th – 19th April 2024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S6-241232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png"/><Relationship Id="rId4" Type="http://schemas.openxmlformats.org/officeDocument/2006/relationships/image" Target="../media/image5.emf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r>
              <a:rPr lang="en-US" altLang="zh-CN" dirty="0"/>
              <a:t>MCVideo enhancement with 5G network  capabilities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/>
              <a:t>New 5G network capabilities for media streaming service</a:t>
            </a:r>
          </a:p>
          <a:p>
            <a:r>
              <a:rPr lang="en-US" altLang="zh-CN" sz="2400" dirty="0"/>
              <a:t>How MCVideo service can benefit from 5G network capabilities </a:t>
            </a:r>
          </a:p>
          <a:p>
            <a:r>
              <a:rPr lang="en-US" altLang="zh-CN" sz="2400" dirty="0"/>
              <a:t>Potential standard work in SA6, CT1, SA4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CF424FC3-B348-4B63-B7DD-FB0F40D1DC85}"/>
              </a:ext>
            </a:extLst>
          </p:cNvPr>
          <p:cNvSpPr txBox="1">
            <a:spLocks/>
          </p:cNvSpPr>
          <p:nvPr/>
        </p:nvSpPr>
        <p:spPr bwMode="auto">
          <a:xfrm>
            <a:off x="356956" y="709532"/>
            <a:ext cx="10911405" cy="63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New 5G network capabilities for media streaming service also can be used for MCVideo </a:t>
            </a: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CD2512EE-2A73-4198-A2A4-816CF7E66B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690825"/>
              </p:ext>
            </p:extLst>
          </p:nvPr>
        </p:nvGraphicFramePr>
        <p:xfrm>
          <a:off x="579186" y="1536311"/>
          <a:ext cx="10179266" cy="3932345"/>
        </p:xfrm>
        <a:graphic>
          <a:graphicData uri="http://schemas.openxmlformats.org/drawingml/2006/table">
            <a:tbl>
              <a:tblPr firstRow="1" firstCol="1" bandRow="1"/>
              <a:tblGrid>
                <a:gridCol w="1421316">
                  <a:extLst>
                    <a:ext uri="{9D8B030D-6E8A-4147-A177-3AD203B41FA5}">
                      <a16:colId xmlns:a16="http://schemas.microsoft.com/office/drawing/2014/main" val="3812256558"/>
                    </a:ext>
                  </a:extLst>
                </a:gridCol>
                <a:gridCol w="2605748">
                  <a:extLst>
                    <a:ext uri="{9D8B030D-6E8A-4147-A177-3AD203B41FA5}">
                      <a16:colId xmlns:a16="http://schemas.microsoft.com/office/drawing/2014/main" val="2973716698"/>
                    </a:ext>
                  </a:extLst>
                </a:gridCol>
                <a:gridCol w="1679056">
                  <a:extLst>
                    <a:ext uri="{9D8B030D-6E8A-4147-A177-3AD203B41FA5}">
                      <a16:colId xmlns:a16="http://schemas.microsoft.com/office/drawing/2014/main" val="1178685999"/>
                    </a:ext>
                  </a:extLst>
                </a:gridCol>
                <a:gridCol w="4473146">
                  <a:extLst>
                    <a:ext uri="{9D8B030D-6E8A-4147-A177-3AD203B41FA5}">
                      <a16:colId xmlns:a16="http://schemas.microsoft.com/office/drawing/2014/main" val="3315895583"/>
                    </a:ext>
                  </a:extLst>
                </a:gridCol>
              </a:tblGrid>
              <a:tr h="6245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Category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C8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Exposure information from Network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C8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C8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Network entity being involved</a:t>
                      </a: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and related NBI APIs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C8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837837"/>
                  </a:ext>
                </a:extLst>
              </a:tr>
              <a:tr h="234207">
                <a:tc rowSpan="5">
                  <a:txBody>
                    <a:bodyPr/>
                    <a:lstStyle>
                      <a:lvl1pPr marL="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Network layer connectivity information exposure</a:t>
                      </a:r>
                    </a:p>
                    <a:p>
                      <a:pPr marL="10800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12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r>
                        <a:rPr lang="zh-CN" altLang="en-US" sz="12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algn="l" defTabSz="1187798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UL/DL congestion (QoS monitoring)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-10800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NBI API </a:t>
                      </a:r>
                    </a:p>
                    <a:p>
                      <a:pPr marL="108000" indent="-10800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Nnef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_AFsessionWithQoS_Sub/Noti or Npcf_PolicyAuthorization_Sub/Noti (w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/o</a:t>
                      </a:r>
                      <a:r>
                        <a:rPr lang="zh-CN" alt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NEF)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108000" indent="-10800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Nnef_EventExposure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_Sub/Noti or</a:t>
                      </a: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Nupf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_EventExposure (w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/o</a:t>
                      </a:r>
                      <a:r>
                        <a:rPr lang="zh-CN" alt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NEF)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179939"/>
                  </a:ext>
                </a:extLst>
              </a:tr>
              <a:tr h="234207"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UL/DL Data rate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309954"/>
                  </a:ext>
                </a:extLst>
              </a:tr>
              <a:tr h="702620"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UL/DL/RT delay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541823"/>
                  </a:ext>
                </a:extLst>
              </a:tr>
              <a:tr h="702620"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Estimated bandwidth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NBI API</a:t>
                      </a:r>
                    </a:p>
                    <a:p>
                      <a:pPr marL="108000" indent="-10800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Nnef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_AnalyticsExposure_Sub/Noti or </a:t>
                      </a:r>
                    </a:p>
                    <a:p>
                      <a:pPr marL="108000" indent="-10800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Nnwdaf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_AnalyticsSubscription_Sub/Noti 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(w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/o</a:t>
                      </a:r>
                      <a:r>
                        <a:rPr lang="zh-CN" alt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NEF)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997192"/>
                  </a:ext>
                </a:extLst>
              </a:tr>
              <a:tr h="702620">
                <a:tc vMerge="1">
                  <a:txBody>
                    <a:bodyPr/>
                    <a:lstStyle/>
                    <a:p>
                      <a:pPr marL="171450" indent="-1714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zh-CN" altLang="en-US" sz="9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UL/DL congestion (L4S feedback)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-10800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NBI API</a:t>
                      </a: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Nnef</a:t>
                      </a: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_AFsessionWithQoS (to set the L4S indication)</a:t>
                      </a:r>
                    </a:p>
                    <a:p>
                      <a:pPr marL="171450" indent="-1714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ECN marking</a:t>
                      </a:r>
                      <a:r>
                        <a:rPr lang="zh-CN" alt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for L4S at UPF or RAN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towards UE/AS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889060"/>
                  </a:ext>
                </a:extLst>
              </a:tr>
              <a:tr h="234207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Application layer information exposure</a:t>
                      </a:r>
                    </a:p>
                    <a:p>
                      <a:pPr marL="10800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SA4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QoE metrics UE data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</a:t>
                      </a:r>
                      <a:r>
                        <a:rPr kumimoji="1" lang="en-US" altLang="zh-CN" sz="1200" dirty="0">
                          <a:solidFill>
                            <a:srgbClr val="000000"/>
                          </a:solidFill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ata collection AF</a:t>
                      </a:r>
                      <a:endParaRPr lang="en-US" alt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2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Naf</a:t>
                      </a:r>
                      <a:r>
                        <a:rPr lang="en-GB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_EventExposure_Notify</a:t>
                      </a:r>
                    </a:p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2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Nnwdaf</a:t>
                      </a:r>
                      <a:r>
                        <a:rPr lang="en-GB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_AnalyticsSubscription_Sub/Noti (w</a:t>
                      </a:r>
                      <a:r>
                        <a:rPr lang="en-US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/o</a:t>
                      </a:r>
                      <a:r>
                        <a:rPr lang="zh-CN" altLang="en-US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NEF)</a:t>
                      </a:r>
                      <a:r>
                        <a:rPr lang="en-GB" altLang="zh-CN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zh-CN" altLang="zh-CN" sz="120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08000" marR="0" lvl="0" indent="-1080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864" marR="10864" marT="0" marB="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160137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ECAA8483-7865-4EB3-B58A-EA55C0951B65}"/>
              </a:ext>
            </a:extLst>
          </p:cNvPr>
          <p:cNvSpPr txBox="1"/>
          <p:nvPr/>
        </p:nvSpPr>
        <p:spPr>
          <a:xfrm>
            <a:off x="792727" y="5907601"/>
            <a:ext cx="1003986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78"/>
            <a:r>
              <a:rPr kumimoji="1" lang="en-US" altLang="zh-CN" sz="1400" i="1" dirty="0">
                <a:solidFill>
                  <a:srgbClr val="DDDDDD">
                    <a:lumMod val="75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NOTE: Other capabilities for media streaming not listed in above table are not applicable for MCVideo, e.g., multi-model service ID, data collection for consumption reporting</a:t>
            </a:r>
            <a:endParaRPr kumimoji="1" lang="zh-CN" altLang="en-US" sz="1400" i="1" dirty="0">
              <a:solidFill>
                <a:srgbClr val="DDDDDD">
                  <a:lumMod val="75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BAFC9-D8F4-4943-8A8A-D63ECB6BE49C}"/>
              </a:ext>
            </a:extLst>
          </p:cNvPr>
          <p:cNvSpPr txBox="1">
            <a:spLocks/>
          </p:cNvSpPr>
          <p:nvPr/>
        </p:nvSpPr>
        <p:spPr bwMode="auto">
          <a:xfrm>
            <a:off x="420554" y="496343"/>
            <a:ext cx="10911405" cy="63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How MCVideo can benefit from such capabilities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22087F3-2FC1-4493-B35F-665A1A07C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272318"/>
              </p:ext>
            </p:extLst>
          </p:nvPr>
        </p:nvGraphicFramePr>
        <p:xfrm>
          <a:off x="270556" y="4226810"/>
          <a:ext cx="11562446" cy="2560320"/>
        </p:xfrm>
        <a:graphic>
          <a:graphicData uri="http://schemas.openxmlformats.org/drawingml/2006/table">
            <a:tbl>
              <a:tblPr firstRow="1" bandRow="1"/>
              <a:tblGrid>
                <a:gridCol w="2407696">
                  <a:extLst>
                    <a:ext uri="{9D8B030D-6E8A-4147-A177-3AD203B41FA5}">
                      <a16:colId xmlns:a16="http://schemas.microsoft.com/office/drawing/2014/main" val="309840721"/>
                    </a:ext>
                  </a:extLst>
                </a:gridCol>
                <a:gridCol w="4929556">
                  <a:extLst>
                    <a:ext uri="{9D8B030D-6E8A-4147-A177-3AD203B41FA5}">
                      <a16:colId xmlns:a16="http://schemas.microsoft.com/office/drawing/2014/main" val="506631751"/>
                    </a:ext>
                  </a:extLst>
                </a:gridCol>
                <a:gridCol w="4225194">
                  <a:extLst>
                    <a:ext uri="{9D8B030D-6E8A-4147-A177-3AD203B41FA5}">
                      <a16:colId xmlns:a16="http://schemas.microsoft.com/office/drawing/2014/main" val="1914478788"/>
                    </a:ext>
                  </a:extLst>
                </a:gridCol>
              </a:tblGrid>
              <a:tr h="1677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200" dirty="0"/>
                        <a:t>Network exposure information </a:t>
                      </a:r>
                      <a:endParaRPr lang="zh-CN" altLang="en-US" sz="12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381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MCVideo service work flow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381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SA6 standard impact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381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6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327656"/>
                  </a:ext>
                </a:extLst>
              </a:tr>
              <a:tr h="5114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1.</a:t>
                      </a:r>
                      <a:r>
                        <a:rPr kumimoji="0" lang="zh-CN" altLang="en-US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UL/CL congestion (QoS monitoring notification)  or  UL/CL congestion (L4S feedback)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381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and MCVideo client negotiate L4S capability.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obtains the network UL/DL congestion information via the (a) QoS monitoring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or (b)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RTCP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feedback report (per RFC 6679, RFC 8888);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servers may adapt the RTP packet sending rate</a:t>
                      </a: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381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L4S capability negotiation between MCVideo server and MCVideo client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Subscribe the QoS monitoring from 5GC/request  L4S ECN marking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client sends the RTCP with L4S feedback report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behavior general descriptions</a:t>
                      </a: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381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707705"/>
                  </a:ext>
                </a:extLst>
              </a:tr>
              <a:tr h="242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2. UL/DL Data rate</a:t>
                      </a:r>
                      <a:endParaRPr kumimoji="0" lang="zh-CN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server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subscribes DL/DL data rate from the 5GC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triggers the may adapt the RTP packet sending rate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Subscribe the QoS monitoring from 5GC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General MCVideo behavior descriptions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8424895"/>
                  </a:ext>
                </a:extLst>
              </a:tr>
              <a:tr h="242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3. </a:t>
                      </a:r>
                      <a:r>
                        <a:rPr kumimoji="0" lang="en-GB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UL/DL/RT delay</a:t>
                      </a:r>
                      <a:endParaRPr kumimoji="0" lang="zh-CN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server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subscribes RT delay from the 5GC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may initiate adapt the RTP packet sending rate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Subscribe the QoS monitoring from 5GC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General MCVideo behavior descriptions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023992"/>
                  </a:ext>
                </a:extLst>
              </a:tr>
              <a:tr h="2423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4. Estimated bandwidth 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server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subscribes </a:t>
                      </a: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Estimated bandwidth </a:t>
                      </a:r>
                      <a:r>
                        <a:rPr lang="en-US" altLang="zh-CN" sz="1000" dirty="0"/>
                        <a:t>from the 5GC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 server adapt the RTP packet sending rate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Subscribe the QoS monitoring from 5GC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General MCVideo behavior descriptions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870891"/>
                  </a:ext>
                </a:extLst>
              </a:tr>
              <a:tr h="3095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5. QoE metrics UE data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23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indent="-228600">
                        <a:buAutoNum type="arabicPeriod"/>
                      </a:pPr>
                      <a:r>
                        <a:rPr lang="en-US" altLang="zh-CN" sz="1000" dirty="0"/>
                        <a:t>MCVideo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subscribe the QoE metrics UE data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MCVideo server may adapt the RTP packet sending rate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Subscribe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QoE metrics data from 5GC/Data</a:t>
                      </a: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Collection</a:t>
                      </a: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AF</a:t>
                      </a:r>
                    </a:p>
                    <a:p>
                      <a:pPr marL="228600" marR="0" lvl="0" indent="-22860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000" dirty="0"/>
                        <a:t>General MCVideo behavior descriptions</a:t>
                      </a:r>
                      <a:endParaRPr lang="zh-CN" altLang="en-US" sz="1000" dirty="0"/>
                    </a:p>
                  </a:txBody>
                  <a:tcPr>
                    <a:lnL w="12700" cmpd="sng">
                      <a:solidFill>
                        <a:srgbClr val="666666"/>
                      </a:solidFill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EB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67655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E315B014-01A6-49BE-ACC9-BE881F14F6C7}"/>
              </a:ext>
            </a:extLst>
          </p:cNvPr>
          <p:cNvSpPr txBox="1"/>
          <p:nvPr/>
        </p:nvSpPr>
        <p:spPr>
          <a:xfrm>
            <a:off x="327821" y="1231383"/>
            <a:ext cx="16954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Example: Video Push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CF76B285-AEE2-4498-8BCA-65E65567CE94}"/>
              </a:ext>
            </a:extLst>
          </p:cNvPr>
          <p:cNvSpPr/>
          <p:nvPr/>
        </p:nvSpPr>
        <p:spPr>
          <a:xfrm>
            <a:off x="7687982" y="1737741"/>
            <a:ext cx="1022350" cy="2374357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DE08666A-8424-4ECB-BF20-0869DAFCC58F}"/>
              </a:ext>
            </a:extLst>
          </p:cNvPr>
          <p:cNvSpPr/>
          <p:nvPr/>
        </p:nvSpPr>
        <p:spPr>
          <a:xfrm>
            <a:off x="7773963" y="1867069"/>
            <a:ext cx="851515" cy="426800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A1B443B-09D1-4657-862C-4820A4E3DCF9}"/>
              </a:ext>
            </a:extLst>
          </p:cNvPr>
          <p:cNvSpPr txBox="1"/>
          <p:nvPr/>
        </p:nvSpPr>
        <p:spPr>
          <a:xfrm>
            <a:off x="7772835" y="1911625"/>
            <a:ext cx="889070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Application and signaling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3C84BF1-7887-41D3-ACF6-FDE0258198D7}"/>
              </a:ext>
            </a:extLst>
          </p:cNvPr>
          <p:cNvSpPr/>
          <p:nvPr/>
        </p:nvSpPr>
        <p:spPr>
          <a:xfrm>
            <a:off x="7765619" y="2594647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3688424-EE1E-4C52-A8D2-98E71EF59A27}"/>
              </a:ext>
            </a:extLst>
          </p:cNvPr>
          <p:cNvSpPr txBox="1"/>
          <p:nvPr/>
        </p:nvSpPr>
        <p:spPr>
          <a:xfrm>
            <a:off x="7789576" y="2608122"/>
            <a:ext cx="881958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Transmission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D655BF8-CC0E-486A-A2C2-226D724F8DAE}"/>
              </a:ext>
            </a:extLst>
          </p:cNvPr>
          <p:cNvSpPr txBox="1"/>
          <p:nvPr/>
        </p:nvSpPr>
        <p:spPr>
          <a:xfrm>
            <a:off x="7721572" y="1479675"/>
            <a:ext cx="105990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MCVideo server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1F7A2DA0-F6CD-4CCC-99BB-9BD6C0E2838F}"/>
              </a:ext>
            </a:extLst>
          </p:cNvPr>
          <p:cNvSpPr/>
          <p:nvPr/>
        </p:nvSpPr>
        <p:spPr>
          <a:xfrm>
            <a:off x="4407170" y="1867069"/>
            <a:ext cx="310845" cy="2231437"/>
          </a:xfrm>
          <a:prstGeom prst="triangle">
            <a:avLst>
              <a:gd name="adj" fmla="val 46025"/>
            </a:avLst>
          </a:prstGeom>
          <a:noFill/>
          <a:ln w="6350" cap="flat" cmpd="sng" algn="ctr">
            <a:solidFill>
              <a:srgbClr val="61B230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801D112-C87B-4369-9508-EF03D8A2030C}"/>
              </a:ext>
            </a:extLst>
          </p:cNvPr>
          <p:cNvSpPr/>
          <p:nvPr/>
        </p:nvSpPr>
        <p:spPr>
          <a:xfrm>
            <a:off x="4954171" y="1774219"/>
            <a:ext cx="667360" cy="2324287"/>
          </a:xfrm>
          <a:prstGeom prst="rect">
            <a:avLst/>
          </a:prstGeom>
          <a:noFill/>
          <a:ln w="6350" cap="flat" cmpd="sng" algn="ctr">
            <a:solidFill>
              <a:srgbClr val="61B230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AFCC1C8-5859-4E26-B4C6-33C4AA07413F}"/>
              </a:ext>
            </a:extLst>
          </p:cNvPr>
          <p:cNvSpPr txBox="1"/>
          <p:nvPr/>
        </p:nvSpPr>
        <p:spPr>
          <a:xfrm>
            <a:off x="5119051" y="3872364"/>
            <a:ext cx="4106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5GC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2E7393A-DFBC-44E6-A54C-A3F0662CE2B9}"/>
              </a:ext>
            </a:extLst>
          </p:cNvPr>
          <p:cNvSpPr txBox="1"/>
          <p:nvPr/>
        </p:nvSpPr>
        <p:spPr>
          <a:xfrm>
            <a:off x="4314133" y="3884394"/>
            <a:ext cx="6367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NG-RAN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E841D21-7101-40FF-81FF-A78830877A8B}"/>
              </a:ext>
            </a:extLst>
          </p:cNvPr>
          <p:cNvSpPr/>
          <p:nvPr/>
        </p:nvSpPr>
        <p:spPr>
          <a:xfrm>
            <a:off x="2957450" y="1770997"/>
            <a:ext cx="1022350" cy="2374357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50AF299-AE8F-48BF-BE4A-1CDDAEF9483B}"/>
              </a:ext>
            </a:extLst>
          </p:cNvPr>
          <p:cNvSpPr txBox="1"/>
          <p:nvPr/>
        </p:nvSpPr>
        <p:spPr>
          <a:xfrm>
            <a:off x="3074463" y="1508382"/>
            <a:ext cx="8707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MCVideo UE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1" name="流程图: 文档 50">
            <a:extLst>
              <a:ext uri="{FF2B5EF4-FFF2-40B4-BE49-F238E27FC236}">
                <a16:creationId xmlns:a16="http://schemas.microsoft.com/office/drawing/2014/main" id="{6C68FF55-4768-471D-BC70-C4A54B20446B}"/>
              </a:ext>
            </a:extLst>
          </p:cNvPr>
          <p:cNvSpPr/>
          <p:nvPr/>
        </p:nvSpPr>
        <p:spPr>
          <a:xfrm>
            <a:off x="5920835" y="3208482"/>
            <a:ext cx="208935" cy="164387"/>
          </a:xfrm>
          <a:prstGeom prst="flowChartDocument">
            <a:avLst/>
          </a:prstGeom>
          <a:solidFill>
            <a:srgbClr val="FCC800">
              <a:lumMod val="20000"/>
              <a:lumOff val="8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9BE9AED-8183-4EED-8CC4-D9F7E359A046}"/>
              </a:ext>
            </a:extLst>
          </p:cNvPr>
          <p:cNvSpPr txBox="1"/>
          <p:nvPr/>
        </p:nvSpPr>
        <p:spPr>
          <a:xfrm>
            <a:off x="5372710" y="3143987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RTP pkt 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03BAABB1-1BCA-457F-A0F9-45D86AB5F49F}"/>
              </a:ext>
            </a:extLst>
          </p:cNvPr>
          <p:cNvSpPr/>
          <p:nvPr/>
        </p:nvSpPr>
        <p:spPr>
          <a:xfrm>
            <a:off x="3052054" y="3649615"/>
            <a:ext cx="851515" cy="336228"/>
          </a:xfrm>
          <a:prstGeom prst="roundRect">
            <a:avLst>
              <a:gd name="adj" fmla="val 0"/>
            </a:avLst>
          </a:prstGeom>
          <a:noFill/>
          <a:ln w="3175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2A8C0F2-2CAF-4FA0-8852-77D17EB4A4B3}"/>
              </a:ext>
            </a:extLst>
          </p:cNvPr>
          <p:cNvSpPr txBox="1"/>
          <p:nvPr/>
        </p:nvSpPr>
        <p:spPr>
          <a:xfrm>
            <a:off x="3199529" y="3704075"/>
            <a:ext cx="55656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Modem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E55E925F-4699-4177-8571-562BE0B0E8D0}"/>
              </a:ext>
            </a:extLst>
          </p:cNvPr>
          <p:cNvSpPr/>
          <p:nvPr/>
        </p:nvSpPr>
        <p:spPr>
          <a:xfrm>
            <a:off x="3052054" y="1896129"/>
            <a:ext cx="851515" cy="418099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065C276-1506-4735-AD9C-F0DCC45D769E}"/>
              </a:ext>
            </a:extLst>
          </p:cNvPr>
          <p:cNvSpPr txBox="1"/>
          <p:nvPr/>
        </p:nvSpPr>
        <p:spPr>
          <a:xfrm>
            <a:off x="3041705" y="1931984"/>
            <a:ext cx="889070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Application and signaling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0D6A996C-6DA8-4440-9F41-B9579796C173}"/>
              </a:ext>
            </a:extLst>
          </p:cNvPr>
          <p:cNvSpPr/>
          <p:nvPr/>
        </p:nvSpPr>
        <p:spPr>
          <a:xfrm>
            <a:off x="7785741" y="3193930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47BA057-C253-4031-BF6D-69520ED855DF}"/>
              </a:ext>
            </a:extLst>
          </p:cNvPr>
          <p:cNvSpPr txBox="1"/>
          <p:nvPr/>
        </p:nvSpPr>
        <p:spPr>
          <a:xfrm>
            <a:off x="7785358" y="3155806"/>
            <a:ext cx="948508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distribution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CB6C4A11-CD1B-4E76-846E-FACFE6FB487C}"/>
              </a:ext>
            </a:extLst>
          </p:cNvPr>
          <p:cNvSpPr/>
          <p:nvPr/>
        </p:nvSpPr>
        <p:spPr>
          <a:xfrm>
            <a:off x="3054061" y="3193079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11C2AB0-E240-4CAB-A2D9-7115AE1B4833}"/>
              </a:ext>
            </a:extLst>
          </p:cNvPr>
          <p:cNvSpPr txBox="1"/>
          <p:nvPr/>
        </p:nvSpPr>
        <p:spPr>
          <a:xfrm>
            <a:off x="3009614" y="3190037"/>
            <a:ext cx="859590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mixer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59D5071C-492D-4BFE-ABF2-95BDD0275DA2}"/>
              </a:ext>
            </a:extLst>
          </p:cNvPr>
          <p:cNvSpPr/>
          <p:nvPr/>
        </p:nvSpPr>
        <p:spPr>
          <a:xfrm>
            <a:off x="3053322" y="2582566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52BB0B8-7DCC-4953-A354-5DA838A7E467}"/>
              </a:ext>
            </a:extLst>
          </p:cNvPr>
          <p:cNvSpPr txBox="1"/>
          <p:nvPr/>
        </p:nvSpPr>
        <p:spPr>
          <a:xfrm>
            <a:off x="3030159" y="2625628"/>
            <a:ext cx="881958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Transmission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04473CD2-8E3B-4B3C-BF77-95FA41FDEB2C}"/>
              </a:ext>
            </a:extLst>
          </p:cNvPr>
          <p:cNvCxnSpPr>
            <a:cxnSpLocks/>
            <a:stCxn id="56" idx="3"/>
            <a:endCxn id="41" idx="1"/>
          </p:cNvCxnSpPr>
          <p:nvPr/>
        </p:nvCxnSpPr>
        <p:spPr>
          <a:xfrm flipV="1">
            <a:off x="3930775" y="2069970"/>
            <a:ext cx="3842060" cy="20359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2E8FB043-AA62-4ADD-BA12-34F07FE84DDE}"/>
              </a:ext>
            </a:extLst>
          </p:cNvPr>
          <p:cNvSpPr txBox="1"/>
          <p:nvPr/>
        </p:nvSpPr>
        <p:spPr>
          <a:xfrm>
            <a:off x="5209347" y="1959916"/>
            <a:ext cx="909223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SIP messages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DCD75C29-8460-4037-9773-3ABB3227E919}"/>
              </a:ext>
            </a:extLst>
          </p:cNvPr>
          <p:cNvCxnSpPr>
            <a:cxnSpLocks/>
          </p:cNvCxnSpPr>
          <p:nvPr/>
        </p:nvCxnSpPr>
        <p:spPr>
          <a:xfrm flipV="1">
            <a:off x="3912861" y="2777468"/>
            <a:ext cx="3842060" cy="20359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8E75D86C-2DAA-4E95-843B-4C0FF307AF87}"/>
              </a:ext>
            </a:extLst>
          </p:cNvPr>
          <p:cNvSpPr txBox="1"/>
          <p:nvPr/>
        </p:nvSpPr>
        <p:spPr>
          <a:xfrm>
            <a:off x="5198730" y="2655615"/>
            <a:ext cx="1880643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Transmission control messages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6BB8665B-5430-4273-970A-87DAF12D91CC}"/>
              </a:ext>
            </a:extLst>
          </p:cNvPr>
          <p:cNvCxnSpPr>
            <a:cxnSpLocks/>
          </p:cNvCxnSpPr>
          <p:nvPr/>
        </p:nvCxnSpPr>
        <p:spPr>
          <a:xfrm>
            <a:off x="3905576" y="3301717"/>
            <a:ext cx="3880165" cy="851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68" name="直接箭头连接符 67">
            <a:extLst>
              <a:ext uri="{FF2B5EF4-FFF2-40B4-BE49-F238E27FC236}">
                <a16:creationId xmlns:a16="http://schemas.microsoft.com/office/drawing/2014/main" id="{E0BBD561-623A-4CF9-BE7B-2E8C9B410DBC}"/>
              </a:ext>
            </a:extLst>
          </p:cNvPr>
          <p:cNvCxnSpPr>
            <a:cxnSpLocks/>
          </p:cNvCxnSpPr>
          <p:nvPr/>
        </p:nvCxnSpPr>
        <p:spPr>
          <a:xfrm>
            <a:off x="5634045" y="2400790"/>
            <a:ext cx="2066451" cy="0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14CE6E11-3540-474D-A8EA-A64F8939E43E}"/>
              </a:ext>
            </a:extLst>
          </p:cNvPr>
          <p:cNvSpPr txBox="1"/>
          <p:nvPr/>
        </p:nvSpPr>
        <p:spPr>
          <a:xfrm>
            <a:off x="5660191" y="2156038"/>
            <a:ext cx="25523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❶ Network exposure information Sub/Noti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309C927-C8D5-4785-B67F-D2F6A999F7D2}"/>
              </a:ext>
            </a:extLst>
          </p:cNvPr>
          <p:cNvSpPr txBox="1"/>
          <p:nvPr/>
        </p:nvSpPr>
        <p:spPr>
          <a:xfrm>
            <a:off x="8582427" y="2951120"/>
            <a:ext cx="9556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</a:rPr>
              <a:t>❹ DL RTP sending rate control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uLnTx/>
              <a:uFillTx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A06A584-92DA-4095-9991-7A06903B961A}"/>
              </a:ext>
            </a:extLst>
          </p:cNvPr>
          <p:cNvSpPr txBox="1"/>
          <p:nvPr/>
        </p:nvSpPr>
        <p:spPr>
          <a:xfrm>
            <a:off x="5868282" y="1816067"/>
            <a:ext cx="17508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❷ L4S capability negotiation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83BEF84-884A-4A5E-A807-EABEF1AB7825}"/>
              </a:ext>
            </a:extLst>
          </p:cNvPr>
          <p:cNvSpPr txBox="1"/>
          <p:nvPr/>
        </p:nvSpPr>
        <p:spPr>
          <a:xfrm>
            <a:off x="6549673" y="2862334"/>
            <a:ext cx="1241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</a:rPr>
              <a:t>❸ UL L4S feedback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uLnTx/>
              <a:uFillTx/>
            </a:endParaRPr>
          </a:p>
        </p:txBody>
      </p:sp>
      <p:cxnSp>
        <p:nvCxnSpPr>
          <p:cNvPr id="75" name="直接箭头连接符 74">
            <a:extLst>
              <a:ext uri="{FF2B5EF4-FFF2-40B4-BE49-F238E27FC236}">
                <a16:creationId xmlns:a16="http://schemas.microsoft.com/office/drawing/2014/main" id="{6AFA5F0B-AC67-4024-9290-D278C770341F}"/>
              </a:ext>
            </a:extLst>
          </p:cNvPr>
          <p:cNvCxnSpPr>
            <a:cxnSpLocks/>
            <a:endCxn id="78" idx="1"/>
          </p:cNvCxnSpPr>
          <p:nvPr/>
        </p:nvCxnSpPr>
        <p:spPr>
          <a:xfrm flipV="1">
            <a:off x="3904837" y="3060550"/>
            <a:ext cx="3880520" cy="20360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1A11C71C-1254-4249-9221-D9E5012178E4}"/>
              </a:ext>
            </a:extLst>
          </p:cNvPr>
          <p:cNvSpPr txBox="1"/>
          <p:nvPr/>
        </p:nvSpPr>
        <p:spPr>
          <a:xfrm>
            <a:off x="5027421" y="2927880"/>
            <a:ext cx="1513556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Media control messages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34FE108A-454B-438C-B218-A339BB8E7547}"/>
              </a:ext>
            </a:extLst>
          </p:cNvPr>
          <p:cNvSpPr/>
          <p:nvPr/>
        </p:nvSpPr>
        <p:spPr>
          <a:xfrm>
            <a:off x="3053322" y="2989292"/>
            <a:ext cx="851515" cy="154695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3DC83BA9-B34D-46C5-84FD-E75D873CD051}"/>
              </a:ext>
            </a:extLst>
          </p:cNvPr>
          <p:cNvSpPr/>
          <p:nvPr/>
        </p:nvSpPr>
        <p:spPr>
          <a:xfrm>
            <a:off x="7785357" y="2983202"/>
            <a:ext cx="831778" cy="154695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CF833ED-CB2F-491D-BA1B-48906F639498}"/>
              </a:ext>
            </a:extLst>
          </p:cNvPr>
          <p:cNvSpPr txBox="1"/>
          <p:nvPr/>
        </p:nvSpPr>
        <p:spPr>
          <a:xfrm>
            <a:off x="2996168" y="2960085"/>
            <a:ext cx="946713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DAB75D6-BA42-47E3-B640-05AEFF665181}"/>
              </a:ext>
            </a:extLst>
          </p:cNvPr>
          <p:cNvSpPr txBox="1"/>
          <p:nvPr/>
        </p:nvSpPr>
        <p:spPr>
          <a:xfrm>
            <a:off x="7717426" y="2960085"/>
            <a:ext cx="946713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249866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 1">
            <a:extLst>
              <a:ext uri="{FF2B5EF4-FFF2-40B4-BE49-F238E27FC236}">
                <a16:creationId xmlns:a16="http://schemas.microsoft.com/office/drawing/2014/main" id="{915473F9-0ABC-4C80-A27E-BC3A6F9A173E}"/>
              </a:ext>
            </a:extLst>
          </p:cNvPr>
          <p:cNvSpPr txBox="1">
            <a:spLocks/>
          </p:cNvSpPr>
          <p:nvPr/>
        </p:nvSpPr>
        <p:spPr bwMode="auto">
          <a:xfrm>
            <a:off x="146813" y="270720"/>
            <a:ext cx="10911405" cy="63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Potential standard work in SA6,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CT1,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SA4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5B87C4EE-C64A-4179-8AAB-B5243FA69BC4}"/>
              </a:ext>
            </a:extLst>
          </p:cNvPr>
          <p:cNvSpPr txBox="1"/>
          <p:nvPr/>
        </p:nvSpPr>
        <p:spPr>
          <a:xfrm>
            <a:off x="1757034" y="3109943"/>
            <a:ext cx="990604" cy="649409"/>
          </a:xfrm>
          <a:prstGeom prst="rect">
            <a:avLst/>
          </a:prstGeom>
          <a:solidFill>
            <a:srgbClr val="30B5C5">
              <a:lumMod val="20000"/>
              <a:lumOff val="80000"/>
            </a:srgbClr>
          </a:solidFill>
          <a:ln w="12700">
            <a:solidFill>
              <a:srgbClr val="30B5C5">
                <a:lumMod val="7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SA4</a:t>
            </a:r>
          </a:p>
          <a:p>
            <a:pPr marL="171450" marR="0" lvl="0" indent="-17145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Codec</a:t>
            </a:r>
          </a:p>
          <a:p>
            <a:pPr marL="171450" marR="0" lvl="0" indent="-17145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FEC</a:t>
            </a:r>
          </a:p>
          <a:p>
            <a:pPr marL="171450" marR="0" lvl="0" indent="-17145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QoE metrics 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BD47AE21-32FC-4346-ADA0-9E44CE7B074F}"/>
              </a:ext>
            </a:extLst>
          </p:cNvPr>
          <p:cNvSpPr txBox="1"/>
          <p:nvPr/>
        </p:nvSpPr>
        <p:spPr>
          <a:xfrm>
            <a:off x="469810" y="1097135"/>
            <a:ext cx="2298922" cy="1046440"/>
          </a:xfrm>
          <a:prstGeom prst="rect">
            <a:avLst/>
          </a:prstGeom>
          <a:solidFill>
            <a:srgbClr val="FCC800">
              <a:lumMod val="20000"/>
              <a:lumOff val="80000"/>
              <a:alpha val="70000"/>
            </a:srgbClr>
          </a:solidFill>
          <a:ln w="12700">
            <a:solidFill>
              <a:srgbClr val="1D1D1A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SA6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Application and signaling plane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MC client/server’s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L4S capability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negotiation 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Media Plane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</a:p>
          <a:p>
            <a:pPr marL="360000" marR="0" lvl="1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Transmission control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CC12E818-7C5D-4AE7-B8AC-D7F681A76684}"/>
              </a:ext>
            </a:extLst>
          </p:cNvPr>
          <p:cNvSpPr/>
          <p:nvPr/>
        </p:nvSpPr>
        <p:spPr>
          <a:xfrm>
            <a:off x="70410" y="3079607"/>
            <a:ext cx="19360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78"/>
            <a:r>
              <a:rPr lang="en-US" altLang="zh-CN" sz="700" b="1" i="1" dirty="0">
                <a:solidFill>
                  <a:srgbClr val="30B5C5"/>
                </a:solidFill>
                <a:ea typeface="等线" panose="02010600030101010101" pitchFamily="2" charset="-122"/>
              </a:rPr>
              <a:t>MCVideo codec in TS 26.281:</a:t>
            </a:r>
          </a:p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lang="en-US" altLang="zh-CN" sz="700" i="1" dirty="0">
                <a:solidFill>
                  <a:srgbClr val="30B5C5"/>
                </a:solidFill>
                <a:ea typeface="等线" panose="02010600030101010101" pitchFamily="2" charset="-122"/>
              </a:rPr>
              <a:t>Default - H.264 (AVC) codec </a:t>
            </a:r>
          </a:p>
          <a:p>
            <a:pPr marL="252000" lvl="1" indent="-171450" defTabSz="914478">
              <a:buFont typeface="Calibri" panose="020F0502020204030204" pitchFamily="34" charset="0"/>
              <a:buChar char="−"/>
            </a:pPr>
            <a:r>
              <a:rPr lang="en-US" altLang="zh-CN" sz="700" i="1" dirty="0">
                <a:solidFill>
                  <a:srgbClr val="30B5C5"/>
                </a:solidFill>
                <a:ea typeface="等线" panose="02010600030101010101" pitchFamily="2" charset="-122"/>
              </a:rPr>
              <a:t>encoding and decoding: 240p. ~720P. (~1080P.)</a:t>
            </a:r>
          </a:p>
          <a:p>
            <a:pPr marL="252000" lvl="1" indent="-171450" defTabSz="914478">
              <a:buFont typeface="Calibri" panose="020F0502020204030204" pitchFamily="34" charset="0"/>
              <a:buChar char="−"/>
            </a:pPr>
            <a:r>
              <a:rPr lang="en-US" altLang="zh-CN" sz="700" i="1" dirty="0">
                <a:solidFill>
                  <a:srgbClr val="30B5C5"/>
                </a:solidFill>
                <a:ea typeface="等线" panose="02010600030101010101" pitchFamily="2" charset="-122"/>
              </a:rPr>
              <a:t>Tx/Tx: 10fps to 30fps, 240p to 1080p</a:t>
            </a:r>
          </a:p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lang="en-US" altLang="zh-CN" sz="700" i="1" dirty="0">
                <a:solidFill>
                  <a:srgbClr val="30B5C5"/>
                </a:solidFill>
                <a:ea typeface="等线" panose="02010600030101010101" pitchFamily="2" charset="-122"/>
              </a:rPr>
              <a:t>Optional - H.265 (HEVC) codec</a:t>
            </a:r>
            <a:endParaRPr lang="zh-CN" altLang="en-US" sz="700" i="1" dirty="0">
              <a:solidFill>
                <a:srgbClr val="30B5C5"/>
              </a:solidFill>
              <a:ea typeface="等线" panose="02010600030101010101" pitchFamily="2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B0D8EEF0-DA33-4432-BA28-24FD8A852300}"/>
              </a:ext>
            </a:extLst>
          </p:cNvPr>
          <p:cNvSpPr txBox="1"/>
          <p:nvPr/>
        </p:nvSpPr>
        <p:spPr>
          <a:xfrm>
            <a:off x="483573" y="3793784"/>
            <a:ext cx="674792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Application and signaling plane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SIP registration enhancement with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L4S capability</a:t>
            </a: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negotiation 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 TS 24.281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Media Plane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</a:p>
          <a:p>
            <a:pPr marL="360000" marR="0" lvl="1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MC client L4S feedback using RTCP per RFCs 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 TS 24.581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60000" marR="0" lvl="1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RTP transmit rate adaptation behavior at the  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 TS 24.581 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146F284E-1D94-4826-9C5C-B2B0BB0FD651}"/>
              </a:ext>
            </a:extLst>
          </p:cNvPr>
          <p:cNvSpPr txBox="1"/>
          <p:nvPr/>
        </p:nvSpPr>
        <p:spPr>
          <a:xfrm>
            <a:off x="6289224" y="6691591"/>
            <a:ext cx="153439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For simplicity,</a:t>
            </a:r>
            <a:r>
              <a:rPr kumimoji="0" lang="zh-CN" altLang="en-US" sz="7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7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only</a:t>
            </a:r>
            <a:r>
              <a:rPr kumimoji="0" lang="zh-CN" altLang="en-US" sz="7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7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one user is shown</a:t>
            </a:r>
            <a:endParaRPr kumimoji="0" lang="zh-CN" altLang="en-US" sz="7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793F2539-035C-4388-A421-AEA271173100}"/>
              </a:ext>
            </a:extLst>
          </p:cNvPr>
          <p:cNvSpPr/>
          <p:nvPr/>
        </p:nvSpPr>
        <p:spPr>
          <a:xfrm>
            <a:off x="108778" y="3830977"/>
            <a:ext cx="11983274" cy="3013927"/>
          </a:xfrm>
          <a:prstGeom prst="rect">
            <a:avLst/>
          </a:prstGeom>
          <a:noFill/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63D6125D-14C9-41A7-A1A7-6D9F8978C645}"/>
              </a:ext>
            </a:extLst>
          </p:cNvPr>
          <p:cNvSpPr/>
          <p:nvPr/>
        </p:nvSpPr>
        <p:spPr>
          <a:xfrm>
            <a:off x="7725859" y="1322865"/>
            <a:ext cx="1022350" cy="2374357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2" name="矩形: 圆角 161">
            <a:extLst>
              <a:ext uri="{FF2B5EF4-FFF2-40B4-BE49-F238E27FC236}">
                <a16:creationId xmlns:a16="http://schemas.microsoft.com/office/drawing/2014/main" id="{1312FB9A-67DB-4EFB-A497-D9C971D2D9E0}"/>
              </a:ext>
            </a:extLst>
          </p:cNvPr>
          <p:cNvSpPr/>
          <p:nvPr/>
        </p:nvSpPr>
        <p:spPr>
          <a:xfrm>
            <a:off x="7811840" y="1452193"/>
            <a:ext cx="851515" cy="426800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F79ACA3F-1215-42AE-92BF-4EBD41978919}"/>
              </a:ext>
            </a:extLst>
          </p:cNvPr>
          <p:cNvSpPr txBox="1"/>
          <p:nvPr/>
        </p:nvSpPr>
        <p:spPr>
          <a:xfrm>
            <a:off x="7810712" y="1496749"/>
            <a:ext cx="889070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Application and signaling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167" name="矩形: 圆角 166">
            <a:extLst>
              <a:ext uri="{FF2B5EF4-FFF2-40B4-BE49-F238E27FC236}">
                <a16:creationId xmlns:a16="http://schemas.microsoft.com/office/drawing/2014/main" id="{1C96C9DC-3353-4A69-8652-068230EDB87A}"/>
              </a:ext>
            </a:extLst>
          </p:cNvPr>
          <p:cNvSpPr/>
          <p:nvPr/>
        </p:nvSpPr>
        <p:spPr>
          <a:xfrm>
            <a:off x="7803496" y="2179771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5833225E-6A0A-42FA-A51B-1F81CF7F0AF8}"/>
              </a:ext>
            </a:extLst>
          </p:cNvPr>
          <p:cNvSpPr txBox="1"/>
          <p:nvPr/>
        </p:nvSpPr>
        <p:spPr>
          <a:xfrm>
            <a:off x="7827453" y="2193246"/>
            <a:ext cx="881958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Transmission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DD9777AD-9F0F-48E2-9F95-20CF088D5F23}"/>
              </a:ext>
            </a:extLst>
          </p:cNvPr>
          <p:cNvSpPr txBox="1"/>
          <p:nvPr/>
        </p:nvSpPr>
        <p:spPr>
          <a:xfrm>
            <a:off x="7759449" y="1064799"/>
            <a:ext cx="105990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MCVideo server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6" name="等腰三角形 185">
            <a:extLst>
              <a:ext uri="{FF2B5EF4-FFF2-40B4-BE49-F238E27FC236}">
                <a16:creationId xmlns:a16="http://schemas.microsoft.com/office/drawing/2014/main" id="{10FE4698-2DBF-4F51-AE92-8995C68D46AA}"/>
              </a:ext>
            </a:extLst>
          </p:cNvPr>
          <p:cNvSpPr/>
          <p:nvPr/>
        </p:nvSpPr>
        <p:spPr>
          <a:xfrm>
            <a:off x="4445047" y="1452193"/>
            <a:ext cx="310845" cy="2231437"/>
          </a:xfrm>
          <a:prstGeom prst="triangle">
            <a:avLst>
              <a:gd name="adj" fmla="val 46025"/>
            </a:avLst>
          </a:prstGeom>
          <a:noFill/>
          <a:ln w="6350" cap="flat" cmpd="sng" algn="ctr">
            <a:solidFill>
              <a:srgbClr val="61B230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id="{8B3D9303-6BAB-4E1A-8A22-C8D175164CD8}"/>
              </a:ext>
            </a:extLst>
          </p:cNvPr>
          <p:cNvSpPr/>
          <p:nvPr/>
        </p:nvSpPr>
        <p:spPr>
          <a:xfrm>
            <a:off x="4992048" y="1359343"/>
            <a:ext cx="667360" cy="2324287"/>
          </a:xfrm>
          <a:prstGeom prst="rect">
            <a:avLst/>
          </a:prstGeom>
          <a:noFill/>
          <a:ln w="6350" cap="flat" cmpd="sng" algn="ctr">
            <a:solidFill>
              <a:srgbClr val="61B230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B58BA79A-2F16-4996-8400-FEAD813AAFC0}"/>
              </a:ext>
            </a:extLst>
          </p:cNvPr>
          <p:cNvSpPr txBox="1"/>
          <p:nvPr/>
        </p:nvSpPr>
        <p:spPr>
          <a:xfrm>
            <a:off x="5158036" y="3460237"/>
            <a:ext cx="4106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5GC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ADC6BF8C-20AB-407D-B22A-983954D108F4}"/>
              </a:ext>
            </a:extLst>
          </p:cNvPr>
          <p:cNvSpPr txBox="1"/>
          <p:nvPr/>
        </p:nvSpPr>
        <p:spPr>
          <a:xfrm>
            <a:off x="4317050" y="3460237"/>
            <a:ext cx="6367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NG-RAN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id="{802864B4-D451-4E2C-8448-BA3046A3A9D2}"/>
              </a:ext>
            </a:extLst>
          </p:cNvPr>
          <p:cNvSpPr/>
          <p:nvPr/>
        </p:nvSpPr>
        <p:spPr>
          <a:xfrm>
            <a:off x="2995327" y="1356121"/>
            <a:ext cx="1022350" cy="2374357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13BE3B61-E08C-47B9-9C88-B2FFB11E3DA0}"/>
              </a:ext>
            </a:extLst>
          </p:cNvPr>
          <p:cNvSpPr txBox="1"/>
          <p:nvPr/>
        </p:nvSpPr>
        <p:spPr>
          <a:xfrm>
            <a:off x="3112340" y="1093506"/>
            <a:ext cx="8707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MCVideo UE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4" name="流程图: 文档 203">
            <a:extLst>
              <a:ext uri="{FF2B5EF4-FFF2-40B4-BE49-F238E27FC236}">
                <a16:creationId xmlns:a16="http://schemas.microsoft.com/office/drawing/2014/main" id="{70734A77-020A-4F86-B4DB-091C82F3BCBB}"/>
              </a:ext>
            </a:extLst>
          </p:cNvPr>
          <p:cNvSpPr/>
          <p:nvPr/>
        </p:nvSpPr>
        <p:spPr>
          <a:xfrm>
            <a:off x="5958712" y="2793606"/>
            <a:ext cx="208935" cy="164387"/>
          </a:xfrm>
          <a:prstGeom prst="flowChartDocument">
            <a:avLst/>
          </a:prstGeom>
          <a:solidFill>
            <a:srgbClr val="FCC800">
              <a:lumMod val="20000"/>
              <a:lumOff val="80000"/>
            </a:srgbClr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BE35C9A0-737A-42AB-9D08-75584AAA3316}"/>
              </a:ext>
            </a:extLst>
          </p:cNvPr>
          <p:cNvSpPr txBox="1"/>
          <p:nvPr/>
        </p:nvSpPr>
        <p:spPr>
          <a:xfrm>
            <a:off x="5410587" y="2729111"/>
            <a:ext cx="6303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RTP pkt 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6" name="矩形: 圆角 205">
            <a:extLst>
              <a:ext uri="{FF2B5EF4-FFF2-40B4-BE49-F238E27FC236}">
                <a16:creationId xmlns:a16="http://schemas.microsoft.com/office/drawing/2014/main" id="{FD0FE318-5513-42DE-A5D7-559D84E79FD5}"/>
              </a:ext>
            </a:extLst>
          </p:cNvPr>
          <p:cNvSpPr/>
          <p:nvPr/>
        </p:nvSpPr>
        <p:spPr>
          <a:xfrm>
            <a:off x="3089931" y="3234739"/>
            <a:ext cx="851515" cy="336228"/>
          </a:xfrm>
          <a:prstGeom prst="roundRect">
            <a:avLst>
              <a:gd name="adj" fmla="val 0"/>
            </a:avLst>
          </a:prstGeom>
          <a:noFill/>
          <a:ln w="3175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C1E32AF5-62E6-4BC7-946C-E2C890DD793E}"/>
              </a:ext>
            </a:extLst>
          </p:cNvPr>
          <p:cNvSpPr txBox="1"/>
          <p:nvPr/>
        </p:nvSpPr>
        <p:spPr>
          <a:xfrm>
            <a:off x="3237406" y="3289199"/>
            <a:ext cx="55656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Modem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8" name="矩形: 圆角 207">
            <a:extLst>
              <a:ext uri="{FF2B5EF4-FFF2-40B4-BE49-F238E27FC236}">
                <a16:creationId xmlns:a16="http://schemas.microsoft.com/office/drawing/2014/main" id="{5536E8DD-D0EC-4817-8695-7C14C35926BD}"/>
              </a:ext>
            </a:extLst>
          </p:cNvPr>
          <p:cNvSpPr/>
          <p:nvPr/>
        </p:nvSpPr>
        <p:spPr>
          <a:xfrm>
            <a:off x="3089931" y="1481253"/>
            <a:ext cx="851515" cy="418099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BE69323C-8704-4423-9F54-795A24557DF2}"/>
              </a:ext>
            </a:extLst>
          </p:cNvPr>
          <p:cNvSpPr txBox="1"/>
          <p:nvPr/>
        </p:nvSpPr>
        <p:spPr>
          <a:xfrm>
            <a:off x="3079582" y="1517108"/>
            <a:ext cx="889070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Application and signaling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210" name="矩形: 圆角 209">
            <a:extLst>
              <a:ext uri="{FF2B5EF4-FFF2-40B4-BE49-F238E27FC236}">
                <a16:creationId xmlns:a16="http://schemas.microsoft.com/office/drawing/2014/main" id="{597B8C33-F0E3-48EA-9346-F641870C4A2F}"/>
              </a:ext>
            </a:extLst>
          </p:cNvPr>
          <p:cNvSpPr/>
          <p:nvPr/>
        </p:nvSpPr>
        <p:spPr>
          <a:xfrm>
            <a:off x="7823618" y="2779054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54B6B125-386F-4AF7-9ABE-25D62D8BA4A3}"/>
              </a:ext>
            </a:extLst>
          </p:cNvPr>
          <p:cNvSpPr txBox="1"/>
          <p:nvPr/>
        </p:nvSpPr>
        <p:spPr>
          <a:xfrm>
            <a:off x="7823235" y="2740930"/>
            <a:ext cx="948508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distribution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212" name="矩形: 圆角 211">
            <a:extLst>
              <a:ext uri="{FF2B5EF4-FFF2-40B4-BE49-F238E27FC236}">
                <a16:creationId xmlns:a16="http://schemas.microsoft.com/office/drawing/2014/main" id="{4DBA11DB-1CCF-48B3-BC14-017349C6CCE4}"/>
              </a:ext>
            </a:extLst>
          </p:cNvPr>
          <p:cNvSpPr/>
          <p:nvPr/>
        </p:nvSpPr>
        <p:spPr>
          <a:xfrm>
            <a:off x="3091938" y="2778203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id="{C58D3ECA-E87E-4513-9C9E-B30A229F33C8}"/>
              </a:ext>
            </a:extLst>
          </p:cNvPr>
          <p:cNvSpPr txBox="1"/>
          <p:nvPr/>
        </p:nvSpPr>
        <p:spPr>
          <a:xfrm>
            <a:off x="3047491" y="2775161"/>
            <a:ext cx="859590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80000"/>
              </a:lnSpc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mixer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216" name="矩形: 圆角 215">
            <a:extLst>
              <a:ext uri="{FF2B5EF4-FFF2-40B4-BE49-F238E27FC236}">
                <a16:creationId xmlns:a16="http://schemas.microsoft.com/office/drawing/2014/main" id="{CF2C4CCA-9696-4C3B-9BF8-D5AEB9A4FB96}"/>
              </a:ext>
            </a:extLst>
          </p:cNvPr>
          <p:cNvSpPr/>
          <p:nvPr/>
        </p:nvSpPr>
        <p:spPr>
          <a:xfrm>
            <a:off x="3091199" y="2167690"/>
            <a:ext cx="851515" cy="369675"/>
          </a:xfrm>
          <a:prstGeom prst="roundRect">
            <a:avLst/>
          </a:prstGeom>
          <a:noFill/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85824064-3E8A-4A80-A5C1-F5B81A5D69F6}"/>
              </a:ext>
            </a:extLst>
          </p:cNvPr>
          <p:cNvSpPr txBox="1"/>
          <p:nvPr/>
        </p:nvSpPr>
        <p:spPr>
          <a:xfrm>
            <a:off x="3068036" y="2210752"/>
            <a:ext cx="881958" cy="316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Transmission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cxnSp>
        <p:nvCxnSpPr>
          <p:cNvPr id="218" name="直接箭头连接符 217">
            <a:extLst>
              <a:ext uri="{FF2B5EF4-FFF2-40B4-BE49-F238E27FC236}">
                <a16:creationId xmlns:a16="http://schemas.microsoft.com/office/drawing/2014/main" id="{556AD816-262C-42E0-A804-7C036BD89F79}"/>
              </a:ext>
            </a:extLst>
          </p:cNvPr>
          <p:cNvCxnSpPr>
            <a:cxnSpLocks/>
            <a:stCxn id="209" idx="3"/>
            <a:endCxn id="164" idx="1"/>
          </p:cNvCxnSpPr>
          <p:nvPr/>
        </p:nvCxnSpPr>
        <p:spPr>
          <a:xfrm flipV="1">
            <a:off x="3968652" y="1655094"/>
            <a:ext cx="3842060" cy="20359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219" name="文本框 218">
            <a:extLst>
              <a:ext uri="{FF2B5EF4-FFF2-40B4-BE49-F238E27FC236}">
                <a16:creationId xmlns:a16="http://schemas.microsoft.com/office/drawing/2014/main" id="{625267F2-D40B-4CA7-99AA-1AA1F05AF01B}"/>
              </a:ext>
            </a:extLst>
          </p:cNvPr>
          <p:cNvSpPr txBox="1"/>
          <p:nvPr/>
        </p:nvSpPr>
        <p:spPr>
          <a:xfrm>
            <a:off x="5247224" y="1545040"/>
            <a:ext cx="909223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SIP messages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220" name="直接箭头连接符 219">
            <a:extLst>
              <a:ext uri="{FF2B5EF4-FFF2-40B4-BE49-F238E27FC236}">
                <a16:creationId xmlns:a16="http://schemas.microsoft.com/office/drawing/2014/main" id="{3ABA8C1F-C748-4AE5-8ED2-C2D32CF8F931}"/>
              </a:ext>
            </a:extLst>
          </p:cNvPr>
          <p:cNvCxnSpPr>
            <a:cxnSpLocks/>
          </p:cNvCxnSpPr>
          <p:nvPr/>
        </p:nvCxnSpPr>
        <p:spPr>
          <a:xfrm flipV="1">
            <a:off x="3950738" y="2362592"/>
            <a:ext cx="3842060" cy="20359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221" name="文本框 220">
            <a:extLst>
              <a:ext uri="{FF2B5EF4-FFF2-40B4-BE49-F238E27FC236}">
                <a16:creationId xmlns:a16="http://schemas.microsoft.com/office/drawing/2014/main" id="{96409F51-5B77-40BC-9591-257C0ADEB63B}"/>
              </a:ext>
            </a:extLst>
          </p:cNvPr>
          <p:cNvSpPr txBox="1"/>
          <p:nvPr/>
        </p:nvSpPr>
        <p:spPr>
          <a:xfrm>
            <a:off x="5236607" y="2240739"/>
            <a:ext cx="1880643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Transmission control messages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222" name="直接箭头连接符 221">
            <a:extLst>
              <a:ext uri="{FF2B5EF4-FFF2-40B4-BE49-F238E27FC236}">
                <a16:creationId xmlns:a16="http://schemas.microsoft.com/office/drawing/2014/main" id="{CD8E022B-9C32-4668-AB9A-323A11404B47}"/>
              </a:ext>
            </a:extLst>
          </p:cNvPr>
          <p:cNvCxnSpPr>
            <a:cxnSpLocks/>
          </p:cNvCxnSpPr>
          <p:nvPr/>
        </p:nvCxnSpPr>
        <p:spPr>
          <a:xfrm>
            <a:off x="3943453" y="2886841"/>
            <a:ext cx="3880165" cy="851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23" name="直接箭头连接符 222">
            <a:extLst>
              <a:ext uri="{FF2B5EF4-FFF2-40B4-BE49-F238E27FC236}">
                <a16:creationId xmlns:a16="http://schemas.microsoft.com/office/drawing/2014/main" id="{59C1DC46-FDC1-4AB0-88E6-650B7FA28495}"/>
              </a:ext>
            </a:extLst>
          </p:cNvPr>
          <p:cNvCxnSpPr>
            <a:cxnSpLocks/>
          </p:cNvCxnSpPr>
          <p:nvPr/>
        </p:nvCxnSpPr>
        <p:spPr>
          <a:xfrm>
            <a:off x="5671922" y="1985914"/>
            <a:ext cx="2066451" cy="0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224" name="文本框 223">
            <a:extLst>
              <a:ext uri="{FF2B5EF4-FFF2-40B4-BE49-F238E27FC236}">
                <a16:creationId xmlns:a16="http://schemas.microsoft.com/office/drawing/2014/main" id="{08FF6B2C-D277-4186-BC99-1636F840416D}"/>
              </a:ext>
            </a:extLst>
          </p:cNvPr>
          <p:cNvSpPr txBox="1"/>
          <p:nvPr/>
        </p:nvSpPr>
        <p:spPr>
          <a:xfrm>
            <a:off x="5698068" y="1741162"/>
            <a:ext cx="25523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❶ Network exposure information Sub/Noti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225" name="矩形: 圆角 224">
            <a:extLst>
              <a:ext uri="{FF2B5EF4-FFF2-40B4-BE49-F238E27FC236}">
                <a16:creationId xmlns:a16="http://schemas.microsoft.com/office/drawing/2014/main" id="{EC63F6F0-C1B4-4F1A-A0A3-FE604444B74B}"/>
              </a:ext>
            </a:extLst>
          </p:cNvPr>
          <p:cNvSpPr/>
          <p:nvPr/>
        </p:nvSpPr>
        <p:spPr>
          <a:xfrm>
            <a:off x="3139283" y="2970836"/>
            <a:ext cx="247522" cy="158895"/>
          </a:xfrm>
          <a:prstGeom prst="roundRect">
            <a:avLst>
              <a:gd name="adj" fmla="val 34251"/>
            </a:avLst>
          </a:prstGeom>
          <a:solidFill>
            <a:srgbClr val="30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6" name="矩形: 圆角 225">
            <a:extLst>
              <a:ext uri="{FF2B5EF4-FFF2-40B4-BE49-F238E27FC236}">
                <a16:creationId xmlns:a16="http://schemas.microsoft.com/office/drawing/2014/main" id="{DA9052E6-73B0-4E7B-B6FF-EE1841E82007}"/>
              </a:ext>
            </a:extLst>
          </p:cNvPr>
          <p:cNvSpPr/>
          <p:nvPr/>
        </p:nvSpPr>
        <p:spPr>
          <a:xfrm>
            <a:off x="7843323" y="2974814"/>
            <a:ext cx="247522" cy="158895"/>
          </a:xfrm>
          <a:prstGeom prst="roundRect">
            <a:avLst>
              <a:gd name="adj" fmla="val 34251"/>
            </a:avLst>
          </a:prstGeom>
          <a:solidFill>
            <a:srgbClr val="30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BB362C0F-1DB9-4619-9863-049875711FE4}"/>
              </a:ext>
            </a:extLst>
          </p:cNvPr>
          <p:cNvSpPr txBox="1"/>
          <p:nvPr/>
        </p:nvSpPr>
        <p:spPr>
          <a:xfrm>
            <a:off x="8620304" y="2536244"/>
            <a:ext cx="9556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</a:rPr>
              <a:t>❹ DL RTP sending rate control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uLnTx/>
              <a:uFillTx/>
            </a:endParaRPr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id="{30D2D238-6DDC-4322-B5D6-E93A1077F4B0}"/>
              </a:ext>
            </a:extLst>
          </p:cNvPr>
          <p:cNvSpPr txBox="1"/>
          <p:nvPr/>
        </p:nvSpPr>
        <p:spPr>
          <a:xfrm>
            <a:off x="5906159" y="1401191"/>
            <a:ext cx="17508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❷ L4S capability negotiation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335C3CA7-4AE5-4FC7-AABB-87323674D449}"/>
              </a:ext>
            </a:extLst>
          </p:cNvPr>
          <p:cNvSpPr txBox="1"/>
          <p:nvPr/>
        </p:nvSpPr>
        <p:spPr>
          <a:xfrm>
            <a:off x="6587550" y="2447458"/>
            <a:ext cx="12410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</a:rPr>
              <a:t>❸ UL L4S feedback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uLnTx/>
              <a:uFillTx/>
            </a:endParaRPr>
          </a:p>
        </p:txBody>
      </p:sp>
      <p:sp>
        <p:nvSpPr>
          <p:cNvPr id="230" name="矩形 229">
            <a:extLst>
              <a:ext uri="{FF2B5EF4-FFF2-40B4-BE49-F238E27FC236}">
                <a16:creationId xmlns:a16="http://schemas.microsoft.com/office/drawing/2014/main" id="{49F816AB-703A-4B95-91BE-804CC0984B6F}"/>
              </a:ext>
            </a:extLst>
          </p:cNvPr>
          <p:cNvSpPr/>
          <p:nvPr/>
        </p:nvSpPr>
        <p:spPr>
          <a:xfrm>
            <a:off x="8063238" y="3869206"/>
            <a:ext cx="1337806" cy="104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78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B050"/>
                </a:solidFill>
                <a:ea typeface="等线" panose="02010600030101010101" pitchFamily="2" charset="-122"/>
              </a:rPr>
              <a:t>Transmission control messages and MBMS subchannel control messages are defined with RTCP coding </a:t>
            </a:r>
            <a:endParaRPr lang="zh-CN" altLang="en-US" sz="1100" dirty="0">
              <a:solidFill>
                <a:srgbClr val="00B050"/>
              </a:solidFill>
              <a:ea typeface="等线" panose="02010600030101010101" pitchFamily="2" charset="-122"/>
            </a:endParaRPr>
          </a:p>
        </p:txBody>
      </p: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81EFC611-91EC-4BBA-9881-AE0F5CCAB398}"/>
              </a:ext>
            </a:extLst>
          </p:cNvPr>
          <p:cNvGrpSpPr/>
          <p:nvPr/>
        </p:nvGrpSpPr>
        <p:grpSpPr>
          <a:xfrm>
            <a:off x="215814" y="4593788"/>
            <a:ext cx="7967692" cy="2207235"/>
            <a:chOff x="215814" y="4593788"/>
            <a:chExt cx="7967692" cy="2207235"/>
          </a:xfrm>
        </p:grpSpPr>
        <p:pic>
          <p:nvPicPr>
            <p:cNvPr id="232" name="图片 231">
              <a:extLst>
                <a:ext uri="{FF2B5EF4-FFF2-40B4-BE49-F238E27FC236}">
                  <a16:creationId xmlns:a16="http://schemas.microsoft.com/office/drawing/2014/main" id="{C9EC6B1C-023A-42F8-9F1F-21801440DC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4203" r="9348"/>
            <a:stretch/>
          </p:blipFill>
          <p:spPr>
            <a:xfrm>
              <a:off x="215814" y="4643390"/>
              <a:ext cx="2056976" cy="2157633"/>
            </a:xfrm>
            <a:prstGeom prst="rect">
              <a:avLst/>
            </a:prstGeom>
          </p:spPr>
        </p:pic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6AC15FB5-4FC6-4850-9C19-4886CDC3A7B0}"/>
                </a:ext>
              </a:extLst>
            </p:cNvPr>
            <p:cNvGrpSpPr/>
            <p:nvPr/>
          </p:nvGrpSpPr>
          <p:grpSpPr>
            <a:xfrm>
              <a:off x="1146333" y="4593788"/>
              <a:ext cx="7037173" cy="2157635"/>
              <a:chOff x="2403633" y="4601408"/>
              <a:chExt cx="7037173" cy="2157635"/>
            </a:xfrm>
          </p:grpSpPr>
          <p:graphicFrame>
            <p:nvGraphicFramePr>
              <p:cNvPr id="234" name="对象 233">
                <a:extLst>
                  <a:ext uri="{FF2B5EF4-FFF2-40B4-BE49-F238E27FC236}">
                    <a16:creationId xmlns:a16="http://schemas.microsoft.com/office/drawing/2014/main" id="{2748F945-3884-4DE8-974D-8C550CEA5BE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66871746"/>
                  </p:ext>
                </p:extLst>
              </p:nvPr>
            </p:nvGraphicFramePr>
            <p:xfrm>
              <a:off x="5997870" y="4700612"/>
              <a:ext cx="3152547" cy="20584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08" r:id="rId5" imgW="4518568" imgH="2987064" progId="Visio.Drawing.11">
                      <p:embed/>
                    </p:oleObj>
                  </mc:Choice>
                  <mc:Fallback>
                    <p:oleObj r:id="rId5" imgW="4518568" imgH="2987064" progId="Visio.Drawing.11">
                      <p:embed/>
                      <p:pic>
                        <p:nvPicPr>
                          <p:cNvPr id="5" name="对象 4">
                            <a:extLst>
                              <a:ext uri="{FF2B5EF4-FFF2-40B4-BE49-F238E27FC236}">
                                <a16:creationId xmlns:a16="http://schemas.microsoft.com/office/drawing/2014/main" id="{BBD069EB-48C4-4788-A9C9-17E849F5C99E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997870" y="4700612"/>
                            <a:ext cx="3152547" cy="2058431"/>
                          </a:xfrm>
                          <a:prstGeom prst="rect">
                            <a:avLst/>
                          </a:prstGeom>
                          <a:noFill/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35" name="对象 234">
                <a:extLst>
                  <a:ext uri="{FF2B5EF4-FFF2-40B4-BE49-F238E27FC236}">
                    <a16:creationId xmlns:a16="http://schemas.microsoft.com/office/drawing/2014/main" id="{F85F899A-3C8F-49F3-A878-8C34C55038D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36297868"/>
                  </p:ext>
                </p:extLst>
              </p:nvPr>
            </p:nvGraphicFramePr>
            <p:xfrm>
              <a:off x="2997998" y="4635415"/>
              <a:ext cx="3336945" cy="20881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09" name="Slide" r:id="rId7" imgW="4296200" imgH="2685336" progId="PowerPoint.Slide.8">
                      <p:embed/>
                    </p:oleObj>
                  </mc:Choice>
                  <mc:Fallback>
                    <p:oleObj name="Slide" r:id="rId7" imgW="4296200" imgH="2685336" progId="PowerPoint.Slide.8">
                      <p:embed/>
                      <p:pic>
                        <p:nvPicPr>
                          <p:cNvPr id="9" name="对象 8">
                            <a:extLst>
                              <a:ext uri="{FF2B5EF4-FFF2-40B4-BE49-F238E27FC236}">
                                <a16:creationId xmlns:a16="http://schemas.microsoft.com/office/drawing/2014/main" id="{C8E873DC-6F0F-46D9-B2E4-E445017421DF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7998" y="4635415"/>
                            <a:ext cx="3336945" cy="2088150"/>
                          </a:xfrm>
                          <a:prstGeom prst="rect">
                            <a:avLst/>
                          </a:prstGeom>
                          <a:noFill/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6" name="矩形 235">
                <a:extLst>
                  <a:ext uri="{FF2B5EF4-FFF2-40B4-BE49-F238E27FC236}">
                    <a16:creationId xmlns:a16="http://schemas.microsoft.com/office/drawing/2014/main" id="{40F86B49-0409-4204-9020-DA181A258040}"/>
                  </a:ext>
                </a:extLst>
              </p:cNvPr>
              <p:cNvSpPr/>
              <p:nvPr/>
            </p:nvSpPr>
            <p:spPr>
              <a:xfrm>
                <a:off x="2403633" y="6451280"/>
                <a:ext cx="488092" cy="123568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37" name="直接连接符 236">
                <a:extLst>
                  <a:ext uri="{FF2B5EF4-FFF2-40B4-BE49-F238E27FC236}">
                    <a16:creationId xmlns:a16="http://schemas.microsoft.com/office/drawing/2014/main" id="{4ED4A9B1-79DE-4BC9-9A2C-7A5DAAAA43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1095" y="5456561"/>
                <a:ext cx="357193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38" name="直接连接符 237">
                <a:extLst>
                  <a:ext uri="{FF2B5EF4-FFF2-40B4-BE49-F238E27FC236}">
                    <a16:creationId xmlns:a16="http://schemas.microsoft.com/office/drawing/2014/main" id="{8D403B85-87A6-4492-971D-4C735F4247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68488" y="5599816"/>
                <a:ext cx="194793" cy="387038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39" name="直接连接符 238">
                <a:extLst>
                  <a:ext uri="{FF2B5EF4-FFF2-40B4-BE49-F238E27FC236}">
                    <a16:creationId xmlns:a16="http://schemas.microsoft.com/office/drawing/2014/main" id="{EEAFB62D-5DDC-4087-A44D-587D06A6B3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77329" y="6569694"/>
                <a:ext cx="210959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40" name="直接连接符 239">
                <a:extLst>
                  <a:ext uri="{FF2B5EF4-FFF2-40B4-BE49-F238E27FC236}">
                    <a16:creationId xmlns:a16="http://schemas.microsoft.com/office/drawing/2014/main" id="{6ECDDCC0-70D7-475F-88B7-21558B02C6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68488" y="6361375"/>
                <a:ext cx="213908" cy="45787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id="{8656490A-51A4-43D0-B18D-1345707A30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138390" y="5598282"/>
                <a:ext cx="1100483" cy="10781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42" name="直接连接符 241">
                <a:extLst>
                  <a:ext uri="{FF2B5EF4-FFF2-40B4-BE49-F238E27FC236}">
                    <a16:creationId xmlns:a16="http://schemas.microsoft.com/office/drawing/2014/main" id="{2C57D3C0-84FA-4ECF-B8AA-51CE6D5E12E0}"/>
                  </a:ext>
                </a:extLst>
              </p:cNvPr>
              <p:cNvCxnSpPr/>
              <p:nvPr/>
            </p:nvCxnSpPr>
            <p:spPr>
              <a:xfrm>
                <a:off x="6233318" y="5456561"/>
                <a:ext cx="206379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</p:cxnSp>
          <p:sp>
            <p:nvSpPr>
              <p:cNvPr id="243" name="矩形 242">
                <a:extLst>
                  <a:ext uri="{FF2B5EF4-FFF2-40B4-BE49-F238E27FC236}">
                    <a16:creationId xmlns:a16="http://schemas.microsoft.com/office/drawing/2014/main" id="{0EEF5C90-9CE9-43FE-8AEF-060BB77D131C}"/>
                  </a:ext>
                </a:extLst>
              </p:cNvPr>
              <p:cNvSpPr/>
              <p:nvPr/>
            </p:nvSpPr>
            <p:spPr>
              <a:xfrm>
                <a:off x="3546633" y="4601408"/>
                <a:ext cx="5894173" cy="2157633"/>
              </a:xfrm>
              <a:prstGeom prst="rect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矩形 243">
                <a:extLst>
                  <a:ext uri="{FF2B5EF4-FFF2-40B4-BE49-F238E27FC236}">
                    <a16:creationId xmlns:a16="http://schemas.microsoft.com/office/drawing/2014/main" id="{BF9308AD-B487-4A01-ADED-DD99E8E5AAB0}"/>
                  </a:ext>
                </a:extLst>
              </p:cNvPr>
              <p:cNvSpPr/>
              <p:nvPr/>
            </p:nvSpPr>
            <p:spPr>
              <a:xfrm>
                <a:off x="2692591" y="5072321"/>
                <a:ext cx="1037463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</a:rPr>
                  <a:t>RTCP message </a:t>
                </a:r>
                <a:endPara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ea typeface="等线" panose="02010600030101010101" pitchFamily="2" charset="-122"/>
                </a:endParaRPr>
              </a:p>
            </p:txBody>
          </p:sp>
          <p:cxnSp>
            <p:nvCxnSpPr>
              <p:cNvPr id="245" name="直接连接符 244">
                <a:extLst>
                  <a:ext uri="{FF2B5EF4-FFF2-40B4-BE49-F238E27FC236}">
                    <a16:creationId xmlns:a16="http://schemas.microsoft.com/office/drawing/2014/main" id="{8342B38B-CD77-41AD-B36F-65BBE97ADD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043445" y="5506959"/>
                <a:ext cx="1291498" cy="888361"/>
              </a:xfrm>
              <a:prstGeom prst="line">
                <a:avLst/>
              </a:prstGeom>
              <a:noFill/>
              <a:ln w="6350" cap="flat" cmpd="sng" algn="ctr">
                <a:solidFill>
                  <a:srgbClr val="666666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</p:grpSp>
      </p:grpSp>
      <p:pic>
        <p:nvPicPr>
          <p:cNvPr id="246" name="图片 245">
            <a:extLst>
              <a:ext uri="{FF2B5EF4-FFF2-40B4-BE49-F238E27FC236}">
                <a16:creationId xmlns:a16="http://schemas.microsoft.com/office/drawing/2014/main" id="{D00B50FB-7540-4416-A257-B60A7B5E7D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29686" y="5386437"/>
            <a:ext cx="2246500" cy="8223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7" name="图片 246">
            <a:extLst>
              <a:ext uri="{FF2B5EF4-FFF2-40B4-BE49-F238E27FC236}">
                <a16:creationId xmlns:a16="http://schemas.microsoft.com/office/drawing/2014/main" id="{D5AB98F3-0DFE-4057-9F15-F11D4DF014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21175" y="3930055"/>
            <a:ext cx="2260746" cy="13490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8" name="文本框 247">
            <a:extLst>
              <a:ext uri="{FF2B5EF4-FFF2-40B4-BE49-F238E27FC236}">
                <a16:creationId xmlns:a16="http://schemas.microsoft.com/office/drawing/2014/main" id="{A9FF3D52-356D-4FAB-9300-FC206A03621A}"/>
              </a:ext>
            </a:extLst>
          </p:cNvPr>
          <p:cNvSpPr txBox="1"/>
          <p:nvPr/>
        </p:nvSpPr>
        <p:spPr>
          <a:xfrm>
            <a:off x="9423268" y="1786127"/>
            <a:ext cx="26511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Observation #2a: </a:t>
            </a:r>
            <a:r>
              <a:rPr kumimoji="1" lang="en-US" altLang="zh-CN" sz="10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SA6 and CT1 already extend the RTCP to support transmission control and MBMS </a:t>
            </a:r>
            <a:endParaRPr kumimoji="1" lang="zh-CN" altLang="en-US" sz="105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9" name="箭头: 右 248">
            <a:extLst>
              <a:ext uri="{FF2B5EF4-FFF2-40B4-BE49-F238E27FC236}">
                <a16:creationId xmlns:a16="http://schemas.microsoft.com/office/drawing/2014/main" id="{BFE30AB9-D69F-4A48-97D1-579278EEBF4C}"/>
              </a:ext>
            </a:extLst>
          </p:cNvPr>
          <p:cNvSpPr/>
          <p:nvPr/>
        </p:nvSpPr>
        <p:spPr>
          <a:xfrm>
            <a:off x="9358357" y="4349438"/>
            <a:ext cx="423655" cy="278357"/>
          </a:xfrm>
          <a:prstGeom prst="rightArrow">
            <a:avLst/>
          </a:prstGeom>
          <a:noFill/>
          <a:ln w="12700" cap="flat" cmpd="sng" algn="ctr">
            <a:solidFill>
              <a:srgbClr val="666666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0" name="矩形 249">
            <a:extLst>
              <a:ext uri="{FF2B5EF4-FFF2-40B4-BE49-F238E27FC236}">
                <a16:creationId xmlns:a16="http://schemas.microsoft.com/office/drawing/2014/main" id="{B0033CE4-E371-4D98-A7D4-2493763C92DF}"/>
              </a:ext>
            </a:extLst>
          </p:cNvPr>
          <p:cNvSpPr/>
          <p:nvPr/>
        </p:nvSpPr>
        <p:spPr>
          <a:xfrm>
            <a:off x="8128565" y="5090036"/>
            <a:ext cx="1284233" cy="104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78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B050"/>
                </a:solidFill>
                <a:ea typeface="等线" panose="02010600030101010101" pitchFamily="2" charset="-122"/>
              </a:rPr>
              <a:t>CT1 already define how to forward the RTP media packet, immediately forward, discard, buffer….. </a:t>
            </a:r>
            <a:endParaRPr lang="zh-CN" altLang="en-US" sz="1100" dirty="0">
              <a:solidFill>
                <a:srgbClr val="00B050"/>
              </a:solidFill>
              <a:ea typeface="等线" panose="02010600030101010101" pitchFamily="2" charset="-122"/>
            </a:endParaRPr>
          </a:p>
        </p:txBody>
      </p:sp>
      <p:sp>
        <p:nvSpPr>
          <p:cNvPr id="251" name="箭头: 右 250">
            <a:extLst>
              <a:ext uri="{FF2B5EF4-FFF2-40B4-BE49-F238E27FC236}">
                <a16:creationId xmlns:a16="http://schemas.microsoft.com/office/drawing/2014/main" id="{6D3D6BFA-83C2-4773-B2C3-BC645573C6B2}"/>
              </a:ext>
            </a:extLst>
          </p:cNvPr>
          <p:cNvSpPr/>
          <p:nvPr/>
        </p:nvSpPr>
        <p:spPr>
          <a:xfrm>
            <a:off x="9358356" y="5645443"/>
            <a:ext cx="423656" cy="278357"/>
          </a:xfrm>
          <a:prstGeom prst="rightArrow">
            <a:avLst/>
          </a:prstGeom>
          <a:noFill/>
          <a:ln w="12700" cap="flat" cmpd="sng" algn="ctr">
            <a:solidFill>
              <a:srgbClr val="666666">
                <a:lumMod val="7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2D99E7EA-715C-4C0B-B21C-B0E84E9ED8EE}"/>
              </a:ext>
            </a:extLst>
          </p:cNvPr>
          <p:cNvSpPr txBox="1"/>
          <p:nvPr/>
        </p:nvSpPr>
        <p:spPr>
          <a:xfrm>
            <a:off x="9423268" y="2322384"/>
            <a:ext cx="2686384" cy="477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Observation #2b: </a:t>
            </a:r>
            <a:r>
              <a:rPr kumimoji="1" lang="en-US" altLang="zh-CN" sz="10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SA6 and CT1 already define how the RTP packet is forwarded, immediately forward, discard, buffer…..</a:t>
            </a:r>
            <a:endParaRPr kumimoji="1" lang="zh-CN" altLang="en-US" sz="105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53" name="图片 252">
            <a:extLst>
              <a:ext uri="{FF2B5EF4-FFF2-40B4-BE49-F238E27FC236}">
                <a16:creationId xmlns:a16="http://schemas.microsoft.com/office/drawing/2014/main" id="{2FF9730D-BABB-46D9-BC1F-9337486CCF6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29686" y="6266410"/>
            <a:ext cx="2246501" cy="220476"/>
          </a:xfrm>
          <a:prstGeom prst="rect">
            <a:avLst/>
          </a:prstGeom>
        </p:spPr>
      </p:pic>
      <p:sp>
        <p:nvSpPr>
          <p:cNvPr id="254" name="文本框 253">
            <a:extLst>
              <a:ext uri="{FF2B5EF4-FFF2-40B4-BE49-F238E27FC236}">
                <a16:creationId xmlns:a16="http://schemas.microsoft.com/office/drawing/2014/main" id="{1626A168-FAC2-46E2-BD83-9288D426C7F3}"/>
              </a:ext>
            </a:extLst>
          </p:cNvPr>
          <p:cNvSpPr txBox="1"/>
          <p:nvPr/>
        </p:nvSpPr>
        <p:spPr>
          <a:xfrm>
            <a:off x="9415169" y="2833385"/>
            <a:ext cx="26673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Observation #3: </a:t>
            </a:r>
            <a:r>
              <a:rPr kumimoji="1" lang="en-US" altLang="zh-CN" sz="10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SA4 may has work on the codec adaptation (e.g., resolution, framerate)</a:t>
            </a:r>
            <a:endParaRPr kumimoji="1" lang="zh-CN" altLang="en-US" sz="105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255" name="直接箭头连接符 254">
            <a:extLst>
              <a:ext uri="{FF2B5EF4-FFF2-40B4-BE49-F238E27FC236}">
                <a16:creationId xmlns:a16="http://schemas.microsoft.com/office/drawing/2014/main" id="{6796D3B8-2104-4BE4-B00E-5BA5272008F5}"/>
              </a:ext>
            </a:extLst>
          </p:cNvPr>
          <p:cNvCxnSpPr>
            <a:cxnSpLocks/>
            <a:endCxn id="258" idx="1"/>
          </p:cNvCxnSpPr>
          <p:nvPr/>
        </p:nvCxnSpPr>
        <p:spPr>
          <a:xfrm flipV="1">
            <a:off x="3942714" y="2645674"/>
            <a:ext cx="3880520" cy="20360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256" name="文本框 255">
            <a:extLst>
              <a:ext uri="{FF2B5EF4-FFF2-40B4-BE49-F238E27FC236}">
                <a16:creationId xmlns:a16="http://schemas.microsoft.com/office/drawing/2014/main" id="{27B41AD8-EAC2-41BA-AAA3-80DEBD0AA4B7}"/>
              </a:ext>
            </a:extLst>
          </p:cNvPr>
          <p:cNvSpPr txBox="1"/>
          <p:nvPr/>
        </p:nvSpPr>
        <p:spPr>
          <a:xfrm>
            <a:off x="5065298" y="2513004"/>
            <a:ext cx="1513556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Media control messages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7" name="矩形: 圆角 256">
            <a:extLst>
              <a:ext uri="{FF2B5EF4-FFF2-40B4-BE49-F238E27FC236}">
                <a16:creationId xmlns:a16="http://schemas.microsoft.com/office/drawing/2014/main" id="{C9A07F38-1564-4419-B904-0C0AA7F4888A}"/>
              </a:ext>
            </a:extLst>
          </p:cNvPr>
          <p:cNvSpPr/>
          <p:nvPr/>
        </p:nvSpPr>
        <p:spPr>
          <a:xfrm>
            <a:off x="3091199" y="2574416"/>
            <a:ext cx="851515" cy="154695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8" name="矩形: 圆角 257">
            <a:extLst>
              <a:ext uri="{FF2B5EF4-FFF2-40B4-BE49-F238E27FC236}">
                <a16:creationId xmlns:a16="http://schemas.microsoft.com/office/drawing/2014/main" id="{0AEB7767-5E14-44F7-A312-701ED6A2F67E}"/>
              </a:ext>
            </a:extLst>
          </p:cNvPr>
          <p:cNvSpPr/>
          <p:nvPr/>
        </p:nvSpPr>
        <p:spPr>
          <a:xfrm>
            <a:off x="7823234" y="2568326"/>
            <a:ext cx="831778" cy="154695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66666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4C74B5AB-138A-4D8F-A388-02AE1EB6E4E1}"/>
              </a:ext>
            </a:extLst>
          </p:cNvPr>
          <p:cNvSpPr txBox="1"/>
          <p:nvPr/>
        </p:nvSpPr>
        <p:spPr>
          <a:xfrm>
            <a:off x="3034045" y="2545209"/>
            <a:ext cx="946713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66AB314A-7BB6-40CF-A0F5-F481CFD73777}"/>
              </a:ext>
            </a:extLst>
          </p:cNvPr>
          <p:cNvSpPr txBox="1"/>
          <p:nvPr/>
        </p:nvSpPr>
        <p:spPr>
          <a:xfrm>
            <a:off x="7755303" y="2545209"/>
            <a:ext cx="946713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defRPr sz="1000">
                <a:solidFill>
                  <a:prstClr val="black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rPr>
              <a:t>Media control 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EAE81574-BCBC-4331-A9E4-E71CDCB40B0C}"/>
              </a:ext>
            </a:extLst>
          </p:cNvPr>
          <p:cNvSpPr txBox="1"/>
          <p:nvPr/>
        </p:nvSpPr>
        <p:spPr>
          <a:xfrm>
            <a:off x="3072838" y="2946870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Codec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id="{42BD0D61-3596-4D16-AC5D-2BDA420AD3AD}"/>
              </a:ext>
            </a:extLst>
          </p:cNvPr>
          <p:cNvSpPr txBox="1"/>
          <p:nvPr/>
        </p:nvSpPr>
        <p:spPr>
          <a:xfrm>
            <a:off x="7785909" y="2958649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Codec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id="{610D2AC3-9CB0-4DA4-94EC-8BDD36D47D4B}"/>
              </a:ext>
            </a:extLst>
          </p:cNvPr>
          <p:cNvSpPr txBox="1"/>
          <p:nvPr/>
        </p:nvSpPr>
        <p:spPr>
          <a:xfrm>
            <a:off x="468744" y="2183531"/>
            <a:ext cx="2298922" cy="892552"/>
          </a:xfrm>
          <a:prstGeom prst="rect">
            <a:avLst/>
          </a:prstGeom>
          <a:solidFill>
            <a:srgbClr val="FFFF00">
              <a:alpha val="70000"/>
            </a:srgbClr>
          </a:solidFill>
          <a:ln w="12700">
            <a:solidFill>
              <a:srgbClr val="1D1D1A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New work area 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Media Plane control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</a:p>
          <a:p>
            <a:pPr marL="360000" marR="0" lvl="1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MC client L4S feedback per L4S ECN marking (DL congestion)</a:t>
            </a:r>
          </a:p>
          <a:p>
            <a:pPr marL="360000" marR="0" lvl="1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RTP transmit rate adaptation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264" name="直接箭头连接符 263">
            <a:extLst>
              <a:ext uri="{FF2B5EF4-FFF2-40B4-BE49-F238E27FC236}">
                <a16:creationId xmlns:a16="http://schemas.microsoft.com/office/drawing/2014/main" id="{D21D38EB-91B9-4F8B-8BA3-76F4D000E31C}"/>
              </a:ext>
            </a:extLst>
          </p:cNvPr>
          <p:cNvCxnSpPr>
            <a:stCxn id="209" idx="1"/>
            <a:endCxn id="146" idx="3"/>
          </p:cNvCxnSpPr>
          <p:nvPr/>
        </p:nvCxnSpPr>
        <p:spPr>
          <a:xfrm flipH="1" flipV="1">
            <a:off x="2768732" y="1620355"/>
            <a:ext cx="310850" cy="55098"/>
          </a:xfrm>
          <a:prstGeom prst="straightConnector1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5" name="直接箭头连接符 264">
            <a:extLst>
              <a:ext uri="{FF2B5EF4-FFF2-40B4-BE49-F238E27FC236}">
                <a16:creationId xmlns:a16="http://schemas.microsoft.com/office/drawing/2014/main" id="{40FDB6E7-12A6-4213-A73A-9956842034EA}"/>
              </a:ext>
            </a:extLst>
          </p:cNvPr>
          <p:cNvCxnSpPr>
            <a:cxnSpLocks/>
            <a:endCxn id="146" idx="3"/>
          </p:cNvCxnSpPr>
          <p:nvPr/>
        </p:nvCxnSpPr>
        <p:spPr>
          <a:xfrm flipH="1" flipV="1">
            <a:off x="2768732" y="1620355"/>
            <a:ext cx="324228" cy="741896"/>
          </a:xfrm>
          <a:prstGeom prst="straightConnector1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6" name="直接箭头连接符 265">
            <a:extLst>
              <a:ext uri="{FF2B5EF4-FFF2-40B4-BE49-F238E27FC236}">
                <a16:creationId xmlns:a16="http://schemas.microsoft.com/office/drawing/2014/main" id="{7900C55D-F955-4920-B788-AFA661AE00D3}"/>
              </a:ext>
            </a:extLst>
          </p:cNvPr>
          <p:cNvCxnSpPr>
            <a:cxnSpLocks/>
            <a:endCxn id="263" idx="3"/>
          </p:cNvCxnSpPr>
          <p:nvPr/>
        </p:nvCxnSpPr>
        <p:spPr>
          <a:xfrm flipH="1" flipV="1">
            <a:off x="2767666" y="2629807"/>
            <a:ext cx="329978" cy="7986"/>
          </a:xfrm>
          <a:prstGeom prst="straightConnector1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7" name="直接箭头连接符 266">
            <a:extLst>
              <a:ext uri="{FF2B5EF4-FFF2-40B4-BE49-F238E27FC236}">
                <a16:creationId xmlns:a16="http://schemas.microsoft.com/office/drawing/2014/main" id="{9F0E76F3-EB92-4ABF-9A1F-2D07B2253C33}"/>
              </a:ext>
            </a:extLst>
          </p:cNvPr>
          <p:cNvCxnSpPr>
            <a:cxnSpLocks/>
            <a:endCxn id="141" idx="3"/>
          </p:cNvCxnSpPr>
          <p:nvPr/>
        </p:nvCxnSpPr>
        <p:spPr>
          <a:xfrm flipH="1">
            <a:off x="2747638" y="3003505"/>
            <a:ext cx="452648" cy="431143"/>
          </a:xfrm>
          <a:prstGeom prst="straightConnector1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68" name="文本框 267">
            <a:extLst>
              <a:ext uri="{FF2B5EF4-FFF2-40B4-BE49-F238E27FC236}">
                <a16:creationId xmlns:a16="http://schemas.microsoft.com/office/drawing/2014/main" id="{3F516D6C-C777-4A8E-98A4-8C8186DACDE4}"/>
              </a:ext>
            </a:extLst>
          </p:cNvPr>
          <p:cNvSpPr txBox="1"/>
          <p:nvPr/>
        </p:nvSpPr>
        <p:spPr>
          <a:xfrm>
            <a:off x="9442347" y="3324745"/>
            <a:ext cx="26673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Observation #4: </a:t>
            </a:r>
            <a:r>
              <a:rPr kumimoji="1" lang="en-US" altLang="zh-CN" sz="1000" dirty="0">
                <a:solidFill>
                  <a:srgbClr val="1D1D1A"/>
                </a:solidFill>
                <a:highlight>
                  <a:srgbClr val="FFFF00"/>
                </a:highlight>
                <a:latin typeface="Microsoft YaHei" panose="020B0503020204020204" pitchFamily="34" charset="-122"/>
                <a:ea typeface="Microsoft YaHei" panose="020B0503020204020204" pitchFamily="34" charset="-122"/>
              </a:rPr>
              <a:t>Both SA4 (common) or SA6(MCVideo specific) may work on the new area</a:t>
            </a:r>
            <a:endParaRPr kumimoji="1" lang="zh-CN" altLang="en-US" sz="1050" dirty="0">
              <a:solidFill>
                <a:srgbClr val="1D1D1A"/>
              </a:solidFill>
              <a:highlight>
                <a:srgbClr val="FFFF00"/>
              </a:highligh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6C9FAF8-6578-4793-B7E3-AACFFAF3762E}"/>
              </a:ext>
            </a:extLst>
          </p:cNvPr>
          <p:cNvSpPr/>
          <p:nvPr/>
        </p:nvSpPr>
        <p:spPr>
          <a:xfrm>
            <a:off x="121246" y="3816549"/>
            <a:ext cx="4219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1200" b="1" kern="0" dirty="0">
                <a:solidFill>
                  <a:prstClr val="black"/>
                </a:solidFill>
              </a:rPr>
              <a:t>CT1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F0AAD85-A6E2-4570-B57A-5C3EA33D32DE}"/>
              </a:ext>
            </a:extLst>
          </p:cNvPr>
          <p:cNvSpPr txBox="1"/>
          <p:nvPr/>
        </p:nvSpPr>
        <p:spPr>
          <a:xfrm>
            <a:off x="9412798" y="1289923"/>
            <a:ext cx="2569885" cy="477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Observation #1: </a:t>
            </a:r>
            <a:r>
              <a:rPr kumimoji="1" lang="en-US" altLang="zh-CN" sz="10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application and signaling and interaction with 5GC is inSA6 scope</a:t>
            </a:r>
            <a:endParaRPr kumimoji="1" lang="zh-CN" altLang="en-US" sz="10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475071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F6FA6-F584-40A2-8EAF-BD3753556C8B}"/>
              </a:ext>
            </a:extLst>
          </p:cNvPr>
          <p:cNvSpPr txBox="1">
            <a:spLocks/>
          </p:cNvSpPr>
          <p:nvPr/>
        </p:nvSpPr>
        <p:spPr bwMode="auto">
          <a:xfrm>
            <a:off x="460588" y="490076"/>
            <a:ext cx="10911405" cy="63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等线 Light" panose="02010600030101010101" pitchFamily="2" charset="-122"/>
                <a:cs typeface="+mj-cs"/>
              </a:rPr>
              <a:t>SA6 MCVideo standards potential changes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DDC0B0-956D-42B9-B50E-123D3B596E40}"/>
              </a:ext>
            </a:extLst>
          </p:cNvPr>
          <p:cNvSpPr/>
          <p:nvPr/>
        </p:nvSpPr>
        <p:spPr>
          <a:xfrm>
            <a:off x="460588" y="1421630"/>
            <a:ext cx="11148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78"/>
            <a:r>
              <a:rPr lang="en-US" altLang="zh-CN" dirty="0">
                <a:solidFill>
                  <a:srgbClr val="1D1D1A"/>
                </a:solidFill>
                <a:ea typeface="等线" panose="02010600030101010101" pitchFamily="2" charset="-122"/>
              </a:rPr>
              <a:t>1. MCVideo server and MCVideo client negotiate L4S capability </a:t>
            </a:r>
          </a:p>
          <a:p>
            <a:pPr defTabSz="914478"/>
            <a:r>
              <a:rPr lang="en-US" altLang="zh-CN" dirty="0">
                <a:solidFill>
                  <a:srgbClr val="1D1D1A"/>
                </a:solidFill>
                <a:ea typeface="等线" panose="02010600030101010101" pitchFamily="2" charset="-122"/>
              </a:rPr>
              <a:t>2. MCVideo server subscribe the network exposure information via QoS monitoring or activate the L4S, use the QoE metrics mechanism from SA4 to get the QoE metrics.</a:t>
            </a:r>
          </a:p>
          <a:p>
            <a:pPr defTabSz="914478"/>
            <a:endParaRPr lang="en-US" altLang="zh-CN" dirty="0">
              <a:solidFill>
                <a:srgbClr val="1D1D1A"/>
              </a:solidFill>
              <a:ea typeface="等线" panose="02010600030101010101" pitchFamily="2" charset="-122"/>
            </a:endParaRPr>
          </a:p>
          <a:p>
            <a:pPr defTabSz="914478"/>
            <a:r>
              <a:rPr lang="en-US" altLang="zh-CN" dirty="0">
                <a:solidFill>
                  <a:srgbClr val="1D1D1A"/>
                </a:solidFill>
                <a:ea typeface="等线" panose="02010600030101010101" pitchFamily="2" charset="-122"/>
              </a:rPr>
              <a:t>3. The media control aspects as a) and b) are FFS.</a:t>
            </a:r>
          </a:p>
          <a:p>
            <a:pPr marL="457240" lvl="1" defTabSz="914478"/>
            <a:r>
              <a:rPr lang="en-US" altLang="zh-CN" dirty="0">
                <a:solidFill>
                  <a:srgbClr val="1D1D1A"/>
                </a:solidFill>
                <a:ea typeface="等线" panose="02010600030101010101" pitchFamily="2" charset="-122"/>
              </a:rPr>
              <a:t>a). MCVideo client sends L4S feedback report via RTCP message</a:t>
            </a:r>
          </a:p>
          <a:p>
            <a:pPr marL="457240" lvl="1" defTabSz="914478"/>
            <a:r>
              <a:rPr lang="en-US" altLang="zh-CN" dirty="0">
                <a:solidFill>
                  <a:srgbClr val="1D1D1A"/>
                </a:solidFill>
                <a:ea typeface="等线" panose="02010600030101010101" pitchFamily="2" charset="-122"/>
              </a:rPr>
              <a:t>b). MCVideo server subscribes the network information/QoE information for the 5GC, and may adapt the RTP packet sending rate</a:t>
            </a:r>
          </a:p>
        </p:txBody>
      </p:sp>
    </p:spTree>
    <p:extLst>
      <p:ext uri="{BB962C8B-B14F-4D97-AF65-F5344CB8AC3E}">
        <p14:creationId xmlns:p14="http://schemas.microsoft.com/office/powerpoint/2010/main" val="171165294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12737</TotalTime>
  <Words>1010</Words>
  <Application>Microsoft Office PowerPoint</Application>
  <PresentationFormat>宽屏</PresentationFormat>
  <Paragraphs>154</Paragraphs>
  <Slides>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.AppleSystemUIFont</vt:lpstr>
      <vt:lpstr>等线</vt:lpstr>
      <vt:lpstr>等线 Light</vt:lpstr>
      <vt:lpstr>宋体</vt:lpstr>
      <vt:lpstr>Microsoft YaHei</vt:lpstr>
      <vt:lpstr>Microsoft YaHei</vt:lpstr>
      <vt:lpstr>Arial</vt:lpstr>
      <vt:lpstr>Calibri</vt:lpstr>
      <vt:lpstr>Calibri Light</vt:lpstr>
      <vt:lpstr>Times New Roman</vt:lpstr>
      <vt:lpstr>Wingdings</vt:lpstr>
      <vt:lpstr>1_Office Theme</vt:lpstr>
      <vt:lpstr>Visio.Drawing.11</vt:lpstr>
      <vt:lpstr>Slide</vt:lpstr>
      <vt:lpstr>MCVideo enhancement with 5G network  capabilities</vt:lpstr>
      <vt:lpstr>Content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Cuili0401</cp:lastModifiedBy>
  <cp:revision>280</cp:revision>
  <dcterms:created xsi:type="dcterms:W3CDTF">2023-04-05T03:54:49Z</dcterms:created>
  <dcterms:modified xsi:type="dcterms:W3CDTF">2024-04-08T14:02:43Z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(3)N92VWkZifswDHhLw6a/ZzmJJwD3780NNhge9ewYrHURXyLe3IAt8RBF5HfAs4qMukljtDqDr
HuoKBlHgIDAwxG0ukV4s/HhIEoGMk8/6SuOpcNDc+FgmlDLwkxL2AVxCd7KWyt7TS4/3U+h2
uQ81HVDgwg7vIItYgnGY2ECRsP+49TkaiWZwI/NCPX819MqHkTZuVmsATUMw1OIu1gU2+8f4
+OL4XaIZ+qtjZ4/x7E</vt:lpwstr>
  </property>
  <property fmtid="{D5CDD505-2E9C-101B-9397-08002B2CF9AE}" pid="3" name="_2015_ms_pID_7253431">
    <vt:lpwstr>/i63VAnJZEPJAwNJ8Lg4DlTHAdxbXPXamkoe8UhDKjoiu4wUs+vNqD
E+duqj/Orda3rck97txEZE094Ak9sICu1SR6Kd2o2aenoFmzDPDC60hU3pZqiE3Wm1FDIV+T
iRqifD0r2++CxzMwzSjRHQI5/rxKPZ5IPaDauXj3ynFX/jnAId9zTz+0u4vSaJ93I4rMTiU7
KCUvnLL9RpWWFSUcCstdRh1tbwjSb+3M3Su3</vt:lpwstr>
  </property>
  <property fmtid="{D5CDD505-2E9C-101B-9397-08002B2CF9AE}" pid="4" name="_2015_ms_pID_7253432">
    <vt:lpwstr>ag==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