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0" r:id="rId2"/>
    <p:sldId id="364" r:id="rId3"/>
    <p:sldId id="376" r:id="rId4"/>
    <p:sldId id="379" r:id="rId5"/>
    <p:sldId id="389" r:id="rId6"/>
    <p:sldId id="265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A9D18E"/>
    <a:srgbClr val="3399FF"/>
    <a:srgbClr val="FFFF99"/>
    <a:srgbClr val="FFCCFF"/>
    <a:srgbClr val="009900"/>
    <a:srgbClr val="5B9BD5"/>
    <a:srgbClr val="FFDF64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92" autoAdjust="0"/>
    <p:restoredTop sz="97423" autoAdjust="0"/>
  </p:normalViewPr>
  <p:slideViewPr>
    <p:cSldViewPr snapToGrid="0">
      <p:cViewPr varScale="1">
        <p:scale>
          <a:sx n="161" d="100"/>
          <a:sy n="161" d="100"/>
        </p:scale>
        <p:origin x="85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4/8/2024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723667-B621-429F-A5EC-BF6A8998342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171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DD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30796" y="165107"/>
            <a:ext cx="11330432" cy="76380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10854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93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请添加标题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8780268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30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TSG-SA WG6 Meeting #60</a:t>
            </a:r>
            <a:b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Changsha, China 9th – 13th April 2024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B3FFBF9F-CABA-4611-91F2-F737E56906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0655" y="232243"/>
            <a:ext cx="997605" cy="2539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S6-241227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notesSlide" Target="../notesSlides/notesSlide2.xml"/><Relationship Id="rId7" Type="http://schemas.openxmlformats.org/officeDocument/2006/relationships/package" Target="../embeddings/Microsoft_PowerPoint_Slide.sld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7.emf"/><Relationship Id="rId4" Type="http://schemas.openxmlformats.org/officeDocument/2006/relationships/image" Target="../media/image8.emf"/><Relationship Id="rId9" Type="http://schemas.openxmlformats.org/officeDocument/2006/relationships/package" Target="../embeddings/Microsoft_PowerPoint_Slide1.sld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9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78" y="1769635"/>
            <a:ext cx="9644250" cy="1500187"/>
          </a:xfrm>
        </p:spPr>
        <p:txBody>
          <a:bodyPr/>
          <a:lstStyle/>
          <a:p>
            <a:pPr eaLnBrk="1" hangingPunct="1"/>
            <a:r>
              <a:rPr lang="en-US" altLang="zh-CN" dirty="0"/>
              <a:t>Architecture and delivery service enhancement to SEALDD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dirty="0"/>
              <a:t>Cuili</a:t>
            </a:r>
            <a:r>
              <a:rPr lang="zh-CN" altLang="en-US" dirty="0"/>
              <a:t> </a:t>
            </a:r>
            <a:r>
              <a:rPr lang="en-US" altLang="zh-CN" dirty="0"/>
              <a:t>Ge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21" y="1590733"/>
            <a:ext cx="10515600" cy="4230270"/>
          </a:xfrm>
        </p:spPr>
        <p:txBody>
          <a:bodyPr/>
          <a:lstStyle/>
          <a:p>
            <a:r>
              <a:rPr lang="en-US" altLang="zh-CN" sz="2400" dirty="0"/>
              <a:t>Several issues identified</a:t>
            </a:r>
          </a:p>
          <a:p>
            <a:pPr lvl="1"/>
            <a:r>
              <a:rPr lang="en-US" altLang="en-US" sz="2000" dirty="0"/>
              <a:t>Issue#1: SEALDD-S and SEALDD-UU referring both the control plane and the media plane (/User plane) is not sufficient. The media plane is missing from the architecture, reference point and the procedures. </a:t>
            </a:r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r>
              <a:rPr lang="en-US" altLang="en-US" sz="2000" dirty="0"/>
              <a:t>Issue#2: Regular delivery service is not sufficient. More delivery services per service scenarios e.g., downloading, streaming  are missing.</a:t>
            </a:r>
          </a:p>
          <a:p>
            <a:endParaRPr lang="en-US" altLang="zh-CN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78609E-FDE2-4C64-9FD4-F7A8717DF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3600" dirty="0"/>
              <a:t>Content</a:t>
            </a:r>
            <a:endParaRPr lang="en-GB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4" y="518772"/>
            <a:ext cx="9776026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Issue#1 – media plane is missing in both SEALDD-UU and SEALDD-S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6A10CA7-DCFA-4788-998D-795C9E9A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32" y="3315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4A5286F6-658F-4803-9FE6-92EDC9F8C4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4045106"/>
              </p:ext>
            </p:extLst>
          </p:nvPr>
        </p:nvGraphicFramePr>
        <p:xfrm>
          <a:off x="1058585" y="1687609"/>
          <a:ext cx="4451222" cy="1823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Document" r:id="rId3" imgW="6050597" imgH="2715407" progId="Word.Document.12">
                  <p:embed/>
                </p:oleObj>
              </mc:Choice>
              <mc:Fallback>
                <p:oleObj name="Document" r:id="rId3" imgW="6050597" imgH="2715407" progId="Word.Documen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8585" y="1687609"/>
                        <a:ext cx="4451222" cy="18230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DB5E76AA-8A72-48CD-8FED-E4BEB3B46BE6}"/>
              </a:ext>
            </a:extLst>
          </p:cNvPr>
          <p:cNvSpPr txBox="1">
            <a:spLocks/>
          </p:cNvSpPr>
          <p:nvPr/>
        </p:nvSpPr>
        <p:spPr bwMode="auto">
          <a:xfrm>
            <a:off x="204833" y="1235346"/>
            <a:ext cx="1969159" cy="363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400" b="1" dirty="0"/>
              <a:t>Current status</a:t>
            </a:r>
            <a:endParaRPr lang="en-GB" altLang="en-US" sz="1400" b="1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98033EB-E8DD-4A88-B911-8BA03679665C}"/>
              </a:ext>
            </a:extLst>
          </p:cNvPr>
          <p:cNvSpPr txBox="1">
            <a:spLocks/>
          </p:cNvSpPr>
          <p:nvPr/>
        </p:nvSpPr>
        <p:spPr bwMode="auto">
          <a:xfrm>
            <a:off x="204833" y="1596607"/>
            <a:ext cx="4732927" cy="363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100" dirty="0">
                <a:solidFill>
                  <a:srgbClr val="FF0000"/>
                </a:solidFill>
              </a:rPr>
              <a:t>1. In the architecture, there is only SEALDD-UU and SEALDD-S refers to both the signaling and media plane </a:t>
            </a:r>
            <a:endParaRPr lang="en-GB" altLang="en-US" sz="1100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8E0E7BA-71C1-4BA4-AB2D-E4F89EBD7B5F}"/>
              </a:ext>
            </a:extLst>
          </p:cNvPr>
          <p:cNvSpPr/>
          <p:nvPr/>
        </p:nvSpPr>
        <p:spPr>
          <a:xfrm>
            <a:off x="259032" y="3735901"/>
            <a:ext cx="4148376" cy="707886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00" i="1" dirty="0"/>
              <a:t>7.4.2 SEALDD-UU</a:t>
            </a:r>
          </a:p>
          <a:p>
            <a:r>
              <a:rPr lang="en-US" altLang="zh-CN" sz="1000" i="1" dirty="0"/>
              <a:t>Reference point between SEALDD client and SEALDD server used to transfer data content and exchange information for SEALDD service provisioning, control, reporting etc.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2010D5F-47ED-46C9-83CE-2922F2BDB408}"/>
              </a:ext>
            </a:extLst>
          </p:cNvPr>
          <p:cNvSpPr/>
          <p:nvPr/>
        </p:nvSpPr>
        <p:spPr>
          <a:xfrm>
            <a:off x="259032" y="4492188"/>
            <a:ext cx="4148376" cy="707886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00" i="1" dirty="0"/>
              <a:t>7.4.4 SEALDD-S</a:t>
            </a:r>
          </a:p>
          <a:p>
            <a:r>
              <a:rPr lang="en-US" altLang="zh-CN" sz="1000" i="1" dirty="0"/>
              <a:t>Reference point between SEALDD server and VAL server to enable northbound server side API exposed by SEALDD server to VAL server for </a:t>
            </a:r>
            <a:r>
              <a:rPr lang="en-US" altLang="zh-CN" sz="1000" i="1" dirty="0">
                <a:highlight>
                  <a:srgbClr val="FFFF00"/>
                </a:highlight>
              </a:rPr>
              <a:t>data delivery</a:t>
            </a:r>
            <a:r>
              <a:rPr lang="en-US" altLang="zh-CN" sz="1000" i="1" dirty="0"/>
              <a:t> and SEALDD service provisioning, control, reporting etc.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F353D69-CD38-40F8-BBBC-FE7D61EB7D5C}"/>
              </a:ext>
            </a:extLst>
          </p:cNvPr>
          <p:cNvSpPr txBox="1">
            <a:spLocks/>
          </p:cNvSpPr>
          <p:nvPr/>
        </p:nvSpPr>
        <p:spPr bwMode="auto">
          <a:xfrm>
            <a:off x="191976" y="3437409"/>
            <a:ext cx="4732927" cy="363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100" dirty="0">
                <a:solidFill>
                  <a:srgbClr val="FF0000"/>
                </a:solidFill>
              </a:rPr>
              <a:t>2. In the reference point description, the media plane is missing</a:t>
            </a:r>
            <a:endParaRPr lang="en-GB" altLang="en-US" sz="1100" dirty="0">
              <a:solidFill>
                <a:srgbClr val="FF0000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82F5D5C-4B37-4E61-948F-6EE7440DB2CA}"/>
              </a:ext>
            </a:extLst>
          </p:cNvPr>
          <p:cNvSpPr/>
          <p:nvPr/>
        </p:nvSpPr>
        <p:spPr>
          <a:xfrm>
            <a:off x="533352" y="2634811"/>
            <a:ext cx="44512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180340"/>
            <a:r>
              <a:rPr lang="en-GB" altLang="zh-CN" sz="9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Functional entities descriptions:</a:t>
            </a:r>
          </a:p>
          <a:p>
            <a:pPr marL="180000" indent="-180340"/>
            <a:r>
              <a:rPr lang="en-GB" altLang="zh-CN" sz="9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a)	Supporting the transmission for application signalling data and application media/data, by using 3GPP network.</a:t>
            </a:r>
            <a:endParaRPr lang="zh-CN" altLang="zh-CN" sz="900" dirty="0"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FF4A8FF-9676-4F36-958E-1CD3068A9637}"/>
              </a:ext>
            </a:extLst>
          </p:cNvPr>
          <p:cNvSpPr txBox="1">
            <a:spLocks/>
          </p:cNvSpPr>
          <p:nvPr/>
        </p:nvSpPr>
        <p:spPr bwMode="auto">
          <a:xfrm>
            <a:off x="204833" y="5281477"/>
            <a:ext cx="4245247" cy="363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100" dirty="0">
                <a:solidFill>
                  <a:srgbClr val="FF0000"/>
                </a:solidFill>
              </a:rPr>
              <a:t>3. In procedures, the media plane of SEALDD-UU and SEALDD-S is not explicitly described</a:t>
            </a:r>
            <a:endParaRPr lang="en-GB" altLang="en-US" sz="1100" dirty="0">
              <a:solidFill>
                <a:srgbClr val="FF0000"/>
              </a:solidFill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E3B8703-19CD-4D5C-B8AD-E559D3786372}"/>
              </a:ext>
            </a:extLst>
          </p:cNvPr>
          <p:cNvCxnSpPr/>
          <p:nvPr/>
        </p:nvCxnSpPr>
        <p:spPr>
          <a:xfrm>
            <a:off x="5387886" y="1451875"/>
            <a:ext cx="0" cy="4639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箭头: 五边形 19">
            <a:extLst>
              <a:ext uri="{FF2B5EF4-FFF2-40B4-BE49-F238E27FC236}">
                <a16:creationId xmlns:a16="http://schemas.microsoft.com/office/drawing/2014/main" id="{D91921C4-F8A9-4A73-AA87-F7B42DF9FE20}"/>
              </a:ext>
            </a:extLst>
          </p:cNvPr>
          <p:cNvSpPr/>
          <p:nvPr/>
        </p:nvSpPr>
        <p:spPr>
          <a:xfrm>
            <a:off x="5211105" y="2743200"/>
            <a:ext cx="1713948" cy="2267712"/>
          </a:xfrm>
          <a:prstGeom prst="homePlate">
            <a:avLst>
              <a:gd name="adj" fmla="val 19372"/>
            </a:avLst>
          </a:prstGeom>
          <a:solidFill>
            <a:schemeClr val="accent1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9F01447-5C59-417D-8C03-002CE67C4EE1}"/>
              </a:ext>
            </a:extLst>
          </p:cNvPr>
          <p:cNvSpPr/>
          <p:nvPr/>
        </p:nvSpPr>
        <p:spPr>
          <a:xfrm>
            <a:off x="533352" y="2634810"/>
            <a:ext cx="44512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180340"/>
            <a:r>
              <a:rPr lang="en-GB" altLang="zh-CN" sz="9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Functional entities descriptions:</a:t>
            </a:r>
          </a:p>
          <a:p>
            <a:pPr marL="180000" indent="-180340"/>
            <a:r>
              <a:rPr lang="en-GB" altLang="zh-CN" sz="9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a)	Supporting the transmission for application signalling data and application media/data, by using 3GPP network.</a:t>
            </a:r>
            <a:endParaRPr lang="zh-CN" altLang="zh-CN" sz="900" dirty="0"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70B5B2A-401D-4198-BF6C-AAE39B30128F}"/>
              </a:ext>
            </a:extLst>
          </p:cNvPr>
          <p:cNvSpPr txBox="1">
            <a:spLocks/>
          </p:cNvSpPr>
          <p:nvPr/>
        </p:nvSpPr>
        <p:spPr bwMode="auto">
          <a:xfrm>
            <a:off x="5111420" y="1644802"/>
            <a:ext cx="1969159" cy="79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zh-CN" sz="1400" b="1" dirty="0">
                <a:solidFill>
                  <a:srgbClr val="FF0000"/>
                </a:solidFill>
              </a:rPr>
              <a:t>Signalling &amp; media splitting over SEALDD-S and SEALDD-UU is required,</a:t>
            </a:r>
            <a:r>
              <a:rPr lang="zh-CN" altLang="en-US" sz="1400" b="1" dirty="0">
                <a:solidFill>
                  <a:srgbClr val="FF0000"/>
                </a:solidFill>
              </a:rPr>
              <a:t> </a:t>
            </a:r>
            <a:r>
              <a:rPr lang="en-US" altLang="zh-CN" sz="1400" b="1" dirty="0">
                <a:solidFill>
                  <a:srgbClr val="FF0000"/>
                </a:solidFill>
              </a:rPr>
              <a:t>due</a:t>
            </a:r>
            <a:r>
              <a:rPr lang="zh-CN" altLang="en-US" sz="1400" b="1" dirty="0">
                <a:solidFill>
                  <a:srgbClr val="FF0000"/>
                </a:solidFill>
              </a:rPr>
              <a:t> </a:t>
            </a:r>
            <a:r>
              <a:rPr lang="en-US" altLang="zh-CN" sz="1400" b="1" dirty="0">
                <a:solidFill>
                  <a:srgbClr val="FF0000"/>
                </a:solidFill>
              </a:rPr>
              <a:t>to:</a:t>
            </a:r>
            <a:endParaRPr lang="en-GB" altLang="en-US" sz="1400" b="1" dirty="0">
              <a:solidFill>
                <a:srgbClr val="FF0000"/>
              </a:solidFill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D3CB9BD-D934-469E-A2D4-E5007B48FF9C}"/>
              </a:ext>
            </a:extLst>
          </p:cNvPr>
          <p:cNvSpPr txBox="1">
            <a:spLocks/>
          </p:cNvSpPr>
          <p:nvPr/>
        </p:nvSpPr>
        <p:spPr bwMode="auto">
          <a:xfrm>
            <a:off x="5211105" y="2816291"/>
            <a:ext cx="1471090" cy="7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100" dirty="0">
                <a:solidFill>
                  <a:srgbClr val="FF0000"/>
                </a:solidFill>
              </a:rPr>
              <a:t>a. Signalling and media uses different protocols, HTTPs vs RTP, QUIC, UDP</a:t>
            </a:r>
            <a:endParaRPr lang="en-GB" altLang="en-US" sz="1100" dirty="0">
              <a:solidFill>
                <a:srgbClr val="FF0000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53A460-B720-4561-BE5C-97228C7F3D3F}"/>
              </a:ext>
            </a:extLst>
          </p:cNvPr>
          <p:cNvSpPr txBox="1">
            <a:spLocks/>
          </p:cNvSpPr>
          <p:nvPr/>
        </p:nvSpPr>
        <p:spPr bwMode="auto">
          <a:xfrm>
            <a:off x="5211105" y="3788346"/>
            <a:ext cx="1471090" cy="952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100" dirty="0">
                <a:solidFill>
                  <a:srgbClr val="FF0000"/>
                </a:solidFill>
              </a:rPr>
              <a:t>b. VAL server may support different transport protocols. Media plane has to be clear negotiated between the VAL server and the SEALDD server for the data delivery</a:t>
            </a:r>
            <a:endParaRPr lang="en-GB" altLang="en-US" sz="1100" dirty="0">
              <a:solidFill>
                <a:srgbClr val="FF0000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251E3FD-65C8-47B5-A2E3-ECB5AEFEE8ED}"/>
              </a:ext>
            </a:extLst>
          </p:cNvPr>
          <p:cNvSpPr/>
          <p:nvPr/>
        </p:nvSpPr>
        <p:spPr>
          <a:xfrm>
            <a:off x="6925049" y="1756407"/>
            <a:ext cx="670560" cy="1042020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634648C-BCAD-406C-BBEB-8916D30F54AA}"/>
              </a:ext>
            </a:extLst>
          </p:cNvPr>
          <p:cNvSpPr/>
          <p:nvPr/>
        </p:nvSpPr>
        <p:spPr>
          <a:xfrm>
            <a:off x="9007699" y="2186777"/>
            <a:ext cx="670560" cy="61165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180FF57-530C-46BC-B05B-5E49F0B2ACCA}"/>
              </a:ext>
            </a:extLst>
          </p:cNvPr>
          <p:cNvSpPr/>
          <p:nvPr/>
        </p:nvSpPr>
        <p:spPr>
          <a:xfrm>
            <a:off x="10830698" y="1766033"/>
            <a:ext cx="670560" cy="1042019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1A00ECF-99F9-435C-A32A-6D13ED0B0889}"/>
              </a:ext>
            </a:extLst>
          </p:cNvPr>
          <p:cNvSpPr/>
          <p:nvPr/>
        </p:nvSpPr>
        <p:spPr>
          <a:xfrm>
            <a:off x="6973817" y="1890519"/>
            <a:ext cx="573024" cy="341243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60FCFC7-DBBE-4E7B-8DE5-10F1ECAB1222}"/>
              </a:ext>
            </a:extLst>
          </p:cNvPr>
          <p:cNvSpPr txBox="1"/>
          <p:nvPr/>
        </p:nvSpPr>
        <p:spPr>
          <a:xfrm>
            <a:off x="6944469" y="1945791"/>
            <a:ext cx="6511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VAL client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B527ABA-D5BC-477F-95AE-CBAE0D87601A}"/>
              </a:ext>
            </a:extLst>
          </p:cNvPr>
          <p:cNvSpPr/>
          <p:nvPr/>
        </p:nvSpPr>
        <p:spPr>
          <a:xfrm>
            <a:off x="6973817" y="2417619"/>
            <a:ext cx="573024" cy="341243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AD1DA65-5F79-4066-B99B-BA87EFA65388}"/>
              </a:ext>
            </a:extLst>
          </p:cNvPr>
          <p:cNvSpPr txBox="1"/>
          <p:nvPr/>
        </p:nvSpPr>
        <p:spPr>
          <a:xfrm>
            <a:off x="6944469" y="2472891"/>
            <a:ext cx="61106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DD client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B84625E-EA4C-4412-A8ED-0DF8409BFDDB}"/>
              </a:ext>
            </a:extLst>
          </p:cNvPr>
          <p:cNvSpPr txBox="1"/>
          <p:nvPr/>
        </p:nvSpPr>
        <p:spPr>
          <a:xfrm>
            <a:off x="9007699" y="2363979"/>
            <a:ext cx="64472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DD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AAD6429-DAD5-4A6E-BE45-26A3509FDC8E}"/>
              </a:ext>
            </a:extLst>
          </p:cNvPr>
          <p:cNvSpPr txBox="1"/>
          <p:nvPr/>
        </p:nvSpPr>
        <p:spPr>
          <a:xfrm>
            <a:off x="10816455" y="2336622"/>
            <a:ext cx="6848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VAL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72ED97D0-1884-428A-A4AD-1F1DF4C5CD74}"/>
              </a:ext>
            </a:extLst>
          </p:cNvPr>
          <p:cNvCxnSpPr>
            <a:cxnSpLocks/>
          </p:cNvCxnSpPr>
          <p:nvPr/>
        </p:nvCxnSpPr>
        <p:spPr>
          <a:xfrm flipV="1">
            <a:off x="7502019" y="2051824"/>
            <a:ext cx="3378613" cy="2029"/>
          </a:xfrm>
          <a:prstGeom prst="straightConnector1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09D691E7-72FC-46CE-957F-2DFBA1A52508}"/>
              </a:ext>
            </a:extLst>
          </p:cNvPr>
          <p:cNvSpPr txBox="1"/>
          <p:nvPr/>
        </p:nvSpPr>
        <p:spPr>
          <a:xfrm>
            <a:off x="7806176" y="2400371"/>
            <a:ext cx="8290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SEALDD-UU-C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89E2F9A-A3A5-4B26-A82B-A4C535C13240}"/>
              </a:ext>
            </a:extLst>
          </p:cNvPr>
          <p:cNvSpPr txBox="1"/>
          <p:nvPr/>
        </p:nvSpPr>
        <p:spPr>
          <a:xfrm>
            <a:off x="9787688" y="2380797"/>
            <a:ext cx="7344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SEALDD-S-C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BFD0C382-F6D5-488B-9AB2-2B0D308865C6}"/>
              </a:ext>
            </a:extLst>
          </p:cNvPr>
          <p:cNvCxnSpPr>
            <a:cxnSpLocks/>
          </p:cNvCxnSpPr>
          <p:nvPr/>
        </p:nvCxnSpPr>
        <p:spPr>
          <a:xfrm>
            <a:off x="7555534" y="2600968"/>
            <a:ext cx="1468431" cy="0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id="{C58FF5DB-AD25-42D8-88C7-CD88DB1853AC}"/>
              </a:ext>
            </a:extLst>
          </p:cNvPr>
          <p:cNvCxnSpPr>
            <a:cxnSpLocks/>
          </p:cNvCxnSpPr>
          <p:nvPr/>
        </p:nvCxnSpPr>
        <p:spPr>
          <a:xfrm>
            <a:off x="7555534" y="2703304"/>
            <a:ext cx="1468431" cy="0"/>
          </a:xfrm>
          <a:prstGeom prst="straightConnector1">
            <a:avLst/>
          </a:prstGeom>
          <a:noFill/>
          <a:ln w="12700" cap="flat" cmpd="sng" algn="ctr">
            <a:solidFill>
              <a:srgbClr val="00B050"/>
            </a:solidFill>
            <a:prstDash val="sysDash"/>
            <a:miter lim="800000"/>
            <a:headEnd type="triangle"/>
            <a:tailEnd type="triangle"/>
          </a:ln>
          <a:effectLst/>
        </p:spPr>
      </p:cxn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35FFF3BF-EFA2-4AD7-A16C-8530963FF642}"/>
              </a:ext>
            </a:extLst>
          </p:cNvPr>
          <p:cNvCxnSpPr>
            <a:cxnSpLocks/>
          </p:cNvCxnSpPr>
          <p:nvPr/>
        </p:nvCxnSpPr>
        <p:spPr>
          <a:xfrm>
            <a:off x="9653698" y="2594811"/>
            <a:ext cx="1186875" cy="0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1FCAA47C-CF20-495C-9BE3-EFC049C34950}"/>
              </a:ext>
            </a:extLst>
          </p:cNvPr>
          <p:cNvCxnSpPr>
            <a:cxnSpLocks/>
          </p:cNvCxnSpPr>
          <p:nvPr/>
        </p:nvCxnSpPr>
        <p:spPr>
          <a:xfrm>
            <a:off x="9653698" y="2710275"/>
            <a:ext cx="1186875" cy="0"/>
          </a:xfrm>
          <a:prstGeom prst="straightConnector1">
            <a:avLst/>
          </a:prstGeom>
          <a:noFill/>
          <a:ln w="12700" cap="flat" cmpd="sng" algn="ctr">
            <a:solidFill>
              <a:srgbClr val="00B050"/>
            </a:solidFill>
            <a:prstDash val="sysDash"/>
            <a:miter lim="800000"/>
            <a:headEnd type="triangle"/>
            <a:tailEnd type="triangle"/>
          </a:ln>
          <a:effectLst/>
        </p:spPr>
      </p:cxn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id="{44AAA870-D311-46A8-A389-50A874EEAA2F}"/>
              </a:ext>
            </a:extLst>
          </p:cNvPr>
          <p:cNvCxnSpPr>
            <a:cxnSpLocks/>
          </p:cNvCxnSpPr>
          <p:nvPr/>
        </p:nvCxnSpPr>
        <p:spPr>
          <a:xfrm>
            <a:off x="7829142" y="1765090"/>
            <a:ext cx="350929" cy="0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BB806F50-C6D5-4108-A1B3-C3C5188C57E5}"/>
              </a:ext>
            </a:extLst>
          </p:cNvPr>
          <p:cNvCxnSpPr>
            <a:cxnSpLocks/>
          </p:cNvCxnSpPr>
          <p:nvPr/>
        </p:nvCxnSpPr>
        <p:spPr>
          <a:xfrm>
            <a:off x="9440308" y="1759635"/>
            <a:ext cx="347756" cy="0"/>
          </a:xfrm>
          <a:prstGeom prst="straightConnector1">
            <a:avLst/>
          </a:prstGeom>
          <a:noFill/>
          <a:ln w="12700" cap="flat" cmpd="sng" algn="ctr">
            <a:solidFill>
              <a:srgbClr val="00B050"/>
            </a:solidFill>
            <a:prstDash val="sysDash"/>
            <a:miter lim="800000"/>
            <a:headEnd type="triangle"/>
            <a:tailEnd type="triangle"/>
          </a:ln>
          <a:effectLst/>
        </p:spPr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213B30BB-8C15-4364-8E20-2B3D4F95FE0C}"/>
              </a:ext>
            </a:extLst>
          </p:cNvPr>
          <p:cNvSpPr txBox="1"/>
          <p:nvPr/>
        </p:nvSpPr>
        <p:spPr>
          <a:xfrm>
            <a:off x="8152949" y="1659513"/>
            <a:ext cx="99899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Control signalling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112AF40-880C-45DB-9E91-3659DC7C42BC}"/>
              </a:ext>
            </a:extLst>
          </p:cNvPr>
          <p:cNvSpPr txBox="1"/>
          <p:nvPr/>
        </p:nvSpPr>
        <p:spPr>
          <a:xfrm>
            <a:off x="9724614" y="1641951"/>
            <a:ext cx="77136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Media plane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77629ED-CE8E-4D23-9DBB-E42D1D89123B}"/>
              </a:ext>
            </a:extLst>
          </p:cNvPr>
          <p:cNvSpPr txBox="1"/>
          <p:nvPr/>
        </p:nvSpPr>
        <p:spPr>
          <a:xfrm>
            <a:off x="7808273" y="2683549"/>
            <a:ext cx="84189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SEALDD-UU-U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6520E71-901A-4BAC-89D0-BDA514769FC6}"/>
              </a:ext>
            </a:extLst>
          </p:cNvPr>
          <p:cNvSpPr txBox="1"/>
          <p:nvPr/>
        </p:nvSpPr>
        <p:spPr>
          <a:xfrm>
            <a:off x="9803804" y="2668883"/>
            <a:ext cx="74732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SEALDD-S-U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28C0ADC5-2061-4FA7-A438-3CFB4529F8D7}"/>
              </a:ext>
            </a:extLst>
          </p:cNvPr>
          <p:cNvSpPr txBox="1">
            <a:spLocks/>
          </p:cNvSpPr>
          <p:nvPr/>
        </p:nvSpPr>
        <p:spPr bwMode="auto">
          <a:xfrm>
            <a:off x="7023570" y="1289977"/>
            <a:ext cx="4855389" cy="363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p"/>
            </a:pPr>
            <a:r>
              <a:rPr lang="en-US" altLang="en-US" sz="1200" b="1" dirty="0"/>
              <a:t>Architecture enhancements:Signalling and media splitting</a:t>
            </a:r>
            <a:endParaRPr lang="en-GB" altLang="en-US" sz="1200" b="1" dirty="0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679593E-63AC-44D3-B0CB-006637FD8395}"/>
              </a:ext>
            </a:extLst>
          </p:cNvPr>
          <p:cNvGrpSpPr/>
          <p:nvPr/>
        </p:nvGrpSpPr>
        <p:grpSpPr>
          <a:xfrm>
            <a:off x="6924841" y="3034001"/>
            <a:ext cx="4766094" cy="1335241"/>
            <a:chOff x="6924634" y="1032682"/>
            <a:chExt cx="4766094" cy="1335241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3CD1627D-7295-4D82-B891-768ED7E04163}"/>
                </a:ext>
              </a:extLst>
            </p:cNvPr>
            <p:cNvSpPr/>
            <p:nvPr/>
          </p:nvSpPr>
          <p:spPr>
            <a:xfrm>
              <a:off x="8900408" y="1443485"/>
              <a:ext cx="665126" cy="230743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E1764CE-2000-4314-B8FA-7C47953BFE65}"/>
                </a:ext>
              </a:extLst>
            </p:cNvPr>
            <p:cNvSpPr txBox="1"/>
            <p:nvPr/>
          </p:nvSpPr>
          <p:spPr>
            <a:xfrm>
              <a:off x="8886662" y="1445360"/>
              <a:ext cx="7585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HTTP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B5E9D897-07ED-4EA0-892C-04139C4239DF}"/>
                </a:ext>
              </a:extLst>
            </p:cNvPr>
            <p:cNvSpPr/>
            <p:nvPr/>
          </p:nvSpPr>
          <p:spPr>
            <a:xfrm>
              <a:off x="10980446" y="1904191"/>
              <a:ext cx="670560" cy="23074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B5C030-D8C8-4AC0-8030-823906A83CAA}"/>
                </a:ext>
              </a:extLst>
            </p:cNvPr>
            <p:cNvSpPr txBox="1"/>
            <p:nvPr/>
          </p:nvSpPr>
          <p:spPr>
            <a:xfrm>
              <a:off x="10997116" y="1886992"/>
              <a:ext cx="62613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IP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F32CB977-05F5-4B9E-8017-57C8B62C9CD2}"/>
                </a:ext>
              </a:extLst>
            </p:cNvPr>
            <p:cNvSpPr/>
            <p:nvPr/>
          </p:nvSpPr>
          <p:spPr>
            <a:xfrm>
              <a:off x="10978674" y="2136251"/>
              <a:ext cx="670560" cy="23074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309DCC9-445B-4B36-8873-4E7E482AB320}"/>
                </a:ext>
              </a:extLst>
            </p:cNvPr>
            <p:cNvSpPr txBox="1"/>
            <p:nvPr/>
          </p:nvSpPr>
          <p:spPr>
            <a:xfrm>
              <a:off x="10995344" y="2119052"/>
              <a:ext cx="62613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L2/L1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4DC37863-0EA6-4760-BEF9-C21A1D9DAC10}"/>
                </a:ext>
              </a:extLst>
            </p:cNvPr>
            <p:cNvSpPr/>
            <p:nvPr/>
          </p:nvSpPr>
          <p:spPr>
            <a:xfrm>
              <a:off x="8897818" y="1675543"/>
              <a:ext cx="665126" cy="23074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3812C9F0-130C-4FD7-8B0A-F3435811B307}"/>
                </a:ext>
              </a:extLst>
            </p:cNvPr>
            <p:cNvSpPr/>
            <p:nvPr/>
          </p:nvSpPr>
          <p:spPr>
            <a:xfrm>
              <a:off x="6938609" y="1441035"/>
              <a:ext cx="670560" cy="230743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1BF95FE-C25F-4CB5-84CF-F919158FBEA2}"/>
                </a:ext>
              </a:extLst>
            </p:cNvPr>
            <p:cNvSpPr txBox="1"/>
            <p:nvPr/>
          </p:nvSpPr>
          <p:spPr>
            <a:xfrm>
              <a:off x="6924634" y="1441036"/>
              <a:ext cx="68712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HTTP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64C7FBF5-70DE-4F43-BE03-328DE136AB85}"/>
                </a:ext>
              </a:extLst>
            </p:cNvPr>
            <p:cNvSpPr/>
            <p:nvPr/>
          </p:nvSpPr>
          <p:spPr>
            <a:xfrm>
              <a:off x="6938609" y="1671867"/>
              <a:ext cx="670560" cy="23074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83F2C8B-955F-486D-B1D3-914EE7534A52}"/>
                </a:ext>
              </a:extLst>
            </p:cNvPr>
            <p:cNvSpPr txBox="1"/>
            <p:nvPr/>
          </p:nvSpPr>
          <p:spPr>
            <a:xfrm>
              <a:off x="6955279" y="1654668"/>
              <a:ext cx="62613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TCP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D2C39061-7348-4AF3-8B89-1F8D71504CD1}"/>
                </a:ext>
              </a:extLst>
            </p:cNvPr>
            <p:cNvSpPr/>
            <p:nvPr/>
          </p:nvSpPr>
          <p:spPr>
            <a:xfrm>
              <a:off x="6938609" y="1901742"/>
              <a:ext cx="670560" cy="23074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641AAE6-A8C3-461B-823E-955D14709527}"/>
                </a:ext>
              </a:extLst>
            </p:cNvPr>
            <p:cNvSpPr txBox="1"/>
            <p:nvPr/>
          </p:nvSpPr>
          <p:spPr>
            <a:xfrm>
              <a:off x="6955279" y="1884543"/>
              <a:ext cx="62613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IP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464F75D9-492A-48CE-9E45-667D1CA56B50}"/>
                </a:ext>
              </a:extLst>
            </p:cNvPr>
            <p:cNvSpPr/>
            <p:nvPr/>
          </p:nvSpPr>
          <p:spPr>
            <a:xfrm>
              <a:off x="6942933" y="2133802"/>
              <a:ext cx="670560" cy="23074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94DBA1C-C6CF-4E4E-93AD-023D28F772A7}"/>
                </a:ext>
              </a:extLst>
            </p:cNvPr>
            <p:cNvSpPr txBox="1"/>
            <p:nvPr/>
          </p:nvSpPr>
          <p:spPr>
            <a:xfrm>
              <a:off x="6959603" y="2116603"/>
              <a:ext cx="62613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L2/L1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5E4C7D43-DF3A-4554-9D11-2478009F2F9F}"/>
                </a:ext>
              </a:extLst>
            </p:cNvPr>
            <p:cNvCxnSpPr>
              <a:cxnSpLocks/>
              <a:stCxn id="56" idx="3"/>
              <a:endCxn id="49" idx="1"/>
            </p:cNvCxnSpPr>
            <p:nvPr/>
          </p:nvCxnSpPr>
          <p:spPr>
            <a:xfrm>
              <a:off x="7609169" y="1556407"/>
              <a:ext cx="1291239" cy="2450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A77715CD-4D40-4581-8C43-B8B2DC507592}"/>
                </a:ext>
              </a:extLst>
            </p:cNvPr>
            <p:cNvGrpSpPr/>
            <p:nvPr/>
          </p:nvGrpSpPr>
          <p:grpSpPr>
            <a:xfrm>
              <a:off x="9712151" y="1426150"/>
              <a:ext cx="1978577" cy="479769"/>
              <a:chOff x="3650164" y="4738618"/>
              <a:chExt cx="1978577" cy="479956"/>
            </a:xfrm>
          </p:grpSpPr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2AE90CE9-B82D-4CB8-A307-333CC7DA2C11}"/>
                  </a:ext>
                </a:extLst>
              </p:cNvPr>
              <p:cNvSpPr/>
              <p:nvPr/>
            </p:nvSpPr>
            <p:spPr>
              <a:xfrm>
                <a:off x="3706742" y="4755953"/>
                <a:ext cx="612605" cy="230833"/>
              </a:xfrm>
              <a:prstGeom prst="rect">
                <a:avLst/>
              </a:prstGeom>
              <a:solidFill>
                <a:srgbClr val="6699FF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B6AF722D-5E80-4081-AF6A-73D94680C2CB}"/>
                  </a:ext>
                </a:extLst>
              </p:cNvPr>
              <p:cNvSpPr txBox="1"/>
              <p:nvPr/>
            </p:nvSpPr>
            <p:spPr>
              <a:xfrm>
                <a:off x="3650164" y="4745394"/>
                <a:ext cx="697720" cy="2309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HTTP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id="{6673DE4B-0599-49D6-868B-2F342DE85A9E}"/>
                  </a:ext>
                </a:extLst>
              </p:cNvPr>
              <p:cNvSpPr/>
              <p:nvPr/>
            </p:nvSpPr>
            <p:spPr>
              <a:xfrm>
                <a:off x="4918459" y="4755952"/>
                <a:ext cx="670560" cy="230833"/>
              </a:xfrm>
              <a:prstGeom prst="rect">
                <a:avLst/>
              </a:prstGeom>
              <a:solidFill>
                <a:srgbClr val="6699FF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6AEC5ED2-DBC9-4D3C-89CD-4F567802F177}"/>
                  </a:ext>
                </a:extLst>
              </p:cNvPr>
              <p:cNvSpPr txBox="1"/>
              <p:nvPr/>
            </p:nvSpPr>
            <p:spPr>
              <a:xfrm>
                <a:off x="4916687" y="4738618"/>
                <a:ext cx="712054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SEALDD-SU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03D379D4-A9C8-473A-80B0-01823A6ECFEB}"/>
                  </a:ext>
                </a:extLst>
              </p:cNvPr>
              <p:cNvSpPr/>
              <p:nvPr/>
            </p:nvSpPr>
            <p:spPr>
              <a:xfrm>
                <a:off x="3706742" y="4986785"/>
                <a:ext cx="612605" cy="230833"/>
              </a:xfrm>
              <a:prstGeom prst="rect">
                <a:avLst/>
              </a:prstGeom>
              <a:noFill/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23158435-10D6-4757-BED0-A083DB3A7384}"/>
                  </a:ext>
                </a:extLst>
              </p:cNvPr>
              <p:cNvSpPr txBox="1"/>
              <p:nvPr/>
            </p:nvSpPr>
            <p:spPr>
              <a:xfrm>
                <a:off x="3696324" y="4987742"/>
                <a:ext cx="65156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TCP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id="{21192193-92A7-49C8-83F6-8392319E9AAD}"/>
                  </a:ext>
                </a:extLst>
              </p:cNvPr>
              <p:cNvSpPr/>
              <p:nvPr/>
            </p:nvSpPr>
            <p:spPr>
              <a:xfrm>
                <a:off x="4918459" y="4986784"/>
                <a:ext cx="670560" cy="230833"/>
              </a:xfrm>
              <a:prstGeom prst="rect">
                <a:avLst/>
              </a:prstGeom>
              <a:noFill/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1DF9F1EA-500F-4EE2-9185-C8A56AC65C85}"/>
                  </a:ext>
                </a:extLst>
              </p:cNvPr>
              <p:cNvSpPr txBox="1"/>
              <p:nvPr/>
            </p:nvSpPr>
            <p:spPr>
              <a:xfrm>
                <a:off x="4935130" y="4969585"/>
                <a:ext cx="650660" cy="2309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TCP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4306F973-A5E9-441B-A73C-6CCFE236E5DD}"/>
                  </a:ext>
                </a:extLst>
              </p:cNvPr>
              <p:cNvCxnSpPr>
                <a:cxnSpLocks/>
                <a:stCxn id="78" idx="3"/>
                <a:endCxn id="80" idx="1"/>
              </p:cNvCxnSpPr>
              <p:nvPr/>
            </p:nvCxnSpPr>
            <p:spPr>
              <a:xfrm flipV="1">
                <a:off x="4319347" y="4871369"/>
                <a:ext cx="599112" cy="1"/>
              </a:xfrm>
              <a:prstGeom prst="line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4E28326-E3C8-462F-B959-302B245E31FC}"/>
                </a:ext>
              </a:extLst>
            </p:cNvPr>
            <p:cNvSpPr txBox="1"/>
            <p:nvPr/>
          </p:nvSpPr>
          <p:spPr>
            <a:xfrm>
              <a:off x="7772474" y="1283927"/>
              <a:ext cx="90281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SEALDD-UU –C 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77F898DF-53AA-4D4F-8738-4AAD55C1BC63}"/>
                </a:ext>
              </a:extLst>
            </p:cNvPr>
            <p:cNvSpPr txBox="1"/>
            <p:nvPr/>
          </p:nvSpPr>
          <p:spPr>
            <a:xfrm>
              <a:off x="8921250" y="1684526"/>
              <a:ext cx="62613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TCP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36543310-A949-47B6-97AB-6A6D9976958C}"/>
                </a:ext>
              </a:extLst>
            </p:cNvPr>
            <p:cNvSpPr/>
            <p:nvPr/>
          </p:nvSpPr>
          <p:spPr>
            <a:xfrm>
              <a:off x="8901693" y="1901742"/>
              <a:ext cx="670560" cy="23074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9DD6C4BA-23D4-4A6E-819E-7E890DA696C8}"/>
                </a:ext>
              </a:extLst>
            </p:cNvPr>
            <p:cNvSpPr txBox="1"/>
            <p:nvPr/>
          </p:nvSpPr>
          <p:spPr>
            <a:xfrm>
              <a:off x="8918363" y="1884543"/>
              <a:ext cx="62613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IP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F680EBFA-90E3-49A9-A752-A41BA05322B2}"/>
                </a:ext>
              </a:extLst>
            </p:cNvPr>
            <p:cNvSpPr/>
            <p:nvPr/>
          </p:nvSpPr>
          <p:spPr>
            <a:xfrm>
              <a:off x="8906017" y="2133802"/>
              <a:ext cx="670560" cy="23074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E5676A89-467F-4DD2-A749-7F20470259AA}"/>
                </a:ext>
              </a:extLst>
            </p:cNvPr>
            <p:cNvSpPr txBox="1"/>
            <p:nvPr/>
          </p:nvSpPr>
          <p:spPr>
            <a:xfrm>
              <a:off x="8922687" y="2116603"/>
              <a:ext cx="62613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L2/L1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60E8EB74-0545-4691-BC17-E9BA7AD246AF}"/>
                </a:ext>
              </a:extLst>
            </p:cNvPr>
            <p:cNvSpPr/>
            <p:nvPr/>
          </p:nvSpPr>
          <p:spPr>
            <a:xfrm>
              <a:off x="9762066" y="1905120"/>
              <a:ext cx="619268" cy="23074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7CD4FCA2-A042-45D3-9DEC-976B6A0B91B3}"/>
                </a:ext>
              </a:extLst>
            </p:cNvPr>
            <p:cNvSpPr txBox="1"/>
            <p:nvPr/>
          </p:nvSpPr>
          <p:spPr>
            <a:xfrm>
              <a:off x="9778736" y="1887921"/>
              <a:ext cx="62613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IP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96E20978-9B3D-402C-AABF-221F0F547A5D}"/>
                </a:ext>
              </a:extLst>
            </p:cNvPr>
            <p:cNvSpPr/>
            <p:nvPr/>
          </p:nvSpPr>
          <p:spPr>
            <a:xfrm>
              <a:off x="9766390" y="2137180"/>
              <a:ext cx="614944" cy="23074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41A0F346-50D4-4E76-AE6F-8F0B76273878}"/>
                </a:ext>
              </a:extLst>
            </p:cNvPr>
            <p:cNvSpPr txBox="1"/>
            <p:nvPr/>
          </p:nvSpPr>
          <p:spPr>
            <a:xfrm>
              <a:off x="9783060" y="2119981"/>
              <a:ext cx="59827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L2/L1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5D0D2193-D09C-41C0-AFB9-D98F025EEA23}"/>
                </a:ext>
              </a:extLst>
            </p:cNvPr>
            <p:cNvSpPr txBox="1"/>
            <p:nvPr/>
          </p:nvSpPr>
          <p:spPr>
            <a:xfrm>
              <a:off x="10256824" y="1255928"/>
              <a:ext cx="8082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SEALDD-S –C 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0FA3C711-A2AE-4EC8-BABE-85E523AE2B66}"/>
                </a:ext>
              </a:extLst>
            </p:cNvPr>
            <p:cNvSpPr txBox="1"/>
            <p:nvPr/>
          </p:nvSpPr>
          <p:spPr>
            <a:xfrm>
              <a:off x="6924634" y="1032682"/>
              <a:ext cx="24295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p"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controlling plane protocol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A27F1C64-D9F6-412F-A8B7-94FF6EA9356B}"/>
              </a:ext>
            </a:extLst>
          </p:cNvPr>
          <p:cNvSpPr txBox="1"/>
          <p:nvPr/>
        </p:nvSpPr>
        <p:spPr>
          <a:xfrm>
            <a:off x="7097971" y="4325949"/>
            <a:ext cx="31451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UE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AEAC9050-AFE8-4CCC-B148-CF94F345CB49}"/>
              </a:ext>
            </a:extLst>
          </p:cNvPr>
          <p:cNvSpPr txBox="1"/>
          <p:nvPr/>
        </p:nvSpPr>
        <p:spPr>
          <a:xfrm>
            <a:off x="8840257" y="4326026"/>
            <a:ext cx="8691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F3A10471-DE76-4E08-8F8E-0FF9F4E84749}"/>
              </a:ext>
            </a:extLst>
          </p:cNvPr>
          <p:cNvSpPr txBox="1"/>
          <p:nvPr/>
        </p:nvSpPr>
        <p:spPr>
          <a:xfrm>
            <a:off x="10973531" y="4324024"/>
            <a:ext cx="6848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VAL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D9BD8658-E5B6-4769-8EEF-A008348C0152}"/>
              </a:ext>
            </a:extLst>
          </p:cNvPr>
          <p:cNvSpPr txBox="1"/>
          <p:nvPr/>
        </p:nvSpPr>
        <p:spPr>
          <a:xfrm>
            <a:off x="9675721" y="4348754"/>
            <a:ext cx="8691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77ACE6E2-140D-418A-ACBE-0587DB0E68A4}"/>
              </a:ext>
            </a:extLst>
          </p:cNvPr>
          <p:cNvSpPr txBox="1"/>
          <p:nvPr/>
        </p:nvSpPr>
        <p:spPr>
          <a:xfrm>
            <a:off x="9230588" y="5916601"/>
            <a:ext cx="6848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VAL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A889476-F433-4EF3-88B1-AAEABE16CE06}"/>
              </a:ext>
            </a:extLst>
          </p:cNvPr>
          <p:cNvSpPr txBox="1"/>
          <p:nvPr/>
        </p:nvSpPr>
        <p:spPr>
          <a:xfrm>
            <a:off x="6722431" y="4599581"/>
            <a:ext cx="41581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Media protocol: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several options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D426DF5-BA41-437C-B0D2-2D9235353D97}"/>
              </a:ext>
            </a:extLst>
          </p:cNvPr>
          <p:cNvSpPr txBox="1"/>
          <p:nvPr/>
        </p:nvSpPr>
        <p:spPr>
          <a:xfrm>
            <a:off x="2818585" y="6369482"/>
            <a:ext cx="8691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SEALDD server</a:t>
            </a:r>
            <a:endParaRPr lang="zh-CN" altLang="en-US" sz="900" dirty="0"/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315505B4-FDC5-40E7-9F3E-D91DCB028EE2}"/>
              </a:ext>
            </a:extLst>
          </p:cNvPr>
          <p:cNvSpPr txBox="1"/>
          <p:nvPr/>
        </p:nvSpPr>
        <p:spPr>
          <a:xfrm>
            <a:off x="4508474" y="6382020"/>
            <a:ext cx="6848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VAL server</a:t>
            </a:r>
            <a:endParaRPr lang="zh-CN" altLang="en-US" sz="900" dirty="0"/>
          </a:p>
        </p:txBody>
      </p:sp>
      <p:pic>
        <p:nvPicPr>
          <p:cNvPr id="177" name="图片 176">
            <a:extLst>
              <a:ext uri="{FF2B5EF4-FFF2-40B4-BE49-F238E27FC236}">
                <a16:creationId xmlns:a16="http://schemas.microsoft.com/office/drawing/2014/main" id="{924D731C-88CD-4C23-8C52-8450AE4321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3675" y="5065033"/>
            <a:ext cx="6383633" cy="1058456"/>
          </a:xfrm>
          <a:prstGeom prst="rect">
            <a:avLst/>
          </a:prstGeom>
        </p:spPr>
      </p:pic>
      <p:sp>
        <p:nvSpPr>
          <p:cNvPr id="178" name="文本框 177">
            <a:extLst>
              <a:ext uri="{FF2B5EF4-FFF2-40B4-BE49-F238E27FC236}">
                <a16:creationId xmlns:a16="http://schemas.microsoft.com/office/drawing/2014/main" id="{6C8B4825-A141-403A-95A7-2FCBB18A3C60}"/>
              </a:ext>
            </a:extLst>
          </p:cNvPr>
          <p:cNvSpPr txBox="1"/>
          <p:nvPr/>
        </p:nvSpPr>
        <p:spPr>
          <a:xfrm>
            <a:off x="11305234" y="5892657"/>
            <a:ext cx="6848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VAL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9C82FE71-D363-4EE9-BF9A-CE1A9748C8C9}"/>
              </a:ext>
            </a:extLst>
          </p:cNvPr>
          <p:cNvSpPr txBox="1"/>
          <p:nvPr/>
        </p:nvSpPr>
        <p:spPr>
          <a:xfrm>
            <a:off x="7014730" y="5970872"/>
            <a:ext cx="6848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VAL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B0E27AEF-B116-4BA2-9824-12D16A45A2BA}"/>
              </a:ext>
            </a:extLst>
          </p:cNvPr>
          <p:cNvSpPr txBox="1"/>
          <p:nvPr/>
        </p:nvSpPr>
        <p:spPr>
          <a:xfrm>
            <a:off x="10061218" y="5897988"/>
            <a:ext cx="8691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82F24774-FE37-470A-90E3-47CCBBAC3464}"/>
              </a:ext>
            </a:extLst>
          </p:cNvPr>
          <p:cNvSpPr txBox="1"/>
          <p:nvPr/>
        </p:nvSpPr>
        <p:spPr>
          <a:xfrm>
            <a:off x="5711988" y="5965803"/>
            <a:ext cx="8691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80F0B031-9BFA-409D-8DB8-3DFE5C026078}"/>
              </a:ext>
            </a:extLst>
          </p:cNvPr>
          <p:cNvSpPr txBox="1"/>
          <p:nvPr/>
        </p:nvSpPr>
        <p:spPr>
          <a:xfrm>
            <a:off x="6107850" y="5033779"/>
            <a:ext cx="6254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Option#1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22CD84FF-BBDB-41BA-85C6-7337D10DC7AB}"/>
              </a:ext>
            </a:extLst>
          </p:cNvPr>
          <p:cNvSpPr txBox="1"/>
          <p:nvPr/>
        </p:nvSpPr>
        <p:spPr>
          <a:xfrm>
            <a:off x="8464949" y="4997269"/>
            <a:ext cx="6254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Option#2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26FE937B-26F6-4BD1-A827-CE2838051FCB}"/>
              </a:ext>
            </a:extLst>
          </p:cNvPr>
          <p:cNvSpPr txBox="1"/>
          <p:nvPr/>
        </p:nvSpPr>
        <p:spPr>
          <a:xfrm>
            <a:off x="10344155" y="4987761"/>
            <a:ext cx="6254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Option#3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8125932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867DC83-75EC-49AD-95F2-27756CE22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058" y="692567"/>
            <a:ext cx="10515600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en-US" altLang="en-US" sz="2800" b="1" dirty="0">
                <a:solidFill>
                  <a:srgbClr val="FF0000"/>
                </a:solidFill>
              </a:rPr>
              <a:t>Issue#2 - Regular delivery service is not sufficient. More delivery services per service scenarios e.g., downloading, streaming  are missing.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F64D165C-F393-44AB-8EA8-D5991D3AE62F}"/>
              </a:ext>
            </a:extLst>
          </p:cNvPr>
          <p:cNvCxnSpPr/>
          <p:nvPr/>
        </p:nvCxnSpPr>
        <p:spPr>
          <a:xfrm>
            <a:off x="5224930" y="1586266"/>
            <a:ext cx="0" cy="44000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7F51A2FF-4893-4313-ADB4-C787C4A15996}"/>
              </a:ext>
            </a:extLst>
          </p:cNvPr>
          <p:cNvSpPr txBox="1"/>
          <p:nvPr/>
        </p:nvSpPr>
        <p:spPr>
          <a:xfrm>
            <a:off x="5012891" y="1865451"/>
            <a:ext cx="5036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To be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9CD2D9C7-909B-439B-B5D3-F56050299E85}"/>
              </a:ext>
            </a:extLst>
          </p:cNvPr>
          <p:cNvSpPr txBox="1"/>
          <p:nvPr/>
        </p:nvSpPr>
        <p:spPr>
          <a:xfrm>
            <a:off x="317573" y="1765423"/>
            <a:ext cx="440369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Current SEALDD only have the regular data delivery service and the URLLC data delivery service. However, the other delivery service per service scenarios e.g</a:t>
            </a:r>
            <a:r>
              <a:rPr lang="en-US" altLang="zh-CN" sz="1200" b="1" kern="0" dirty="0">
                <a:solidFill>
                  <a:prstClr val="black"/>
                </a:solidFill>
              </a:rPr>
              <a:t>., e.g., downloading, streaming are missing.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They are required as: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0" lang="en-US" altLang="zh-CN" sz="12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The are the most common application services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zh-CN" sz="1200" kern="0" dirty="0">
                <a:solidFill>
                  <a:prstClr val="black"/>
                </a:solidFill>
              </a:rPr>
              <a:t>The current regular data delivery service and the URLLC delivery service are not suitable to delivery the downloading and streaming content. D</a:t>
            </a:r>
            <a:r>
              <a:rPr lang="en-US" altLang="zh-CN" sz="1200" dirty="0"/>
              <a:t>ifferent content (e.g., File, streaming) may use different transport protocols,</a:t>
            </a:r>
            <a:r>
              <a:rPr lang="zh-CN" altLang="en-US" sz="1200" dirty="0"/>
              <a:t> </a:t>
            </a:r>
            <a:r>
              <a:rPr lang="en-US" altLang="zh-CN" sz="1200" dirty="0"/>
              <a:t>e.g.,</a:t>
            </a:r>
            <a:r>
              <a:rPr lang="zh-CN" altLang="en-US" sz="1200" dirty="0"/>
              <a:t> </a:t>
            </a:r>
            <a:r>
              <a:rPr lang="en-US" altLang="zh-CN" sz="1200" dirty="0"/>
              <a:t>HTTP,</a:t>
            </a:r>
            <a:r>
              <a:rPr lang="zh-CN" altLang="en-US" sz="1200" dirty="0"/>
              <a:t> </a:t>
            </a:r>
            <a:r>
              <a:rPr lang="en-US" altLang="zh-CN" sz="1200" dirty="0"/>
              <a:t>RTP and different method, e.g., PULL, PUSH, streaming mode. It may further impact the SEALDD-UU delivery method and protocol selection. 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Different delivery service (e.g., File, streaming) has different charging and business mode </a:t>
            </a:r>
          </a:p>
        </p:txBody>
      </p:sp>
      <p:sp>
        <p:nvSpPr>
          <p:cNvPr id="65" name="箭头: 五边形 64">
            <a:extLst>
              <a:ext uri="{FF2B5EF4-FFF2-40B4-BE49-F238E27FC236}">
                <a16:creationId xmlns:a16="http://schemas.microsoft.com/office/drawing/2014/main" id="{C55C71EA-D21C-4E20-9898-AAE29B181199}"/>
              </a:ext>
            </a:extLst>
          </p:cNvPr>
          <p:cNvSpPr/>
          <p:nvPr/>
        </p:nvSpPr>
        <p:spPr>
          <a:xfrm>
            <a:off x="5035656" y="1765423"/>
            <a:ext cx="1060344" cy="568010"/>
          </a:xfrm>
          <a:prstGeom prst="homePlate">
            <a:avLst>
              <a:gd name="adj" fmla="val 104156"/>
            </a:avLst>
          </a:prstGeom>
          <a:solidFill>
            <a:schemeClr val="accent1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BB3210C-1E09-4364-88E1-924E50868EF0}"/>
              </a:ext>
            </a:extLst>
          </p:cNvPr>
          <p:cNvSpPr txBox="1"/>
          <p:nvPr/>
        </p:nvSpPr>
        <p:spPr>
          <a:xfrm>
            <a:off x="5094194" y="1896057"/>
            <a:ext cx="5036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To be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05490640-21D4-4EB3-A750-5871D49EE761}"/>
              </a:ext>
            </a:extLst>
          </p:cNvPr>
          <p:cNvSpPr/>
          <p:nvPr/>
        </p:nvSpPr>
        <p:spPr>
          <a:xfrm>
            <a:off x="6232175" y="1865451"/>
            <a:ext cx="3112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</a:rPr>
              <a:t>(1) Add two new delivery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dirty="0"/>
              <a:t>Streaming delivery 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dirty="0"/>
              <a:t>File deliver service</a:t>
            </a:r>
            <a:endParaRPr lang="zh-CN" altLang="en-US" sz="1200" dirty="0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6EDA02B5-3790-4E25-9142-FB179CE98A72}"/>
              </a:ext>
            </a:extLst>
          </p:cNvPr>
          <p:cNvSpPr/>
          <p:nvPr/>
        </p:nvSpPr>
        <p:spPr>
          <a:xfrm>
            <a:off x="6186671" y="2523620"/>
            <a:ext cx="56226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</a:rPr>
              <a:t>(2) Negotiation of the SEALDD-S-U delivery information for the two new delivery service</a:t>
            </a:r>
          </a:p>
          <a:p>
            <a:r>
              <a:rPr lang="en-US" altLang="zh-CN" sz="1200" dirty="0">
                <a:solidFill>
                  <a:srgbClr val="C00000"/>
                </a:solidFill>
              </a:rPr>
              <a:t>e.g., protocol to be used for SEALDD-S-U, deliver mode, PUSH, PULL….</a:t>
            </a:r>
          </a:p>
          <a:p>
            <a:endParaRPr lang="en-US" altLang="zh-CN" sz="1200" dirty="0">
              <a:solidFill>
                <a:srgbClr val="C00000"/>
              </a:solidFill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0CA650A5-FCFE-4CD7-A8BA-8F27B5998B88}"/>
              </a:ext>
            </a:extLst>
          </p:cNvPr>
          <p:cNvSpPr/>
          <p:nvPr/>
        </p:nvSpPr>
        <p:spPr>
          <a:xfrm>
            <a:off x="7698415" y="5219447"/>
            <a:ext cx="665126" cy="230833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02D47E3-5F73-443E-8DF7-0DF42FBCAAE2}"/>
              </a:ext>
            </a:extLst>
          </p:cNvPr>
          <p:cNvSpPr txBox="1"/>
          <p:nvPr/>
        </p:nvSpPr>
        <p:spPr>
          <a:xfrm>
            <a:off x="7684669" y="5221322"/>
            <a:ext cx="7585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SEALDD-UU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A5B63C87-D414-469F-81C8-0A7AA1BD2ADB}"/>
              </a:ext>
            </a:extLst>
          </p:cNvPr>
          <p:cNvSpPr/>
          <p:nvPr/>
        </p:nvSpPr>
        <p:spPr>
          <a:xfrm>
            <a:off x="9575257" y="4982514"/>
            <a:ext cx="670560" cy="230833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74BE4892-DF41-46FB-B982-1A44B88571F5}"/>
              </a:ext>
            </a:extLst>
          </p:cNvPr>
          <p:cNvSpPr/>
          <p:nvPr/>
        </p:nvSpPr>
        <p:spPr>
          <a:xfrm>
            <a:off x="8363540" y="5216677"/>
            <a:ext cx="612605" cy="458258"/>
          </a:xfrm>
          <a:prstGeom prst="rect">
            <a:avLst/>
          </a:prstGeom>
          <a:solidFill>
            <a:srgbClr val="6699FF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02BBFBB7-8700-49F7-BCDD-4DE2E49F446C}"/>
              </a:ext>
            </a:extLst>
          </p:cNvPr>
          <p:cNvSpPr txBox="1"/>
          <p:nvPr/>
        </p:nvSpPr>
        <p:spPr>
          <a:xfrm>
            <a:off x="8360951" y="5343279"/>
            <a:ext cx="63969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UDP/TCP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9F8B8E78-2C1C-496D-9E31-EFE2D0628CD6}"/>
              </a:ext>
            </a:extLst>
          </p:cNvPr>
          <p:cNvSpPr/>
          <p:nvPr/>
        </p:nvSpPr>
        <p:spPr>
          <a:xfrm>
            <a:off x="9575257" y="5210868"/>
            <a:ext cx="670560" cy="464065"/>
          </a:xfrm>
          <a:prstGeom prst="rect">
            <a:avLst/>
          </a:prstGeom>
          <a:solidFill>
            <a:srgbClr val="6699FF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098AE658-D82C-4BC6-8219-E7B9A1094C5B}"/>
              </a:ext>
            </a:extLst>
          </p:cNvPr>
          <p:cNvSpPr txBox="1"/>
          <p:nvPr/>
        </p:nvSpPr>
        <p:spPr>
          <a:xfrm>
            <a:off x="9572667" y="5316045"/>
            <a:ext cx="6094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UDP/TCP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0D1CA04-48B7-499E-AF8C-2A793FF1A7F0}"/>
              </a:ext>
            </a:extLst>
          </p:cNvPr>
          <p:cNvSpPr/>
          <p:nvPr/>
        </p:nvSpPr>
        <p:spPr>
          <a:xfrm>
            <a:off x="7695825" y="5680667"/>
            <a:ext cx="1280320" cy="230833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53C1EFDE-7FCA-45CF-910D-6D1381F237E6}"/>
              </a:ext>
            </a:extLst>
          </p:cNvPr>
          <p:cNvSpPr txBox="1"/>
          <p:nvPr/>
        </p:nvSpPr>
        <p:spPr>
          <a:xfrm>
            <a:off x="7941707" y="5679441"/>
            <a:ext cx="6030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IP 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56AA9A75-4088-4189-99D2-175BFC71D160}"/>
              </a:ext>
            </a:extLst>
          </p:cNvPr>
          <p:cNvSpPr/>
          <p:nvPr/>
        </p:nvSpPr>
        <p:spPr>
          <a:xfrm>
            <a:off x="9575257" y="5673893"/>
            <a:ext cx="670560" cy="230833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BCBE62FC-F46D-48BF-B4FC-234CE7FD40BE}"/>
              </a:ext>
            </a:extLst>
          </p:cNvPr>
          <p:cNvSpPr txBox="1"/>
          <p:nvPr/>
        </p:nvSpPr>
        <p:spPr>
          <a:xfrm>
            <a:off x="9591927" y="5656694"/>
            <a:ext cx="6261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4530EB00-89D4-447C-BC8F-41AC14F7885F}"/>
              </a:ext>
            </a:extLst>
          </p:cNvPr>
          <p:cNvSpPr/>
          <p:nvPr/>
        </p:nvSpPr>
        <p:spPr>
          <a:xfrm>
            <a:off x="7694053" y="5905954"/>
            <a:ext cx="1280320" cy="230833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5FCD6DCB-4C1B-4545-8F8B-4758663E05CE}"/>
              </a:ext>
            </a:extLst>
          </p:cNvPr>
          <p:cNvSpPr txBox="1"/>
          <p:nvPr/>
        </p:nvSpPr>
        <p:spPr>
          <a:xfrm>
            <a:off x="7998517" y="5903770"/>
            <a:ext cx="6401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L2/L1 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63C293A2-26EE-45B0-812B-4DD18D4FD5AF}"/>
              </a:ext>
            </a:extLst>
          </p:cNvPr>
          <p:cNvSpPr/>
          <p:nvPr/>
        </p:nvSpPr>
        <p:spPr>
          <a:xfrm>
            <a:off x="9573403" y="5899180"/>
            <a:ext cx="670560" cy="230833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17B0E8A0-87D3-4C87-9BB3-1F4A3E9E4A62}"/>
              </a:ext>
            </a:extLst>
          </p:cNvPr>
          <p:cNvSpPr txBox="1"/>
          <p:nvPr/>
        </p:nvSpPr>
        <p:spPr>
          <a:xfrm>
            <a:off x="9590073" y="5881981"/>
            <a:ext cx="6261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L2/L1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8F235AAF-4F07-4359-ACBD-2BC6F9D69867}"/>
              </a:ext>
            </a:extLst>
          </p:cNvPr>
          <p:cNvSpPr/>
          <p:nvPr/>
        </p:nvSpPr>
        <p:spPr>
          <a:xfrm>
            <a:off x="7695825" y="5445327"/>
            <a:ext cx="665126" cy="230833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F348F718-7827-432D-B045-D3F264F9B1A8}"/>
              </a:ext>
            </a:extLst>
          </p:cNvPr>
          <p:cNvSpPr txBox="1"/>
          <p:nvPr/>
        </p:nvSpPr>
        <p:spPr>
          <a:xfrm>
            <a:off x="7679549" y="5446284"/>
            <a:ext cx="70742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UDP/TCP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DBBB2195-1F8A-4528-BA03-5D0E10EC016A}"/>
              </a:ext>
            </a:extLst>
          </p:cNvPr>
          <p:cNvCxnSpPr>
            <a:cxnSpLocks/>
          </p:cNvCxnSpPr>
          <p:nvPr/>
        </p:nvCxnSpPr>
        <p:spPr>
          <a:xfrm flipV="1">
            <a:off x="8955081" y="5414329"/>
            <a:ext cx="599112" cy="1"/>
          </a:xfrm>
          <a:prstGeom prst="line">
            <a:avLst/>
          </a:prstGeom>
          <a:noFill/>
          <a:ln w="12700" cap="flat" cmpd="sng" algn="ctr">
            <a:solidFill>
              <a:srgbClr val="00B050"/>
            </a:solidFill>
            <a:prstDash val="sysDash"/>
            <a:miter lim="800000"/>
            <a:headEnd type="triangle"/>
            <a:tailEnd type="triangle"/>
          </a:ln>
          <a:effectLst/>
        </p:spPr>
      </p:cxnSp>
      <p:sp>
        <p:nvSpPr>
          <p:cNvPr id="91" name="文本框 90">
            <a:extLst>
              <a:ext uri="{FF2B5EF4-FFF2-40B4-BE49-F238E27FC236}">
                <a16:creationId xmlns:a16="http://schemas.microsoft.com/office/drawing/2014/main" id="{B611F25C-B0B8-4762-B394-CD5AEBD0441E}"/>
              </a:ext>
            </a:extLst>
          </p:cNvPr>
          <p:cNvSpPr txBox="1"/>
          <p:nvPr/>
        </p:nvSpPr>
        <p:spPr>
          <a:xfrm>
            <a:off x="9566538" y="4963698"/>
            <a:ext cx="668788" cy="292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70000"/>
              </a:lnSpc>
              <a:defRPr sz="900"/>
            </a:lvl1pPr>
          </a:lstStyle>
          <a:p>
            <a:pPr marL="0" marR="0" lvl="0" indent="0" algn="ctr" defTabSz="91440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APP over</a:t>
            </a:r>
          </a:p>
          <a:p>
            <a:pPr marL="0" marR="0" lvl="0" indent="0" algn="ctr" defTabSz="91440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UDP/IP 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102" name="直接箭头连接符 101">
            <a:extLst>
              <a:ext uri="{FF2B5EF4-FFF2-40B4-BE49-F238E27FC236}">
                <a16:creationId xmlns:a16="http://schemas.microsoft.com/office/drawing/2014/main" id="{804C9CD2-5ED3-4F9A-B7EE-CD5CB465BB09}"/>
              </a:ext>
            </a:extLst>
          </p:cNvPr>
          <p:cNvCxnSpPr>
            <a:cxnSpLocks/>
            <a:endCxn id="91" idx="1"/>
          </p:cNvCxnSpPr>
          <p:nvPr/>
        </p:nvCxnSpPr>
        <p:spPr>
          <a:xfrm flipV="1">
            <a:off x="6505656" y="5109924"/>
            <a:ext cx="3060882" cy="572"/>
          </a:xfrm>
          <a:prstGeom prst="straightConnector1">
            <a:avLst/>
          </a:prstGeom>
          <a:noFill/>
          <a:ln w="31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lgDash"/>
            <a:miter lim="800000"/>
            <a:headEnd type="triangle"/>
            <a:tailEnd type="triangle"/>
          </a:ln>
          <a:effectLst/>
        </p:spPr>
      </p:cxnSp>
      <p:cxnSp>
        <p:nvCxnSpPr>
          <p:cNvPr id="103" name="直接箭头连接符 102">
            <a:extLst>
              <a:ext uri="{FF2B5EF4-FFF2-40B4-BE49-F238E27FC236}">
                <a16:creationId xmlns:a16="http://schemas.microsoft.com/office/drawing/2014/main" id="{1A99BED6-D513-47E4-98EF-897F7C79C43E}"/>
              </a:ext>
            </a:extLst>
          </p:cNvPr>
          <p:cNvCxnSpPr>
            <a:cxnSpLocks/>
          </p:cNvCxnSpPr>
          <p:nvPr/>
        </p:nvCxnSpPr>
        <p:spPr>
          <a:xfrm flipV="1">
            <a:off x="6505656" y="5352536"/>
            <a:ext cx="1200468" cy="1"/>
          </a:xfrm>
          <a:prstGeom prst="straightConnector1">
            <a:avLst/>
          </a:prstGeom>
          <a:noFill/>
          <a:ln w="12700" cap="flat" cmpd="sng" algn="ctr">
            <a:solidFill>
              <a:srgbClr val="00B050"/>
            </a:solidFill>
            <a:prstDash val="sysDash"/>
            <a:miter lim="800000"/>
            <a:headEnd type="triangle"/>
            <a:tailEnd type="triangle"/>
          </a:ln>
          <a:effectLst/>
        </p:spPr>
      </p:cxnSp>
      <p:sp>
        <p:nvSpPr>
          <p:cNvPr id="105" name="文本框 104">
            <a:extLst>
              <a:ext uri="{FF2B5EF4-FFF2-40B4-BE49-F238E27FC236}">
                <a16:creationId xmlns:a16="http://schemas.microsoft.com/office/drawing/2014/main" id="{FE4ACB6F-56CF-471C-B235-CAD3D33A1F1F}"/>
              </a:ext>
            </a:extLst>
          </p:cNvPr>
          <p:cNvSpPr txBox="1"/>
          <p:nvPr/>
        </p:nvSpPr>
        <p:spPr>
          <a:xfrm>
            <a:off x="7919619" y="6174052"/>
            <a:ext cx="8691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77FE7050-1863-4D0B-B1F4-EF6B5C4D0E15}"/>
              </a:ext>
            </a:extLst>
          </p:cNvPr>
          <p:cNvSpPr txBox="1"/>
          <p:nvPr/>
        </p:nvSpPr>
        <p:spPr>
          <a:xfrm>
            <a:off x="9609508" y="6186590"/>
            <a:ext cx="6848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VAL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062254DC-8EB3-4FAA-935A-CB2A88430E44}"/>
              </a:ext>
            </a:extLst>
          </p:cNvPr>
          <p:cNvSpPr txBox="1"/>
          <p:nvPr/>
        </p:nvSpPr>
        <p:spPr>
          <a:xfrm>
            <a:off x="6543374" y="5149306"/>
            <a:ext cx="90601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 UU –U 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BF2C476A-F945-489C-9756-5C179FF831AB}"/>
              </a:ext>
            </a:extLst>
          </p:cNvPr>
          <p:cNvSpPr txBox="1"/>
          <p:nvPr/>
        </p:nvSpPr>
        <p:spPr>
          <a:xfrm>
            <a:off x="8879640" y="5181316"/>
            <a:ext cx="81144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 S –U </a:t>
            </a: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94E729BE-A854-4FE1-A918-B45FDD5CE946}"/>
              </a:ext>
            </a:extLst>
          </p:cNvPr>
          <p:cNvGrpSpPr/>
          <p:nvPr/>
        </p:nvGrpSpPr>
        <p:grpSpPr>
          <a:xfrm>
            <a:off x="5880342" y="3244234"/>
            <a:ext cx="2564211" cy="1154273"/>
            <a:chOff x="6347923" y="3576640"/>
            <a:chExt cx="2564211" cy="1154273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2CFEC743-9EDD-4C9A-8A78-EEE09D9179F5}"/>
                </a:ext>
              </a:extLst>
            </p:cNvPr>
            <p:cNvSpPr/>
            <p:nvPr/>
          </p:nvSpPr>
          <p:spPr>
            <a:xfrm>
              <a:off x="6366789" y="3813573"/>
              <a:ext cx="665126" cy="230833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19D5F9CA-BD22-4992-8621-06DDAEDC23E3}"/>
                </a:ext>
              </a:extLst>
            </p:cNvPr>
            <p:cNvSpPr txBox="1"/>
            <p:nvPr/>
          </p:nvSpPr>
          <p:spPr>
            <a:xfrm>
              <a:off x="6353043" y="3815448"/>
              <a:ext cx="7585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RTP/QUIC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08C15B26-922C-4F2D-8D18-4161C0C99CB4}"/>
                </a:ext>
              </a:extLst>
            </p:cNvPr>
            <p:cNvSpPr/>
            <p:nvPr/>
          </p:nvSpPr>
          <p:spPr>
            <a:xfrm>
              <a:off x="8235242" y="3576640"/>
              <a:ext cx="670560" cy="23083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624E6447-4196-4D3D-A134-BF0DEBA4743F}"/>
                </a:ext>
              </a:extLst>
            </p:cNvPr>
            <p:cNvSpPr txBox="1"/>
            <p:nvPr/>
          </p:nvSpPr>
          <p:spPr>
            <a:xfrm>
              <a:off x="8235242" y="3576642"/>
              <a:ext cx="6687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APP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4B07BB2E-57C8-4DD8-AEDD-A661D8D6F46B}"/>
                </a:ext>
              </a:extLst>
            </p:cNvPr>
            <p:cNvSpPr/>
            <p:nvPr/>
          </p:nvSpPr>
          <p:spPr>
            <a:xfrm>
              <a:off x="6355810" y="4274198"/>
              <a:ext cx="1280320" cy="23083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81F0C0D1-6F3F-40D8-AE57-FBE5BA16BCAC}"/>
                </a:ext>
              </a:extLst>
            </p:cNvPr>
            <p:cNvSpPr txBox="1"/>
            <p:nvPr/>
          </p:nvSpPr>
          <p:spPr>
            <a:xfrm>
              <a:off x="6601692" y="4272972"/>
              <a:ext cx="6030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IP 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9934884A-5024-4298-A6CE-647D2225EA52}"/>
                </a:ext>
              </a:extLst>
            </p:cNvPr>
            <p:cNvSpPr/>
            <p:nvPr/>
          </p:nvSpPr>
          <p:spPr>
            <a:xfrm>
              <a:off x="8235242" y="4274197"/>
              <a:ext cx="670560" cy="23083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35713D9F-B92F-4A30-B9E2-CC05838DB521}"/>
                </a:ext>
              </a:extLst>
            </p:cNvPr>
            <p:cNvSpPr txBox="1"/>
            <p:nvPr/>
          </p:nvSpPr>
          <p:spPr>
            <a:xfrm>
              <a:off x="8251912" y="4256998"/>
              <a:ext cx="62613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IP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D8CFDD9-BA6A-4CEE-9119-F446B040A581}"/>
                </a:ext>
              </a:extLst>
            </p:cNvPr>
            <p:cNvSpPr/>
            <p:nvPr/>
          </p:nvSpPr>
          <p:spPr>
            <a:xfrm>
              <a:off x="6360216" y="4500080"/>
              <a:ext cx="1280320" cy="23083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E5262662-BD7F-4992-8E4A-BF77B86FC4AC}"/>
                </a:ext>
              </a:extLst>
            </p:cNvPr>
            <p:cNvSpPr txBox="1"/>
            <p:nvPr/>
          </p:nvSpPr>
          <p:spPr>
            <a:xfrm>
              <a:off x="6664680" y="4497896"/>
              <a:ext cx="6401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L2/L1 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731CABB-3807-40E4-94AC-4EABA2EDECAC}"/>
                </a:ext>
              </a:extLst>
            </p:cNvPr>
            <p:cNvSpPr/>
            <p:nvPr/>
          </p:nvSpPr>
          <p:spPr>
            <a:xfrm>
              <a:off x="8233388" y="4500079"/>
              <a:ext cx="670560" cy="23083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234D5648-558E-4A3C-9398-927E642C9448}"/>
                </a:ext>
              </a:extLst>
            </p:cNvPr>
            <p:cNvSpPr txBox="1"/>
            <p:nvPr/>
          </p:nvSpPr>
          <p:spPr>
            <a:xfrm>
              <a:off x="8250058" y="4482880"/>
              <a:ext cx="62613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L2/L1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FF386B0A-4289-4D44-8A29-EA2CB78BE451}"/>
                </a:ext>
              </a:extLst>
            </p:cNvPr>
            <p:cNvSpPr/>
            <p:nvPr/>
          </p:nvSpPr>
          <p:spPr>
            <a:xfrm>
              <a:off x="6364199" y="4045631"/>
              <a:ext cx="665126" cy="23083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ABEFE839-5681-4312-BC35-FA586C949B16}"/>
                </a:ext>
              </a:extLst>
            </p:cNvPr>
            <p:cNvSpPr txBox="1"/>
            <p:nvPr/>
          </p:nvSpPr>
          <p:spPr>
            <a:xfrm>
              <a:off x="6347923" y="4046588"/>
              <a:ext cx="70742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UDP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44C75D45-5C15-4FF1-9495-081FBB2ED153}"/>
                </a:ext>
              </a:extLst>
            </p:cNvPr>
            <p:cNvGrpSpPr/>
            <p:nvPr/>
          </p:nvGrpSpPr>
          <p:grpSpPr>
            <a:xfrm>
              <a:off x="7000375" y="3796333"/>
              <a:ext cx="1904991" cy="504766"/>
              <a:chOff x="3684028" y="4738618"/>
              <a:chExt cx="1904991" cy="504766"/>
            </a:xfrm>
          </p:grpSpPr>
          <p:sp>
            <p:nvSpPr>
              <p:cNvPr id="126" name="矩形 125">
                <a:extLst>
                  <a:ext uri="{FF2B5EF4-FFF2-40B4-BE49-F238E27FC236}">
                    <a16:creationId xmlns:a16="http://schemas.microsoft.com/office/drawing/2014/main" id="{5434D735-E518-4F5F-8BC8-B27E3B53A7BC}"/>
                  </a:ext>
                </a:extLst>
              </p:cNvPr>
              <p:cNvSpPr/>
              <p:nvPr/>
            </p:nvSpPr>
            <p:spPr>
              <a:xfrm>
                <a:off x="3706742" y="4755953"/>
                <a:ext cx="612605" cy="230833"/>
              </a:xfrm>
              <a:prstGeom prst="rect">
                <a:avLst/>
              </a:prstGeom>
              <a:solidFill>
                <a:srgbClr val="6699FF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280AA004-D952-403D-AE43-75EF27533671}"/>
                  </a:ext>
                </a:extLst>
              </p:cNvPr>
              <p:cNvSpPr txBox="1"/>
              <p:nvPr/>
            </p:nvSpPr>
            <p:spPr>
              <a:xfrm>
                <a:off x="3684028" y="4738618"/>
                <a:ext cx="640159" cy="292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7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RTP/RTSP/QUIC</a:t>
                </a:r>
              </a:p>
            </p:txBody>
          </p:sp>
          <p:sp>
            <p:nvSpPr>
              <p:cNvPr id="128" name="矩形 127">
                <a:extLst>
                  <a:ext uri="{FF2B5EF4-FFF2-40B4-BE49-F238E27FC236}">
                    <a16:creationId xmlns:a16="http://schemas.microsoft.com/office/drawing/2014/main" id="{62EF5D16-2A71-47AE-B4F5-F21B9A49FB8C}"/>
                  </a:ext>
                </a:extLst>
              </p:cNvPr>
              <p:cNvSpPr/>
              <p:nvPr/>
            </p:nvSpPr>
            <p:spPr>
              <a:xfrm>
                <a:off x="4918459" y="4755952"/>
                <a:ext cx="670560" cy="230833"/>
              </a:xfrm>
              <a:prstGeom prst="rect">
                <a:avLst/>
              </a:prstGeom>
              <a:solidFill>
                <a:srgbClr val="6699FF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矩形 128">
                <a:extLst>
                  <a:ext uri="{FF2B5EF4-FFF2-40B4-BE49-F238E27FC236}">
                    <a16:creationId xmlns:a16="http://schemas.microsoft.com/office/drawing/2014/main" id="{B7FBB6E3-47A3-4195-8EF8-A8B685E0E34D}"/>
                  </a:ext>
                </a:extLst>
              </p:cNvPr>
              <p:cNvSpPr/>
              <p:nvPr/>
            </p:nvSpPr>
            <p:spPr>
              <a:xfrm>
                <a:off x="3706742" y="4986785"/>
                <a:ext cx="612605" cy="230833"/>
              </a:xfrm>
              <a:prstGeom prst="rect">
                <a:avLst/>
              </a:prstGeom>
              <a:noFill/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0EE19CC9-107A-4B74-8C5A-D26E7F4BDD69}"/>
                  </a:ext>
                </a:extLst>
              </p:cNvPr>
              <p:cNvSpPr txBox="1"/>
              <p:nvPr/>
            </p:nvSpPr>
            <p:spPr>
              <a:xfrm>
                <a:off x="3696324" y="4987742"/>
                <a:ext cx="65156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UDP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id="{0E533B27-F0C4-43DF-ABF8-124DF2D97678}"/>
                  </a:ext>
                </a:extLst>
              </p:cNvPr>
              <p:cNvSpPr/>
              <p:nvPr/>
            </p:nvSpPr>
            <p:spPr>
              <a:xfrm>
                <a:off x="4918459" y="4986784"/>
                <a:ext cx="670560" cy="230833"/>
              </a:xfrm>
              <a:prstGeom prst="rect">
                <a:avLst/>
              </a:prstGeom>
              <a:noFill/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A6EE0A04-75F2-445E-85EC-AB5079603091}"/>
                  </a:ext>
                </a:extLst>
              </p:cNvPr>
              <p:cNvSpPr txBox="1"/>
              <p:nvPr/>
            </p:nvSpPr>
            <p:spPr>
              <a:xfrm>
                <a:off x="5081583" y="5012552"/>
                <a:ext cx="38824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UDP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626179B8-971D-4B0E-A8DA-1FB67D1C9B70}"/>
                  </a:ext>
                </a:extLst>
              </p:cNvPr>
              <p:cNvCxnSpPr>
                <a:cxnSpLocks/>
                <a:stCxn id="126" idx="3"/>
                <a:endCxn id="128" idx="1"/>
              </p:cNvCxnSpPr>
              <p:nvPr/>
            </p:nvCxnSpPr>
            <p:spPr>
              <a:xfrm flipV="1">
                <a:off x="4319347" y="4871369"/>
                <a:ext cx="599112" cy="1"/>
              </a:xfrm>
              <a:prstGeom prst="line">
                <a:avLst/>
              </a:prstGeom>
              <a:noFill/>
              <a:ln w="12700" cap="flat" cmpd="sng" algn="ctr">
                <a:solidFill>
                  <a:srgbClr val="00B050"/>
                </a:solidFill>
                <a:prstDash val="sysDash"/>
                <a:miter lim="800000"/>
                <a:headEnd type="triangle"/>
                <a:tailEnd type="triangle"/>
              </a:ln>
              <a:effectLst/>
            </p:spPr>
          </p:cxnSp>
        </p:grp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D66E0377-CFEC-45AB-9E59-1F8883C2CFAD}"/>
                </a:ext>
              </a:extLst>
            </p:cNvPr>
            <p:cNvSpPr txBox="1"/>
            <p:nvPr/>
          </p:nvSpPr>
          <p:spPr>
            <a:xfrm>
              <a:off x="8271975" y="3796149"/>
              <a:ext cx="640159" cy="292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RTP/RTSP/QUIC</a:t>
              </a: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1025D48E-A03E-4FC9-982C-75BDFD148EC3}"/>
              </a:ext>
            </a:extLst>
          </p:cNvPr>
          <p:cNvGrpSpPr/>
          <p:nvPr/>
        </p:nvGrpSpPr>
        <p:grpSpPr>
          <a:xfrm>
            <a:off x="9103000" y="3226200"/>
            <a:ext cx="2557879" cy="1154273"/>
            <a:chOff x="5908592" y="3062923"/>
            <a:chExt cx="2557879" cy="1154273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9DA5487C-9139-4DC0-8FA5-FECE39C3DBF7}"/>
                </a:ext>
              </a:extLst>
            </p:cNvPr>
            <p:cNvSpPr/>
            <p:nvPr/>
          </p:nvSpPr>
          <p:spPr>
            <a:xfrm>
              <a:off x="5927458" y="3299856"/>
              <a:ext cx="665126" cy="230833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E7F53A29-204B-4ABF-92B4-E9981B7C75FF}"/>
                </a:ext>
              </a:extLst>
            </p:cNvPr>
            <p:cNvSpPr txBox="1"/>
            <p:nvPr/>
          </p:nvSpPr>
          <p:spPr>
            <a:xfrm>
              <a:off x="5913712" y="3301731"/>
              <a:ext cx="7585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70000"/>
                </a:lnSpc>
                <a:defRPr sz="900"/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3GP-DASH</a:t>
              </a:r>
            </a:p>
            <a:p>
              <a:pPr marL="0" marR="0" lvl="0" indent="0" algn="ctr" defTabSz="91440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HTTP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F17A7835-B50C-4C10-8D30-0817A57F41B8}"/>
                </a:ext>
              </a:extLst>
            </p:cNvPr>
            <p:cNvSpPr/>
            <p:nvPr/>
          </p:nvSpPr>
          <p:spPr>
            <a:xfrm>
              <a:off x="7795911" y="3062923"/>
              <a:ext cx="670560" cy="23083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830541EF-18BA-4389-87F0-72C6004409D1}"/>
                </a:ext>
              </a:extLst>
            </p:cNvPr>
            <p:cNvSpPr txBox="1"/>
            <p:nvPr/>
          </p:nvSpPr>
          <p:spPr>
            <a:xfrm>
              <a:off x="7795911" y="3062925"/>
              <a:ext cx="6687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APP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EF4D11CE-B285-4888-8F36-D0016C8E0819}"/>
                </a:ext>
              </a:extLst>
            </p:cNvPr>
            <p:cNvSpPr/>
            <p:nvPr/>
          </p:nvSpPr>
          <p:spPr>
            <a:xfrm>
              <a:off x="5916479" y="3760481"/>
              <a:ext cx="1280320" cy="23083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8F511BF2-CF14-4C29-807F-40F697836C07}"/>
                </a:ext>
              </a:extLst>
            </p:cNvPr>
            <p:cNvSpPr txBox="1"/>
            <p:nvPr/>
          </p:nvSpPr>
          <p:spPr>
            <a:xfrm>
              <a:off x="6162361" y="3759255"/>
              <a:ext cx="6030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IP 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9255D3A4-3774-434A-9EE4-BA7B02314C65}"/>
                </a:ext>
              </a:extLst>
            </p:cNvPr>
            <p:cNvSpPr/>
            <p:nvPr/>
          </p:nvSpPr>
          <p:spPr>
            <a:xfrm>
              <a:off x="7795911" y="3760480"/>
              <a:ext cx="670560" cy="23083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569DB602-FF72-4003-ACE5-B82C7FAF029A}"/>
                </a:ext>
              </a:extLst>
            </p:cNvPr>
            <p:cNvSpPr txBox="1"/>
            <p:nvPr/>
          </p:nvSpPr>
          <p:spPr>
            <a:xfrm>
              <a:off x="7812581" y="3743281"/>
              <a:ext cx="62613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IP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628966F7-D97F-4A7D-8BFB-6046018D633A}"/>
                </a:ext>
              </a:extLst>
            </p:cNvPr>
            <p:cNvSpPr/>
            <p:nvPr/>
          </p:nvSpPr>
          <p:spPr>
            <a:xfrm>
              <a:off x="5920885" y="3986363"/>
              <a:ext cx="1280320" cy="23083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DB0E6B4B-DCC2-4604-811D-7C97BB60D84A}"/>
                </a:ext>
              </a:extLst>
            </p:cNvPr>
            <p:cNvSpPr txBox="1"/>
            <p:nvPr/>
          </p:nvSpPr>
          <p:spPr>
            <a:xfrm>
              <a:off x="6225349" y="3984179"/>
              <a:ext cx="6401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L2/L1 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57F6FA3D-A433-46A1-92D5-102ACAD09491}"/>
                </a:ext>
              </a:extLst>
            </p:cNvPr>
            <p:cNvSpPr/>
            <p:nvPr/>
          </p:nvSpPr>
          <p:spPr>
            <a:xfrm>
              <a:off x="7794057" y="3986362"/>
              <a:ext cx="670560" cy="23083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5B63906C-3969-4484-A135-FAF44A56D64A}"/>
                </a:ext>
              </a:extLst>
            </p:cNvPr>
            <p:cNvSpPr txBox="1"/>
            <p:nvPr/>
          </p:nvSpPr>
          <p:spPr>
            <a:xfrm>
              <a:off x="7810727" y="3969163"/>
              <a:ext cx="62613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L2/L1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B5BB267-4B4C-4E05-8A69-3E6A2E559CD7}"/>
                </a:ext>
              </a:extLst>
            </p:cNvPr>
            <p:cNvSpPr/>
            <p:nvPr/>
          </p:nvSpPr>
          <p:spPr>
            <a:xfrm>
              <a:off x="5924868" y="3531914"/>
              <a:ext cx="665126" cy="230833"/>
            </a:xfrm>
            <a:prstGeom prst="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4D7483CF-D54E-4428-A4EA-CEEE0B095A48}"/>
                </a:ext>
              </a:extLst>
            </p:cNvPr>
            <p:cNvSpPr txBox="1"/>
            <p:nvPr/>
          </p:nvSpPr>
          <p:spPr>
            <a:xfrm>
              <a:off x="5908592" y="3532871"/>
              <a:ext cx="70742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TCP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id="{A7165C13-1308-4E70-9602-133B3D8C634D}"/>
                </a:ext>
              </a:extLst>
            </p:cNvPr>
            <p:cNvGrpSpPr/>
            <p:nvPr/>
          </p:nvGrpSpPr>
          <p:grpSpPr>
            <a:xfrm>
              <a:off x="6561045" y="3282616"/>
              <a:ext cx="1904990" cy="479956"/>
              <a:chOff x="3684029" y="4738618"/>
              <a:chExt cx="1904990" cy="479956"/>
            </a:xfrm>
          </p:grpSpPr>
          <p:sp>
            <p:nvSpPr>
              <p:cNvPr id="150" name="矩形 149">
                <a:extLst>
                  <a:ext uri="{FF2B5EF4-FFF2-40B4-BE49-F238E27FC236}">
                    <a16:creationId xmlns:a16="http://schemas.microsoft.com/office/drawing/2014/main" id="{F653F4EC-D35F-42C3-BF48-11AD8931D10F}"/>
                  </a:ext>
                </a:extLst>
              </p:cNvPr>
              <p:cNvSpPr/>
              <p:nvPr/>
            </p:nvSpPr>
            <p:spPr>
              <a:xfrm>
                <a:off x="3706742" y="4755953"/>
                <a:ext cx="612605" cy="230833"/>
              </a:xfrm>
              <a:prstGeom prst="rect">
                <a:avLst/>
              </a:prstGeom>
              <a:solidFill>
                <a:srgbClr val="6699FF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文本框 150">
                <a:extLst>
                  <a:ext uri="{FF2B5EF4-FFF2-40B4-BE49-F238E27FC236}">
                    <a16:creationId xmlns:a16="http://schemas.microsoft.com/office/drawing/2014/main" id="{154E3A5B-BD31-4CE6-B77F-AE9C3DFA84B4}"/>
                  </a:ext>
                </a:extLst>
              </p:cNvPr>
              <p:cNvSpPr txBox="1"/>
              <p:nvPr/>
            </p:nvSpPr>
            <p:spPr>
              <a:xfrm>
                <a:off x="3684029" y="4738618"/>
                <a:ext cx="64016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HTTP</a:t>
                </a:r>
              </a:p>
            </p:txBody>
          </p:sp>
          <p:sp>
            <p:nvSpPr>
              <p:cNvPr id="152" name="矩形 151">
                <a:extLst>
                  <a:ext uri="{FF2B5EF4-FFF2-40B4-BE49-F238E27FC236}">
                    <a16:creationId xmlns:a16="http://schemas.microsoft.com/office/drawing/2014/main" id="{F241D745-6349-4021-8BF0-0BDF117E23A2}"/>
                  </a:ext>
                </a:extLst>
              </p:cNvPr>
              <p:cNvSpPr/>
              <p:nvPr/>
            </p:nvSpPr>
            <p:spPr>
              <a:xfrm>
                <a:off x="4918459" y="4755952"/>
                <a:ext cx="670560" cy="230833"/>
              </a:xfrm>
              <a:prstGeom prst="rect">
                <a:avLst/>
              </a:prstGeom>
              <a:solidFill>
                <a:srgbClr val="6699FF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554D1D4F-CD56-48DC-AE28-9B39D66BC9FA}"/>
                  </a:ext>
                </a:extLst>
              </p:cNvPr>
              <p:cNvSpPr txBox="1"/>
              <p:nvPr/>
            </p:nvSpPr>
            <p:spPr>
              <a:xfrm>
                <a:off x="4916686" y="4738618"/>
                <a:ext cx="640159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HTTP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矩形 153">
                <a:extLst>
                  <a:ext uri="{FF2B5EF4-FFF2-40B4-BE49-F238E27FC236}">
                    <a16:creationId xmlns:a16="http://schemas.microsoft.com/office/drawing/2014/main" id="{A91EB723-6F1D-4D3B-897B-FDCB847EB533}"/>
                  </a:ext>
                </a:extLst>
              </p:cNvPr>
              <p:cNvSpPr/>
              <p:nvPr/>
            </p:nvSpPr>
            <p:spPr>
              <a:xfrm>
                <a:off x="3706742" y="4986785"/>
                <a:ext cx="612605" cy="230833"/>
              </a:xfrm>
              <a:prstGeom prst="rect">
                <a:avLst/>
              </a:prstGeom>
              <a:noFill/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文本框 154">
                <a:extLst>
                  <a:ext uri="{FF2B5EF4-FFF2-40B4-BE49-F238E27FC236}">
                    <a16:creationId xmlns:a16="http://schemas.microsoft.com/office/drawing/2014/main" id="{AA8A5B18-2974-40AF-A997-B5D9BDF854B4}"/>
                  </a:ext>
                </a:extLst>
              </p:cNvPr>
              <p:cNvSpPr txBox="1"/>
              <p:nvPr/>
            </p:nvSpPr>
            <p:spPr>
              <a:xfrm>
                <a:off x="3696324" y="4987742"/>
                <a:ext cx="65156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TCP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矩形 155">
                <a:extLst>
                  <a:ext uri="{FF2B5EF4-FFF2-40B4-BE49-F238E27FC236}">
                    <a16:creationId xmlns:a16="http://schemas.microsoft.com/office/drawing/2014/main" id="{FC09648E-1914-4CE9-AE2A-E7F298752B2D}"/>
                  </a:ext>
                </a:extLst>
              </p:cNvPr>
              <p:cNvSpPr/>
              <p:nvPr/>
            </p:nvSpPr>
            <p:spPr>
              <a:xfrm>
                <a:off x="4918459" y="4986784"/>
                <a:ext cx="670560" cy="230833"/>
              </a:xfrm>
              <a:prstGeom prst="rect">
                <a:avLst/>
              </a:prstGeom>
              <a:noFill/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文本框 156">
                <a:extLst>
                  <a:ext uri="{FF2B5EF4-FFF2-40B4-BE49-F238E27FC236}">
                    <a16:creationId xmlns:a16="http://schemas.microsoft.com/office/drawing/2014/main" id="{0963AF5B-B245-4895-A133-524DE4C84134}"/>
                  </a:ext>
                </a:extLst>
              </p:cNvPr>
              <p:cNvSpPr txBox="1"/>
              <p:nvPr/>
            </p:nvSpPr>
            <p:spPr>
              <a:xfrm>
                <a:off x="4935130" y="4969585"/>
                <a:ext cx="63372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TCP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3D24FFA3-1448-4BDB-A0E5-7F0ECA50A499}"/>
                  </a:ext>
                </a:extLst>
              </p:cNvPr>
              <p:cNvCxnSpPr>
                <a:cxnSpLocks/>
                <a:stCxn id="150" idx="3"/>
                <a:endCxn id="152" idx="1"/>
              </p:cNvCxnSpPr>
              <p:nvPr/>
            </p:nvCxnSpPr>
            <p:spPr>
              <a:xfrm flipV="1">
                <a:off x="4319347" y="4871369"/>
                <a:ext cx="599112" cy="1"/>
              </a:xfrm>
              <a:prstGeom prst="line">
                <a:avLst/>
              </a:prstGeom>
              <a:noFill/>
              <a:ln w="12700" cap="flat" cmpd="sng" algn="ctr">
                <a:solidFill>
                  <a:srgbClr val="00B050"/>
                </a:solidFill>
                <a:prstDash val="sysDash"/>
                <a:miter lim="800000"/>
                <a:headEnd type="triangle"/>
                <a:tailEnd type="triangle"/>
              </a:ln>
              <a:effectLst/>
            </p:spPr>
          </p:cxnSp>
        </p:grpSp>
      </p:grpSp>
      <p:sp>
        <p:nvSpPr>
          <p:cNvPr id="159" name="文本框 158">
            <a:extLst>
              <a:ext uri="{FF2B5EF4-FFF2-40B4-BE49-F238E27FC236}">
                <a16:creationId xmlns:a16="http://schemas.microsoft.com/office/drawing/2014/main" id="{56388199-1B87-44BA-ABBA-CEF024EA4A9A}"/>
              </a:ext>
            </a:extLst>
          </p:cNvPr>
          <p:cNvSpPr txBox="1"/>
          <p:nvPr/>
        </p:nvSpPr>
        <p:spPr>
          <a:xfrm>
            <a:off x="6229181" y="4391466"/>
            <a:ext cx="8691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6FD4824-A891-4F39-930A-A5E10BFF97DE}"/>
              </a:ext>
            </a:extLst>
          </p:cNvPr>
          <p:cNvSpPr txBox="1"/>
          <p:nvPr/>
        </p:nvSpPr>
        <p:spPr>
          <a:xfrm>
            <a:off x="7753142" y="4384292"/>
            <a:ext cx="6848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VAL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C2C7BC5C-ABF1-4A4E-B99C-42E4FD81A205}"/>
              </a:ext>
            </a:extLst>
          </p:cNvPr>
          <p:cNvSpPr txBox="1"/>
          <p:nvPr/>
        </p:nvSpPr>
        <p:spPr>
          <a:xfrm>
            <a:off x="9283741" y="4360292"/>
            <a:ext cx="8691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E6801D7-C280-4202-8A57-5D1221204DA7}"/>
              </a:ext>
            </a:extLst>
          </p:cNvPr>
          <p:cNvSpPr txBox="1"/>
          <p:nvPr/>
        </p:nvSpPr>
        <p:spPr>
          <a:xfrm>
            <a:off x="10807702" y="4353118"/>
            <a:ext cx="6848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VAL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23DAFB03-F6C7-49E6-AED5-9BEC54A79DE0}"/>
              </a:ext>
            </a:extLst>
          </p:cNvPr>
          <p:cNvSpPr txBox="1"/>
          <p:nvPr/>
        </p:nvSpPr>
        <p:spPr>
          <a:xfrm>
            <a:off x="6438030" y="3117037"/>
            <a:ext cx="3225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(A)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3A2725E7-CDAA-45A1-A01D-64405AF2219C}"/>
              </a:ext>
            </a:extLst>
          </p:cNvPr>
          <p:cNvSpPr txBox="1"/>
          <p:nvPr/>
        </p:nvSpPr>
        <p:spPr>
          <a:xfrm>
            <a:off x="9632039" y="3141268"/>
            <a:ext cx="31771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(B)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4FE9940-726F-4D90-8686-D8660DE6DDF7}"/>
              </a:ext>
            </a:extLst>
          </p:cNvPr>
          <p:cNvSpPr txBox="1"/>
          <p:nvPr/>
        </p:nvSpPr>
        <p:spPr>
          <a:xfrm>
            <a:off x="8159739" y="4868533"/>
            <a:ext cx="31771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(C)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166" name="直接箭头连接符 165">
            <a:extLst>
              <a:ext uri="{FF2B5EF4-FFF2-40B4-BE49-F238E27FC236}">
                <a16:creationId xmlns:a16="http://schemas.microsoft.com/office/drawing/2014/main" id="{24184A3E-BD54-4395-BAA7-8B4A68027A3E}"/>
              </a:ext>
            </a:extLst>
          </p:cNvPr>
          <p:cNvCxnSpPr>
            <a:cxnSpLocks/>
          </p:cNvCxnSpPr>
          <p:nvPr/>
        </p:nvCxnSpPr>
        <p:spPr>
          <a:xfrm>
            <a:off x="5516555" y="3603208"/>
            <a:ext cx="418900" cy="1"/>
          </a:xfrm>
          <a:prstGeom prst="straightConnector1">
            <a:avLst/>
          </a:prstGeom>
          <a:noFill/>
          <a:ln w="12700" cap="flat" cmpd="sng" algn="ctr">
            <a:solidFill>
              <a:srgbClr val="00B050"/>
            </a:solidFill>
            <a:prstDash val="sysDash"/>
            <a:miter lim="800000"/>
            <a:headEnd type="triangle"/>
            <a:tailEnd type="triangle"/>
          </a:ln>
          <a:effectLst/>
        </p:spPr>
      </p:cxnSp>
      <p:cxnSp>
        <p:nvCxnSpPr>
          <p:cNvPr id="167" name="直接箭头连接符 166">
            <a:extLst>
              <a:ext uri="{FF2B5EF4-FFF2-40B4-BE49-F238E27FC236}">
                <a16:creationId xmlns:a16="http://schemas.microsoft.com/office/drawing/2014/main" id="{6F520155-1506-433C-9011-9FF7F64D57C7}"/>
              </a:ext>
            </a:extLst>
          </p:cNvPr>
          <p:cNvCxnSpPr>
            <a:cxnSpLocks/>
          </p:cNvCxnSpPr>
          <p:nvPr/>
        </p:nvCxnSpPr>
        <p:spPr>
          <a:xfrm>
            <a:off x="8674331" y="3578549"/>
            <a:ext cx="418900" cy="1"/>
          </a:xfrm>
          <a:prstGeom prst="straightConnector1">
            <a:avLst/>
          </a:prstGeom>
          <a:noFill/>
          <a:ln w="12700" cap="flat" cmpd="sng" algn="ctr">
            <a:solidFill>
              <a:srgbClr val="00B050"/>
            </a:solidFill>
            <a:prstDash val="sysDash"/>
            <a:miter lim="800000"/>
            <a:headEnd type="triangle"/>
            <a:tailEnd type="triangle"/>
          </a:ln>
          <a:effectLst/>
        </p:spPr>
      </p:cxnSp>
      <p:cxnSp>
        <p:nvCxnSpPr>
          <p:cNvPr id="168" name="直接箭头连接符 167">
            <a:extLst>
              <a:ext uri="{FF2B5EF4-FFF2-40B4-BE49-F238E27FC236}">
                <a16:creationId xmlns:a16="http://schemas.microsoft.com/office/drawing/2014/main" id="{75376C93-EDBC-4EAF-9512-E8104A414B77}"/>
              </a:ext>
            </a:extLst>
          </p:cNvPr>
          <p:cNvCxnSpPr>
            <a:cxnSpLocks/>
          </p:cNvCxnSpPr>
          <p:nvPr/>
        </p:nvCxnSpPr>
        <p:spPr>
          <a:xfrm>
            <a:off x="5565828" y="3336420"/>
            <a:ext cx="2187314" cy="0"/>
          </a:xfrm>
          <a:prstGeom prst="straightConnector1">
            <a:avLst/>
          </a:prstGeom>
          <a:noFill/>
          <a:ln w="31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lgDash"/>
            <a:miter lim="800000"/>
            <a:headEnd type="triangle"/>
            <a:tailEnd type="triangle"/>
          </a:ln>
          <a:effectLst/>
        </p:spPr>
      </p:cxnSp>
      <p:cxnSp>
        <p:nvCxnSpPr>
          <p:cNvPr id="169" name="直接箭头连接符 168">
            <a:extLst>
              <a:ext uri="{FF2B5EF4-FFF2-40B4-BE49-F238E27FC236}">
                <a16:creationId xmlns:a16="http://schemas.microsoft.com/office/drawing/2014/main" id="{DE8ACDEA-2583-4045-93FB-EAE57DEA69CE}"/>
              </a:ext>
            </a:extLst>
          </p:cNvPr>
          <p:cNvCxnSpPr>
            <a:cxnSpLocks/>
          </p:cNvCxnSpPr>
          <p:nvPr/>
        </p:nvCxnSpPr>
        <p:spPr>
          <a:xfrm>
            <a:off x="8788768" y="3326136"/>
            <a:ext cx="2187314" cy="0"/>
          </a:xfrm>
          <a:prstGeom prst="straightConnector1">
            <a:avLst/>
          </a:prstGeom>
          <a:noFill/>
          <a:ln w="31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lgDash"/>
            <a:miter lim="800000"/>
            <a:headEnd type="triangle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03776064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867DC83-75EC-49AD-95F2-27756CE22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79732"/>
            <a:ext cx="10515600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Proposals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86F8E9A-A28A-4E6D-A3B5-20B2953E1C5C}"/>
              </a:ext>
            </a:extLst>
          </p:cNvPr>
          <p:cNvSpPr txBox="1"/>
          <p:nvPr/>
        </p:nvSpPr>
        <p:spPr>
          <a:xfrm>
            <a:off x="832565" y="1717478"/>
            <a:ext cx="100873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S6-241228/CR 0055: functional model update to introduce the SEALDD UU-U and SEALDD S-U reference point and related descriptions</a:t>
            </a:r>
          </a:p>
          <a:p>
            <a:pPr marL="5715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S6-241229/CR 0056: Streaming delivery service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2028148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FEFC62-DA16-4F59-8C48-BA11D8E60B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103" y="2779613"/>
            <a:ext cx="11330432" cy="763808"/>
          </a:xfrm>
        </p:spPr>
        <p:txBody>
          <a:bodyPr/>
          <a:lstStyle/>
          <a:p>
            <a:pPr algn="ctr"/>
            <a:r>
              <a:rPr lang="en-US" altLang="zh-CN" dirty="0"/>
              <a:t>Annex: Good practice design for data deliver in 3GPP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325908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C1488F-EA35-4A52-A710-E79ECCF4C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2101" y="399399"/>
            <a:ext cx="11330432" cy="763808"/>
          </a:xfrm>
        </p:spPr>
        <p:txBody>
          <a:bodyPr/>
          <a:lstStyle/>
          <a:p>
            <a:r>
              <a:rPr lang="en-US" altLang="zh-CN" dirty="0"/>
              <a:t>SEAL DD-S has similar concept in xMB and MB2 </a:t>
            </a:r>
            <a:endParaRPr lang="zh-CN" altLang="en-US" dirty="0"/>
          </a:p>
        </p:txBody>
      </p:sp>
      <p:pic>
        <p:nvPicPr>
          <p:cNvPr id="6149" name="Picture 5">
            <a:extLst>
              <a:ext uri="{FF2B5EF4-FFF2-40B4-BE49-F238E27FC236}">
                <a16:creationId xmlns:a16="http://schemas.microsoft.com/office/drawing/2014/main" id="{43011FBB-AF62-48D4-AFDD-EB1F5A9DED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69" y="1150148"/>
            <a:ext cx="5716859" cy="118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89F99AB6-56CB-43CA-BB91-C1DEC7693F18}"/>
              </a:ext>
            </a:extLst>
          </p:cNvPr>
          <p:cNvSpPr/>
          <p:nvPr/>
        </p:nvSpPr>
        <p:spPr>
          <a:xfrm>
            <a:off x="4712424" y="1604886"/>
            <a:ext cx="484367" cy="2802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7">
            <a:extLst>
              <a:ext uri="{FF2B5EF4-FFF2-40B4-BE49-F238E27FC236}">
                <a16:creationId xmlns:a16="http://schemas.microsoft.com/office/drawing/2014/main" id="{937FBBAD-37D8-49F5-9BBE-180283E8E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" name="对象 22">
            <a:extLst>
              <a:ext uri="{FF2B5EF4-FFF2-40B4-BE49-F238E27FC236}">
                <a16:creationId xmlns:a16="http://schemas.microsoft.com/office/drawing/2014/main" id="{D35B5A9B-4369-49AC-ABDD-6FCCE6A430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726396"/>
              </p:ext>
            </p:extLst>
          </p:nvPr>
        </p:nvGraphicFramePr>
        <p:xfrm>
          <a:off x="354347" y="2768795"/>
          <a:ext cx="4535204" cy="1628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r:id="rId5" imgW="7086488" imgH="2543044" progId="Visio.Drawing.11">
                  <p:embed/>
                </p:oleObj>
              </mc:Choice>
              <mc:Fallback>
                <p:oleObj r:id="rId5" imgW="7086488" imgH="2543044" progId="Visio.Drawing.11">
                  <p:embed/>
                  <p:pic>
                    <p:nvPicPr>
                      <p:cNvPr id="23" name="对象 22">
                        <a:extLst>
                          <a:ext uri="{FF2B5EF4-FFF2-40B4-BE49-F238E27FC236}">
                            <a16:creationId xmlns:a16="http://schemas.microsoft.com/office/drawing/2014/main" id="{D35B5A9B-4369-49AC-ABDD-6FCCE6A430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347" y="2768795"/>
                        <a:ext cx="4535204" cy="16286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>
            <a:extLst>
              <a:ext uri="{FF2B5EF4-FFF2-40B4-BE49-F238E27FC236}">
                <a16:creationId xmlns:a16="http://schemas.microsoft.com/office/drawing/2014/main" id="{A94CF9C2-16CF-4FA6-A93E-AB72A21FACC9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703217" y="4419615"/>
          <a:ext cx="3928256" cy="2046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Slide" r:id="rId7" imgW="1639964" imgH="1228296" progId="PowerPoint.Slide.12">
                  <p:embed/>
                </p:oleObj>
              </mc:Choice>
              <mc:Fallback>
                <p:oleObj name="Slide" r:id="rId7" imgW="1639964" imgH="1228296" progId="PowerPoint.Slide.12">
                  <p:embed/>
                  <p:pic>
                    <p:nvPicPr>
                      <p:cNvPr id="28" name="对象 27">
                        <a:extLst>
                          <a:ext uri="{FF2B5EF4-FFF2-40B4-BE49-F238E27FC236}">
                            <a16:creationId xmlns:a16="http://schemas.microsoft.com/office/drawing/2014/main" id="{A94CF9C2-16CF-4FA6-A93E-AB72A21FACC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9862" t="17036" r="7140" b="16779"/>
                      <a:stretch>
                        <a:fillRect/>
                      </a:stretch>
                    </p:blipFill>
                    <p:spPr bwMode="auto">
                      <a:xfrm>
                        <a:off x="703217" y="4419615"/>
                        <a:ext cx="3928256" cy="20461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>
            <a:extLst>
              <a:ext uri="{FF2B5EF4-FFF2-40B4-BE49-F238E27FC236}">
                <a16:creationId xmlns:a16="http://schemas.microsoft.com/office/drawing/2014/main" id="{2FF0A729-AB62-43F9-B55A-42D367FA19D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947317" y="1373971"/>
          <a:ext cx="6125737" cy="46458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Slide" r:id="rId9" imgW="4543027" imgH="3406258" progId="PowerPoint.Slide.12">
                  <p:embed/>
                </p:oleObj>
              </mc:Choice>
              <mc:Fallback>
                <p:oleObj name="Slide" r:id="rId9" imgW="4543027" imgH="3406258" progId="PowerPoint.Slide.12">
                  <p:embed/>
                  <p:pic>
                    <p:nvPicPr>
                      <p:cNvPr id="27" name="对象 26">
                        <a:extLst>
                          <a:ext uri="{FF2B5EF4-FFF2-40B4-BE49-F238E27FC236}">
                            <a16:creationId xmlns:a16="http://schemas.microsoft.com/office/drawing/2014/main" id="{2FF0A729-AB62-43F9-B55A-42D367FA19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096" t="5621" r="4211"/>
                      <a:stretch>
                        <a:fillRect/>
                      </a:stretch>
                    </p:blipFill>
                    <p:spPr bwMode="auto">
                      <a:xfrm>
                        <a:off x="5947317" y="1373971"/>
                        <a:ext cx="6125737" cy="464587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文本框 28">
            <a:extLst>
              <a:ext uri="{FF2B5EF4-FFF2-40B4-BE49-F238E27FC236}">
                <a16:creationId xmlns:a16="http://schemas.microsoft.com/office/drawing/2014/main" id="{4168531F-A331-4DBA-9BCE-3AE281C3E6A5}"/>
              </a:ext>
            </a:extLst>
          </p:cNvPr>
          <p:cNvSpPr txBox="1"/>
          <p:nvPr/>
        </p:nvSpPr>
        <p:spPr>
          <a:xfrm>
            <a:off x="4765602" y="3043193"/>
            <a:ext cx="60144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</a:rPr>
              <a:t>xMB-C </a:t>
            </a:r>
          </a:p>
          <a:p>
            <a:r>
              <a:rPr lang="en-US" altLang="zh-CN" sz="1100" b="1" dirty="0">
                <a:solidFill>
                  <a:srgbClr val="C00000"/>
                </a:solidFill>
              </a:rPr>
              <a:t>xMB-U</a:t>
            </a:r>
            <a:endParaRPr lang="zh-CN" altLang="en-US" sz="1100" b="1" dirty="0">
              <a:solidFill>
                <a:srgbClr val="C00000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CE64661-2898-419B-B137-8B2751C52864}"/>
              </a:ext>
            </a:extLst>
          </p:cNvPr>
          <p:cNvSpPr txBox="1"/>
          <p:nvPr/>
        </p:nvSpPr>
        <p:spPr>
          <a:xfrm>
            <a:off x="4586780" y="4795696"/>
            <a:ext cx="60946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</a:rPr>
              <a:t>MB2-C </a:t>
            </a:r>
          </a:p>
          <a:p>
            <a:r>
              <a:rPr lang="en-US" altLang="zh-CN" sz="1100" b="1" dirty="0">
                <a:solidFill>
                  <a:srgbClr val="C00000"/>
                </a:solidFill>
              </a:rPr>
              <a:t>MB2-U</a:t>
            </a:r>
            <a:endParaRPr lang="zh-CN" altLang="en-US" sz="1100" b="1" dirty="0">
              <a:solidFill>
                <a:srgbClr val="C00000"/>
              </a:solidFill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757B0E5F-F795-48DE-8E9E-2AC8DA1084F2}"/>
              </a:ext>
            </a:extLst>
          </p:cNvPr>
          <p:cNvSpPr/>
          <p:nvPr/>
        </p:nvSpPr>
        <p:spPr>
          <a:xfrm>
            <a:off x="6043961" y="3185613"/>
            <a:ext cx="4378712" cy="32361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1357A37C-B800-47A3-BBC2-B09DB9A11A67}"/>
              </a:ext>
            </a:extLst>
          </p:cNvPr>
          <p:cNvSpPr/>
          <p:nvPr/>
        </p:nvSpPr>
        <p:spPr>
          <a:xfrm>
            <a:off x="6043961" y="3538654"/>
            <a:ext cx="4378712" cy="32361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A429BE1E-3915-4DB4-96C8-A18135C7878F}"/>
              </a:ext>
            </a:extLst>
          </p:cNvPr>
          <p:cNvSpPr/>
          <p:nvPr/>
        </p:nvSpPr>
        <p:spPr>
          <a:xfrm>
            <a:off x="6043961" y="3925423"/>
            <a:ext cx="4378712" cy="32361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E1AA826-27C0-4C3E-AC71-9C08511BDB22}"/>
              </a:ext>
            </a:extLst>
          </p:cNvPr>
          <p:cNvCxnSpPr/>
          <p:nvPr/>
        </p:nvCxnSpPr>
        <p:spPr>
          <a:xfrm>
            <a:off x="10720039" y="2773461"/>
            <a:ext cx="0" cy="21544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FF4032B1-10C3-4998-ACA1-68A7001C218B}"/>
              </a:ext>
            </a:extLst>
          </p:cNvPr>
          <p:cNvSpPr txBox="1"/>
          <p:nvPr/>
        </p:nvSpPr>
        <p:spPr>
          <a:xfrm>
            <a:off x="10529857" y="2558018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</a:rPr>
              <a:t>xMB</a:t>
            </a:r>
            <a:endParaRPr lang="zh-CN" altLang="en-US" sz="1100" b="1" dirty="0">
              <a:solidFill>
                <a:srgbClr val="C0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F12FC86-665B-4294-A9BC-060409770195}"/>
              </a:ext>
            </a:extLst>
          </p:cNvPr>
          <p:cNvSpPr/>
          <p:nvPr/>
        </p:nvSpPr>
        <p:spPr>
          <a:xfrm>
            <a:off x="4291848" y="2226846"/>
            <a:ext cx="150393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i="1" dirty="0"/>
              <a:t>3GPP TS 26.346/29.116 </a:t>
            </a:r>
            <a:endParaRPr lang="zh-CN" altLang="en-US" sz="1050" i="1" dirty="0"/>
          </a:p>
        </p:txBody>
      </p:sp>
    </p:spTree>
    <p:extLst>
      <p:ext uri="{BB962C8B-B14F-4D97-AF65-F5344CB8AC3E}">
        <p14:creationId xmlns:p14="http://schemas.microsoft.com/office/powerpoint/2010/main" val="293000687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>
            <a:extLst>
              <a:ext uri="{FF2B5EF4-FFF2-40B4-BE49-F238E27FC236}">
                <a16:creationId xmlns:a16="http://schemas.microsoft.com/office/drawing/2014/main" id="{43011FBB-AF62-48D4-AFDD-EB1F5A9DED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92" y="882604"/>
            <a:ext cx="5716859" cy="118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89F99AB6-56CB-43CA-BB91-C1DEC7693F18}"/>
              </a:ext>
            </a:extLst>
          </p:cNvPr>
          <p:cNvSpPr/>
          <p:nvPr/>
        </p:nvSpPr>
        <p:spPr>
          <a:xfrm>
            <a:off x="4790349" y="1365563"/>
            <a:ext cx="484367" cy="2802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FDBED2-0B8E-4C9C-86C4-7E6C0F1E640F}"/>
              </a:ext>
            </a:extLst>
          </p:cNvPr>
          <p:cNvSpPr txBox="1"/>
          <p:nvPr/>
        </p:nvSpPr>
        <p:spPr>
          <a:xfrm>
            <a:off x="221222" y="2041539"/>
            <a:ext cx="260674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6699FF"/>
                </a:solidFill>
              </a:rPr>
              <a:t>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Streaming services</a:t>
            </a:r>
            <a:r>
              <a:rPr lang="zh-CN" altLang="en-US" sz="1400" dirty="0"/>
              <a:t>，</a:t>
            </a:r>
            <a:endParaRPr lang="en-US" altLang="zh-CN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File download services</a:t>
            </a:r>
            <a:r>
              <a:rPr lang="zh-CN" altLang="en-US" sz="1400" dirty="0"/>
              <a:t>，</a:t>
            </a:r>
            <a:endParaRPr lang="en-US" altLang="zh-CN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Carousel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Television (TV) service</a:t>
            </a:r>
            <a:endParaRPr lang="en-US" altLang="zh-CN" sz="14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7F5D71D-CB3B-49E2-B1A6-D4F7D3642C2A}"/>
              </a:ext>
            </a:extLst>
          </p:cNvPr>
          <p:cNvSpPr/>
          <p:nvPr/>
        </p:nvSpPr>
        <p:spPr>
          <a:xfrm>
            <a:off x="140771" y="3806316"/>
            <a:ext cx="595522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C00000"/>
                </a:solidFill>
              </a:rPr>
              <a:t>xMB-U data transfer mode</a:t>
            </a:r>
            <a:r>
              <a:rPr lang="zh-CN" altLang="en-US" sz="1400" b="1" dirty="0">
                <a:solidFill>
                  <a:srgbClr val="C00000"/>
                </a:solidFill>
              </a:rPr>
              <a:t>：</a:t>
            </a:r>
            <a:endParaRPr lang="en-US" altLang="zh-CN" sz="1400" b="1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C00000"/>
                </a:solidFill>
              </a:rPr>
              <a:t>File Push</a:t>
            </a:r>
            <a:r>
              <a:rPr lang="en-US" altLang="zh-CN" sz="1400" dirty="0"/>
              <a:t>: the Content Provider uploads or transmits files to the BM-SC either as soon as they become available, or in advance.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C00000"/>
                </a:solidFill>
              </a:rPr>
              <a:t>File Pull</a:t>
            </a:r>
            <a:r>
              <a:rPr lang="en-US" altLang="zh-CN" sz="1400" dirty="0"/>
              <a:t>: the Content Provider makes files available prior to the session start and at least during the lifetime of a session. The BM-SC will retrieve the files when it needs to deliver them.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C00000"/>
                </a:solidFill>
              </a:rPr>
              <a:t>RTP Streaming</a:t>
            </a:r>
            <a:r>
              <a:rPr lang="en-US" altLang="zh-CN" sz="1400" dirty="0"/>
              <a:t>: the BM-SC establishes an RTSP session to the Content Provider and starts the streaming session to relay media streams.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C00000"/>
                </a:solidFill>
              </a:rPr>
              <a:t>Transport</a:t>
            </a:r>
            <a:r>
              <a:rPr lang="en-US" altLang="zh-CN" sz="1400" dirty="0"/>
              <a:t>: the BM-SC listens on one IP address and one port number to receive UDP packets.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5CDB10A-B7C3-44E2-BC1B-88D9FD31F709}"/>
              </a:ext>
            </a:extLst>
          </p:cNvPr>
          <p:cNvSpPr txBox="1"/>
          <p:nvPr/>
        </p:nvSpPr>
        <p:spPr>
          <a:xfrm>
            <a:off x="3110951" y="2041539"/>
            <a:ext cx="399154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accent2"/>
                </a:solidFill>
              </a:rPr>
              <a:t>Session</a:t>
            </a:r>
          </a:p>
          <a:p>
            <a:r>
              <a:rPr lang="en-US" altLang="zh-CN" sz="1400" dirty="0"/>
              <a:t>Streaming</a:t>
            </a:r>
            <a:r>
              <a:rPr lang="zh-CN" altLang="en-US" sz="1400" dirty="0"/>
              <a:t>：</a:t>
            </a:r>
            <a:r>
              <a:rPr lang="en-US" altLang="zh-CN" sz="1400" dirty="0">
                <a:solidFill>
                  <a:srgbClr val="C00000"/>
                </a:solidFill>
              </a:rPr>
              <a:t>RTP streaming mode</a:t>
            </a:r>
          </a:p>
          <a:p>
            <a:r>
              <a:rPr lang="en-US" altLang="zh-CN" sz="1400" dirty="0"/>
              <a:t>Files</a:t>
            </a:r>
            <a:r>
              <a:rPr lang="zh-CN" altLang="en-US" sz="1400" dirty="0"/>
              <a:t>：</a:t>
            </a:r>
            <a:r>
              <a:rPr lang="en-US" altLang="zh-CN" sz="1400" dirty="0">
                <a:solidFill>
                  <a:srgbClr val="C00000"/>
                </a:solidFill>
              </a:rPr>
              <a:t>Push/Pull mode</a:t>
            </a:r>
          </a:p>
          <a:p>
            <a:r>
              <a:rPr lang="en-US" altLang="zh-CN" sz="1400" dirty="0"/>
              <a:t>Application</a:t>
            </a:r>
            <a:r>
              <a:rPr lang="zh-CN" altLang="en-US" sz="1400" dirty="0"/>
              <a:t>：</a:t>
            </a:r>
            <a:r>
              <a:rPr lang="en-US" altLang="zh-CN" sz="1400" dirty="0">
                <a:solidFill>
                  <a:srgbClr val="C00000"/>
                </a:solidFill>
              </a:rPr>
              <a:t>Push/Pull mode</a:t>
            </a:r>
          </a:p>
          <a:p>
            <a:r>
              <a:rPr lang="en-US" altLang="zh-CN" sz="1400" dirty="0"/>
              <a:t>Transport-Mode</a:t>
            </a:r>
            <a:r>
              <a:rPr lang="zh-CN" altLang="en-US" sz="1400" dirty="0"/>
              <a:t>：</a:t>
            </a:r>
            <a:r>
              <a:rPr lang="en-US" altLang="zh-CN" sz="1400" dirty="0">
                <a:solidFill>
                  <a:srgbClr val="C00000"/>
                </a:solidFill>
              </a:rPr>
              <a:t>Transport mode</a:t>
            </a:r>
          </a:p>
        </p:txBody>
      </p:sp>
      <p:graphicFrame>
        <p:nvGraphicFramePr>
          <p:cNvPr id="21" name="对象 20">
            <a:extLst>
              <a:ext uri="{FF2B5EF4-FFF2-40B4-BE49-F238E27FC236}">
                <a16:creationId xmlns:a16="http://schemas.microsoft.com/office/drawing/2014/main" id="{6CCAE578-83B4-4C5E-8257-06BA8A6B7F08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962185" y="1289313"/>
          <a:ext cx="6349239" cy="2517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r:id="rId4" imgW="8718361" imgH="2835071" progId="Visio.Drawing.11">
                  <p:embed/>
                </p:oleObj>
              </mc:Choice>
              <mc:Fallback>
                <p:oleObj r:id="rId4" imgW="8718361" imgH="2835071" progId="Visio.Drawing.11">
                  <p:embed/>
                  <p:pic>
                    <p:nvPicPr>
                      <p:cNvPr id="21" name="对象 20">
                        <a:extLst>
                          <a:ext uri="{FF2B5EF4-FFF2-40B4-BE49-F238E27FC236}">
                            <a16:creationId xmlns:a16="http://schemas.microsoft.com/office/drawing/2014/main" id="{6CCAE578-83B4-4C5E-8257-06BA8A6B7F0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2185" y="1289313"/>
                        <a:ext cx="6349239" cy="25170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7">
            <a:extLst>
              <a:ext uri="{FF2B5EF4-FFF2-40B4-BE49-F238E27FC236}">
                <a16:creationId xmlns:a16="http://schemas.microsoft.com/office/drawing/2014/main" id="{937FBBAD-37D8-49F5-9BBE-180283E8E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对话气泡: 圆角矩形 3">
            <a:extLst>
              <a:ext uri="{FF2B5EF4-FFF2-40B4-BE49-F238E27FC236}">
                <a16:creationId xmlns:a16="http://schemas.microsoft.com/office/drawing/2014/main" id="{62B28A73-89D5-4DFB-BA4E-60E50831A470}"/>
              </a:ext>
            </a:extLst>
          </p:cNvPr>
          <p:cNvSpPr/>
          <p:nvPr/>
        </p:nvSpPr>
        <p:spPr>
          <a:xfrm>
            <a:off x="379141" y="3339272"/>
            <a:ext cx="2118732" cy="327100"/>
          </a:xfrm>
          <a:prstGeom prst="wedgeRoundRectCallout">
            <a:avLst>
              <a:gd name="adj1" fmla="val 21560"/>
              <a:gd name="adj2" fmla="val -123887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FFFF00"/>
              </a:highlight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B5B0096-0484-4C60-92ED-733DFE6D38F6}"/>
              </a:ext>
            </a:extLst>
          </p:cNvPr>
          <p:cNvSpPr/>
          <p:nvPr/>
        </p:nvSpPr>
        <p:spPr>
          <a:xfrm>
            <a:off x="379141" y="3308648"/>
            <a:ext cx="16450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For DL MBMS/MBS.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Not required for SEALDD</a:t>
            </a:r>
          </a:p>
        </p:txBody>
      </p:sp>
      <p:sp>
        <p:nvSpPr>
          <p:cNvPr id="17" name="对话气泡: 圆角矩形 16">
            <a:extLst>
              <a:ext uri="{FF2B5EF4-FFF2-40B4-BE49-F238E27FC236}">
                <a16:creationId xmlns:a16="http://schemas.microsoft.com/office/drawing/2014/main" id="{0F20A77D-4A9C-407A-B316-66356D5A1605}"/>
              </a:ext>
            </a:extLst>
          </p:cNvPr>
          <p:cNvSpPr/>
          <p:nvPr/>
        </p:nvSpPr>
        <p:spPr>
          <a:xfrm>
            <a:off x="3124555" y="3374678"/>
            <a:ext cx="2510624" cy="327100"/>
          </a:xfrm>
          <a:prstGeom prst="wedgeRoundRectCallout">
            <a:avLst>
              <a:gd name="adj1" fmla="val 21560"/>
              <a:gd name="adj2" fmla="val -123887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FFFF00"/>
              </a:highlight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AD4B865-08B0-4E86-BE09-7B055B408048}"/>
              </a:ext>
            </a:extLst>
          </p:cNvPr>
          <p:cNvSpPr/>
          <p:nvPr/>
        </p:nvSpPr>
        <p:spPr>
          <a:xfrm>
            <a:off x="3054531" y="3400690"/>
            <a:ext cx="27441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Equivalent concept to SEALDD S connection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5E56D1-0DC4-4F4D-B7BA-04BF5BA015EE}"/>
              </a:ext>
            </a:extLst>
          </p:cNvPr>
          <p:cNvSpPr txBox="1"/>
          <p:nvPr/>
        </p:nvSpPr>
        <p:spPr>
          <a:xfrm>
            <a:off x="8116718" y="1165105"/>
            <a:ext cx="144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ighlight>
                  <a:srgbClr val="FFFF00"/>
                </a:highlight>
              </a:rPr>
              <a:t>xMB protocol</a:t>
            </a:r>
            <a:endParaRPr lang="zh-CN" altLang="en-US" dirty="0">
              <a:highlight>
                <a:srgbClr val="FFFF00"/>
              </a:highlight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21B10A-DB8E-4AFA-A541-4E3CC5B07BB3}"/>
              </a:ext>
            </a:extLst>
          </p:cNvPr>
          <p:cNvSpPr txBox="1"/>
          <p:nvPr/>
        </p:nvSpPr>
        <p:spPr>
          <a:xfrm>
            <a:off x="8151182" y="3792246"/>
            <a:ext cx="1681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ighlight>
                  <a:srgbClr val="FFFF00"/>
                </a:highlight>
              </a:rPr>
              <a:t>MB2-U protocol</a:t>
            </a:r>
            <a:endParaRPr lang="zh-CN" altLang="en-US" dirty="0">
              <a:highlight>
                <a:srgbClr val="FFFF00"/>
              </a:highlight>
            </a:endParaRPr>
          </a:p>
        </p:txBody>
      </p:sp>
      <p:graphicFrame>
        <p:nvGraphicFramePr>
          <p:cNvPr id="9" name="对象 8">
            <a:extLst>
              <a:ext uri="{FF2B5EF4-FFF2-40B4-BE49-F238E27FC236}">
                <a16:creationId xmlns:a16="http://schemas.microsoft.com/office/drawing/2014/main" id="{EDE0D753-5E8E-4EA7-80D9-D345F5FB533D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075351" y="4161578"/>
          <a:ext cx="6011454" cy="1531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r:id="rId6" imgW="5051588" imgH="1291617" progId="Visio.Drawing.11">
                  <p:embed/>
                </p:oleObj>
              </mc:Choice>
              <mc:Fallback>
                <p:oleObj r:id="rId6" imgW="5051588" imgH="1291617" progId="Visio.Drawing.11">
                  <p:embed/>
                  <p:pic>
                    <p:nvPicPr>
                      <p:cNvPr id="9" name="对象 8">
                        <a:extLst>
                          <a:ext uri="{FF2B5EF4-FFF2-40B4-BE49-F238E27FC236}">
                            <a16:creationId xmlns:a16="http://schemas.microsoft.com/office/drawing/2014/main" id="{EDE0D753-5E8E-4EA7-80D9-D345F5FB533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5351" y="4161578"/>
                        <a:ext cx="6011454" cy="15313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2BC832B-B40A-487F-A223-613EE83033E3}"/>
              </a:ext>
            </a:extLst>
          </p:cNvPr>
          <p:cNvSpPr/>
          <p:nvPr/>
        </p:nvSpPr>
        <p:spPr>
          <a:xfrm>
            <a:off x="10512213" y="4368800"/>
            <a:ext cx="1574592" cy="914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8A7900E-CC41-458A-9A17-1D40E5118ADD}"/>
              </a:ext>
            </a:extLst>
          </p:cNvPr>
          <p:cNvSpPr txBox="1"/>
          <p:nvPr/>
        </p:nvSpPr>
        <p:spPr>
          <a:xfrm>
            <a:off x="6398999" y="5638507"/>
            <a:ext cx="507061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i="1" dirty="0"/>
              <a:t>For simplicity, only one common is shown in this page. Several</a:t>
            </a:r>
            <a:r>
              <a:rPr lang="zh-CN" altLang="en-US" sz="900" i="1" dirty="0"/>
              <a:t> </a:t>
            </a:r>
            <a:r>
              <a:rPr lang="en-US" altLang="zh-CN" sz="900" i="1" dirty="0"/>
              <a:t>variants</a:t>
            </a:r>
            <a:r>
              <a:rPr lang="zh-CN" altLang="en-US" sz="900" i="1" dirty="0"/>
              <a:t> </a:t>
            </a:r>
            <a:r>
              <a:rPr lang="en-US" altLang="zh-CN" sz="900" i="1" dirty="0"/>
              <a:t>MB2-U with security is not shown</a:t>
            </a:r>
            <a:endParaRPr lang="zh-CN" altLang="en-US" sz="900" i="1" dirty="0"/>
          </a:p>
        </p:txBody>
      </p:sp>
      <p:sp>
        <p:nvSpPr>
          <p:cNvPr id="28" name="标题 1">
            <a:extLst>
              <a:ext uri="{FF2B5EF4-FFF2-40B4-BE49-F238E27FC236}">
                <a16:creationId xmlns:a16="http://schemas.microsoft.com/office/drawing/2014/main" id="{2628E8C7-5E98-41B6-A30B-1D6F0C16B6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969" y="409918"/>
            <a:ext cx="11330432" cy="763808"/>
          </a:xfrm>
        </p:spPr>
        <p:txBody>
          <a:bodyPr/>
          <a:lstStyle/>
          <a:p>
            <a:r>
              <a:rPr lang="en-US" altLang="zh-CN" dirty="0"/>
              <a:t>SEAL DD-S has similar concept in xMB and MB2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026402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13061</TotalTime>
  <Words>977</Words>
  <Application>Microsoft Office PowerPoint</Application>
  <PresentationFormat>宽屏</PresentationFormat>
  <Paragraphs>162</Paragraphs>
  <Slides>8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.AppleSystemUIFont</vt:lpstr>
      <vt:lpstr>宋体</vt:lpstr>
      <vt:lpstr>Microsoft YaHei</vt:lpstr>
      <vt:lpstr>Microsoft YaHei</vt:lpstr>
      <vt:lpstr>Arial</vt:lpstr>
      <vt:lpstr>Calibri</vt:lpstr>
      <vt:lpstr>Calibri Light</vt:lpstr>
      <vt:lpstr>Times New Roman</vt:lpstr>
      <vt:lpstr>Wingdings</vt:lpstr>
      <vt:lpstr>1_Office Theme</vt:lpstr>
      <vt:lpstr>Document</vt:lpstr>
      <vt:lpstr>Visio.Drawing.11</vt:lpstr>
      <vt:lpstr>Slide</vt:lpstr>
      <vt:lpstr>Architecture and delivery service enhancement to SEALDD</vt:lpstr>
      <vt:lpstr>Content</vt:lpstr>
      <vt:lpstr>Issue#1 – media plane is missing in both SEALDD-UU and SEALDD-S</vt:lpstr>
      <vt:lpstr>Issue#2 - Regular delivery service is not sufficient. More delivery services per service scenarios e.g., downloading, streaming  are missing.</vt:lpstr>
      <vt:lpstr>Proposals</vt:lpstr>
      <vt:lpstr>Annex: Good practice design for data deliver in 3GPP </vt:lpstr>
      <vt:lpstr>SEAL DD-S has similar concept in xMB and MB2 </vt:lpstr>
      <vt:lpstr>SEAL DD-S has similar concept in xMB and MB2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Cuili0401</cp:lastModifiedBy>
  <cp:revision>302</cp:revision>
  <dcterms:created xsi:type="dcterms:W3CDTF">2023-04-05T03:54:49Z</dcterms:created>
  <dcterms:modified xsi:type="dcterms:W3CDTF">2024-04-08T13:58:17Z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(3)ot/4uO9YZBmdHn8HNdBQLYANurxJRHDvpl/k/J25Y+3GQj4nrzrJZypsjp1N0jcd3qdxrf6g
i2DCdTlCsccqcK6vVBrDFRlM2UlXjAzpD3MMGHvlEWFuxugkCzI9XrtOlFvNX+ErB5IPzU4+
ztv4nT2NiD5fFogcrXDsHqnN6K9hBojOLSWZ2QxymzOg1SLN5No6QkoAGUZImsoKnBEEgMLl
DfevbV4BH5m254baHD</vt:lpwstr>
  </property>
  <property fmtid="{D5CDD505-2E9C-101B-9397-08002B2CF9AE}" pid="3" name="_2015_ms_pID_7253431">
    <vt:lpwstr>sk88gE6nXpAVxPDYdzjw8vWHWCRFKm1cjaxaQOj6BqVMPl9WWcADmv
5S+1Ppf03oWUr+nW0AdNxaa0RTc/titqa94J05DkLWTTr3q3nMKaecSSv8Si/lZ6ut0mT9To
VdX47Ovbt42ANd+TaDQGgpLMNEXVdNdM4WCnP9KCalBSNnU8MTeYAqc+aEwOlxGSRAyQsYMV
LYgzbJmGGUuO5HDib913XRfQZ2fJ52Z4Ry8L</vt:lpwstr>
  </property>
  <property fmtid="{D5CDD505-2E9C-101B-9397-08002B2CF9AE}" pid="4" name="_2015_ms_pID_7253432">
    <vt:lpwstr>nQ==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1695648608</vt:lpwstr>
  </property>
</Properties>
</file>