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260" r:id="rId2"/>
    <p:sldId id="288" r:id="rId3"/>
    <p:sldId id="286" r:id="rId4"/>
    <p:sldId id="287" r:id="rId5"/>
    <p:sldId id="283" r:id="rId6"/>
    <p:sldId id="270"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4C56"/>
    <a:srgbClr val="000000"/>
    <a:srgbClr val="FFF2CC"/>
    <a:srgbClr val="3399FF"/>
    <a:srgbClr val="4485C6"/>
    <a:srgbClr val="FFCCCC"/>
    <a:srgbClr val="FFCCFF"/>
    <a:srgbClr val="5B9BD5"/>
    <a:srgbClr val="5A5858"/>
    <a:srgbClr val="FFDF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298" autoAdjust="0"/>
    <p:restoredTop sz="96592" autoAdjust="0"/>
  </p:normalViewPr>
  <p:slideViewPr>
    <p:cSldViewPr snapToGrid="0">
      <p:cViewPr varScale="1">
        <p:scale>
          <a:sx n="120" d="100"/>
          <a:sy n="120" d="100"/>
        </p:scale>
        <p:origin x="840" y="86"/>
      </p:cViewPr>
      <p:guideLst/>
    </p:cSldViewPr>
  </p:slideViewPr>
  <p:notesTextViewPr>
    <p:cViewPr>
      <p:scale>
        <a:sx n="1" d="1"/>
        <a:sy n="1" d="1"/>
      </p:scale>
      <p:origin x="0" y="0"/>
    </p:cViewPr>
  </p:notesTextViewPr>
  <p:notesViewPr>
    <p:cSldViewPr snapToGrid="0">
      <p:cViewPr varScale="1">
        <p:scale>
          <a:sx n="97" d="100"/>
          <a:sy n="97" d="100"/>
        </p:scale>
        <p:origin x="4008"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4D3B1-07A7-4812-80B9-DD59E94C7F9D}" type="datetimeFigureOut">
              <a:rPr lang="en-US" smtClean="0"/>
              <a:t>4/2/2024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250302-FD59-41EB-98E1-8F01547BD578}" type="slidenum">
              <a:rPr lang="en-US" smtClean="0"/>
              <a:t>‹#›</a:t>
            </a:fld>
            <a:endParaRPr lang="en-US"/>
          </a:p>
        </p:txBody>
      </p:sp>
    </p:spTree>
    <p:extLst>
      <p:ext uri="{BB962C8B-B14F-4D97-AF65-F5344CB8AC3E}">
        <p14:creationId xmlns:p14="http://schemas.microsoft.com/office/powerpoint/2010/main" val="3370523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solidFill>
                  <a:srgbClr val="000000"/>
                </a:solidFill>
              </a:rPr>
              <a:pPr>
                <a:defRPr/>
              </a:pPr>
              <a:t>1</a:t>
            </a:fld>
            <a:endParaRPr lang="en-GB" altLang="en-US">
              <a:solidFill>
                <a:srgbClr val="000000"/>
              </a:solidFill>
            </a:endParaRPr>
          </a:p>
        </p:txBody>
      </p:sp>
    </p:spTree>
    <p:extLst>
      <p:ext uri="{BB962C8B-B14F-4D97-AF65-F5344CB8AC3E}">
        <p14:creationId xmlns:p14="http://schemas.microsoft.com/office/powerpoint/2010/main" val="3990652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4250302-FD59-41EB-98E1-8F01547BD578}" type="slidenum">
              <a:rPr lang="en-US" smtClean="0"/>
              <a:t>2</a:t>
            </a:fld>
            <a:endParaRPr lang="en-US"/>
          </a:p>
        </p:txBody>
      </p:sp>
    </p:spTree>
    <p:extLst>
      <p:ext uri="{BB962C8B-B14F-4D97-AF65-F5344CB8AC3E}">
        <p14:creationId xmlns:p14="http://schemas.microsoft.com/office/powerpoint/2010/main" val="1188135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64250302-FD59-41EB-98E1-8F01547BD578}" type="slidenum">
              <a:rPr lang="en-US" smtClean="0"/>
              <a:t>3</a:t>
            </a:fld>
            <a:endParaRPr lang="en-US"/>
          </a:p>
        </p:txBody>
      </p:sp>
    </p:spTree>
    <p:extLst>
      <p:ext uri="{BB962C8B-B14F-4D97-AF65-F5344CB8AC3E}">
        <p14:creationId xmlns:p14="http://schemas.microsoft.com/office/powerpoint/2010/main" val="5338820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64250302-FD59-41EB-98E1-8F01547BD578}" type="slidenum">
              <a:rPr lang="en-US" smtClean="0"/>
              <a:t>4</a:t>
            </a:fld>
            <a:endParaRPr lang="en-US"/>
          </a:p>
        </p:txBody>
      </p:sp>
    </p:spTree>
    <p:extLst>
      <p:ext uri="{BB962C8B-B14F-4D97-AF65-F5344CB8AC3E}">
        <p14:creationId xmlns:p14="http://schemas.microsoft.com/office/powerpoint/2010/main" val="713934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Observation#1</a:t>
            </a:r>
          </a:p>
          <a:p>
            <a:r>
              <a:rPr lang="en-US" altLang="zh-CN" dirty="0"/>
              <a:t>#2</a:t>
            </a:r>
          </a:p>
          <a:p>
            <a:endParaRPr lang="en-US" dirty="0"/>
          </a:p>
          <a:p>
            <a:r>
              <a:rPr lang="en-US" altLang="zh-CN" dirty="0"/>
              <a:t>Way forward</a:t>
            </a:r>
            <a:endParaRPr lang="en-US" dirty="0"/>
          </a:p>
        </p:txBody>
      </p:sp>
      <p:sp>
        <p:nvSpPr>
          <p:cNvPr id="4" name="灯片编号占位符 3"/>
          <p:cNvSpPr>
            <a:spLocks noGrp="1"/>
          </p:cNvSpPr>
          <p:nvPr>
            <p:ph type="sldNum" sz="quarter" idx="10"/>
          </p:nvPr>
        </p:nvSpPr>
        <p:spPr/>
        <p:txBody>
          <a:bodyPr/>
          <a:lstStyle/>
          <a:p>
            <a:fld id="{64250302-FD59-41EB-98E1-8F01547BD578}" type="slidenum">
              <a:rPr lang="en-US" smtClean="0"/>
              <a:t>5</a:t>
            </a:fld>
            <a:endParaRPr lang="en-US"/>
          </a:p>
        </p:txBody>
      </p:sp>
    </p:spTree>
    <p:extLst>
      <p:ext uri="{BB962C8B-B14F-4D97-AF65-F5344CB8AC3E}">
        <p14:creationId xmlns:p14="http://schemas.microsoft.com/office/powerpoint/2010/main" val="1825519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标题 1">
            <a:extLst>
              <a:ext uri="{FF2B5EF4-FFF2-40B4-BE49-F238E27FC236}">
                <a16:creationId xmlns:a16="http://schemas.microsoft.com/office/drawing/2014/main" id="{388D303D-FBFD-4B34-B382-9333CDF5FB19}"/>
              </a:ext>
            </a:extLst>
          </p:cNvPr>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97927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8898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221583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837997949"/>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06362" y="974711"/>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800" dirty="0">
                <a:ln w="0"/>
                <a:solidFill>
                  <a:prstClr val="black"/>
                </a:solidFill>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568781" y="50534"/>
            <a:ext cx="1246188" cy="72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5420701A-B243-422E-826E-78BD4E22F668}" type="slidenum">
              <a:rPr lang="en-GB" altLang="en-US" sz="1400" smtClean="0">
                <a:solidFill>
                  <a:prstClr val="black"/>
                </a:solidFill>
                <a:latin typeface="Calibri" panose="020F0502020204030204" pitchFamily="34" charset="0"/>
              </a:rPr>
              <a:pPr eaLnBrk="0" fontAlgn="base" hangingPunct="0">
                <a:spcBef>
                  <a:spcPct val="0"/>
                </a:spcBef>
                <a:spcAft>
                  <a:spcPct val="0"/>
                </a:spcAft>
                <a:defRPr/>
              </a:pPr>
              <a:t>‹#›</a:t>
            </a:fld>
            <a:endParaRPr lang="en-GB" altLang="en-US" sz="1400">
              <a:solidFill>
                <a:prstClr val="black"/>
              </a:solidFill>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#60</a:t>
            </a:r>
          </a:p>
        </p:txBody>
      </p:sp>
    </p:spTree>
    <p:extLst>
      <p:ext uri="{BB962C8B-B14F-4D97-AF65-F5344CB8AC3E}">
        <p14:creationId xmlns:p14="http://schemas.microsoft.com/office/powerpoint/2010/main" val="31869178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31326" y="1318373"/>
            <a:ext cx="9644250" cy="2852737"/>
          </a:xfrm>
        </p:spPr>
        <p:txBody>
          <a:bodyPr/>
          <a:lstStyle/>
          <a:p>
            <a:pPr eaLnBrk="1" hangingPunct="1"/>
            <a:r>
              <a:rPr lang="en-US" altLang="en-US" dirty="0"/>
              <a:t>Discussion on </a:t>
            </a:r>
            <a:r>
              <a:rPr lang="en-US" altLang="zh-CN" dirty="0"/>
              <a:t>EAS selection for UE group</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Huawei, Hisilicon</a:t>
            </a:r>
          </a:p>
          <a:p>
            <a:pPr marL="0" indent="0" eaLnBrk="1" hangingPunct="1">
              <a:buFontTx/>
              <a:buNone/>
            </a:pPr>
            <a:r>
              <a:rPr lang="en-US" altLang="zh-CN" dirty="0" err="1"/>
              <a:t>Yajie</a:t>
            </a:r>
            <a:endParaRPr lang="en-GB" altLang="en-US" dirty="0"/>
          </a:p>
        </p:txBody>
      </p:sp>
    </p:spTree>
    <p:extLst>
      <p:ext uri="{BB962C8B-B14F-4D97-AF65-F5344CB8AC3E}">
        <p14:creationId xmlns:p14="http://schemas.microsoft.com/office/powerpoint/2010/main" val="264703386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7">
            <a:extLst>
              <a:ext uri="{FF2B5EF4-FFF2-40B4-BE49-F238E27FC236}">
                <a16:creationId xmlns:a16="http://schemas.microsoft.com/office/drawing/2014/main" id="{844F2985-8FAD-4595-B2C3-A540952C68CF}"/>
              </a:ext>
            </a:extLst>
          </p:cNvPr>
          <p:cNvSpPr txBox="1"/>
          <p:nvPr/>
        </p:nvSpPr>
        <p:spPr>
          <a:xfrm>
            <a:off x="311364" y="445767"/>
            <a:ext cx="11163300" cy="523220"/>
          </a:xfrm>
          <a:prstGeom prst="rect">
            <a:avLst/>
          </a:prstGeom>
          <a:noFill/>
        </p:spPr>
        <p:txBody>
          <a:bodyPr wrap="square" rtlCol="0">
            <a:spAutoFit/>
          </a:bodyPr>
          <a:lstStyle/>
          <a:p>
            <a:r>
              <a:rPr lang="en-US" altLang="zh-CN" sz="2800" dirty="0"/>
              <a:t>Concept clarification: Group Delay</a:t>
            </a:r>
            <a:endParaRPr lang="zh-CN" altLang="en-US" sz="2800" dirty="0"/>
          </a:p>
        </p:txBody>
      </p:sp>
      <p:sp>
        <p:nvSpPr>
          <p:cNvPr id="27" name="TextBox 112">
            <a:extLst>
              <a:ext uri="{FF2B5EF4-FFF2-40B4-BE49-F238E27FC236}">
                <a16:creationId xmlns:a16="http://schemas.microsoft.com/office/drawing/2014/main" id="{8F8DB59A-18D3-40F6-94C3-3C0E1B3B1C18}"/>
              </a:ext>
            </a:extLst>
          </p:cNvPr>
          <p:cNvSpPr txBox="1"/>
          <p:nvPr/>
        </p:nvSpPr>
        <p:spPr>
          <a:xfrm>
            <a:off x="240022" y="1307430"/>
            <a:ext cx="11234642" cy="3062377"/>
          </a:xfrm>
          <a:prstGeom prst="rect">
            <a:avLst/>
          </a:prstGeom>
          <a:noFill/>
        </p:spPr>
        <p:txBody>
          <a:bodyPr wrap="square" rtlCol="0">
            <a:spAutoFit/>
          </a:bodyPr>
          <a:lstStyle/>
          <a:p>
            <a:pPr marL="342900" indent="-342900">
              <a:spcAft>
                <a:spcPts val="600"/>
              </a:spcAft>
              <a:buFont typeface="Wingdings" panose="05000000000000000000" pitchFamily="2" charset="2"/>
              <a:buChar char="q"/>
            </a:pPr>
            <a:r>
              <a:rPr lang="en-US" altLang="zh-CN" sz="2000" b="1" dirty="0"/>
              <a:t>For group application , the Group Delay is the initiating UE to group (rest of the UEs):</a:t>
            </a:r>
          </a:p>
          <a:p>
            <a:pPr marL="800100" lvl="1" indent="-342900">
              <a:spcAft>
                <a:spcPts val="600"/>
              </a:spcAft>
              <a:buFont typeface="Wingdings" panose="05000000000000000000" pitchFamily="2" charset="2"/>
              <a:buChar char="ü"/>
            </a:pPr>
            <a:r>
              <a:rPr lang="en-US" altLang="zh-CN" dirty="0"/>
              <a:t>For MCPTT call “mouth to ear”, the speaker sends a voice message to the server, then the server sends the voice message to the group (rest of the UE)</a:t>
            </a:r>
          </a:p>
          <a:p>
            <a:pPr marL="800100" lvl="1" indent="-342900">
              <a:spcAft>
                <a:spcPts val="600"/>
              </a:spcAft>
              <a:buFont typeface="Wingdings" panose="05000000000000000000" pitchFamily="2" charset="2"/>
              <a:buChar char="ü"/>
            </a:pPr>
            <a:r>
              <a:rPr lang="en-US" altLang="zh-CN" dirty="0"/>
              <a:t>For XR gaming application, the initiating UE execute an action in XR application client, then this action information need to send to the group (rest of the UE) via the application server(s)</a:t>
            </a:r>
          </a:p>
          <a:p>
            <a:pPr marL="342900" indent="-342900">
              <a:spcAft>
                <a:spcPts val="600"/>
              </a:spcAft>
              <a:buFont typeface="Wingdings" panose="05000000000000000000" pitchFamily="2" charset="2"/>
              <a:buChar char="q"/>
            </a:pPr>
            <a:r>
              <a:rPr lang="en-US" altLang="zh-CN" sz="2000" b="1" dirty="0"/>
              <a:t>Thus,</a:t>
            </a:r>
            <a:r>
              <a:rPr lang="zh-CN" altLang="en-US" sz="2000" b="1" dirty="0"/>
              <a:t> </a:t>
            </a:r>
            <a:r>
              <a:rPr lang="en-US" altLang="zh-CN" sz="2000" b="1" dirty="0"/>
              <a:t>for group service, the group delay contains initiating UE to the server delay, and the server to the group delay, optionally contains the inter-server delay when group connect to multiple servers.</a:t>
            </a:r>
          </a:p>
          <a:p>
            <a:pPr marL="342900" indent="-342900">
              <a:spcAft>
                <a:spcPts val="600"/>
              </a:spcAft>
              <a:buFont typeface="Wingdings" panose="05000000000000000000" pitchFamily="2" charset="2"/>
              <a:buChar char="q"/>
            </a:pPr>
            <a:endParaRPr lang="en-US" altLang="zh-CN" sz="2000" b="1" dirty="0"/>
          </a:p>
          <a:p>
            <a:pPr marL="628650" lvl="1" indent="-171450">
              <a:spcAft>
                <a:spcPts val="600"/>
              </a:spcAft>
              <a:buFont typeface="Arial" panose="020B0604020202020204" pitchFamily="34" charset="0"/>
              <a:buChar char="•"/>
            </a:pPr>
            <a:endParaRPr lang="en-US" sz="1600" i="1" dirty="0">
              <a:solidFill>
                <a:srgbClr val="0070C0"/>
              </a:solidFill>
              <a:sym typeface="Wingdings" panose="05000000000000000000" pitchFamily="2" charset="2"/>
            </a:endParaRPr>
          </a:p>
        </p:txBody>
      </p:sp>
      <p:sp>
        <p:nvSpPr>
          <p:cNvPr id="28" name="矩形 27">
            <a:extLst>
              <a:ext uri="{FF2B5EF4-FFF2-40B4-BE49-F238E27FC236}">
                <a16:creationId xmlns:a16="http://schemas.microsoft.com/office/drawing/2014/main" id="{B5412688-0C72-4F97-B284-8097A369A364}"/>
              </a:ext>
            </a:extLst>
          </p:cNvPr>
          <p:cNvSpPr/>
          <p:nvPr/>
        </p:nvSpPr>
        <p:spPr>
          <a:xfrm>
            <a:off x="2453117" y="4175168"/>
            <a:ext cx="777875" cy="380642"/>
          </a:xfrm>
          <a:prstGeom prst="rect">
            <a:avLst/>
          </a:prstGeom>
          <a:solidFill>
            <a:srgbClr val="FFF2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000000"/>
                </a:solidFill>
              </a:rPr>
              <a:t>EAS#1</a:t>
            </a:r>
            <a:endParaRPr lang="zh-CN" altLang="en-US" sz="1600" dirty="0">
              <a:solidFill>
                <a:srgbClr val="000000"/>
              </a:solidFill>
            </a:endParaRPr>
          </a:p>
        </p:txBody>
      </p:sp>
      <p:sp>
        <p:nvSpPr>
          <p:cNvPr id="29" name="矩形 28">
            <a:extLst>
              <a:ext uri="{FF2B5EF4-FFF2-40B4-BE49-F238E27FC236}">
                <a16:creationId xmlns:a16="http://schemas.microsoft.com/office/drawing/2014/main" id="{CA6F329D-1860-4276-9B1C-8B55E1D64739}"/>
              </a:ext>
            </a:extLst>
          </p:cNvPr>
          <p:cNvSpPr/>
          <p:nvPr/>
        </p:nvSpPr>
        <p:spPr>
          <a:xfrm>
            <a:off x="1754639" y="5118877"/>
            <a:ext cx="777875" cy="380642"/>
          </a:xfrm>
          <a:prstGeom prst="rect">
            <a:avLst/>
          </a:prstGeo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000000"/>
                </a:solidFill>
              </a:rPr>
              <a:t>UE#1</a:t>
            </a:r>
            <a:endParaRPr lang="zh-CN" altLang="en-US" sz="1600" dirty="0">
              <a:solidFill>
                <a:srgbClr val="000000"/>
              </a:solidFill>
            </a:endParaRPr>
          </a:p>
        </p:txBody>
      </p:sp>
      <p:sp>
        <p:nvSpPr>
          <p:cNvPr id="30" name="矩形 29">
            <a:extLst>
              <a:ext uri="{FF2B5EF4-FFF2-40B4-BE49-F238E27FC236}">
                <a16:creationId xmlns:a16="http://schemas.microsoft.com/office/drawing/2014/main" id="{EE441B4E-E154-40C8-AAA8-64B2528CE97C}"/>
              </a:ext>
            </a:extLst>
          </p:cNvPr>
          <p:cNvSpPr/>
          <p:nvPr/>
        </p:nvSpPr>
        <p:spPr>
          <a:xfrm>
            <a:off x="3133354" y="5118877"/>
            <a:ext cx="777875" cy="380642"/>
          </a:xfrm>
          <a:prstGeom prst="rect">
            <a:avLst/>
          </a:prstGeo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000000"/>
                </a:solidFill>
              </a:rPr>
              <a:t>UE#2</a:t>
            </a:r>
            <a:endParaRPr lang="zh-CN" altLang="en-US" sz="1600" dirty="0">
              <a:solidFill>
                <a:srgbClr val="000000"/>
              </a:solidFill>
            </a:endParaRPr>
          </a:p>
        </p:txBody>
      </p:sp>
      <p:sp>
        <p:nvSpPr>
          <p:cNvPr id="31" name="矩形 30">
            <a:extLst>
              <a:ext uri="{FF2B5EF4-FFF2-40B4-BE49-F238E27FC236}">
                <a16:creationId xmlns:a16="http://schemas.microsoft.com/office/drawing/2014/main" id="{384625BA-A804-4E8E-BE6E-81BD4F04634D}"/>
              </a:ext>
            </a:extLst>
          </p:cNvPr>
          <p:cNvSpPr/>
          <p:nvPr/>
        </p:nvSpPr>
        <p:spPr>
          <a:xfrm>
            <a:off x="7441242" y="4110845"/>
            <a:ext cx="777875" cy="380642"/>
          </a:xfrm>
          <a:prstGeom prst="rect">
            <a:avLst/>
          </a:prstGeom>
          <a:solidFill>
            <a:srgbClr val="FFF2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000000"/>
                </a:solidFill>
              </a:rPr>
              <a:t>EAS#1</a:t>
            </a:r>
            <a:endParaRPr lang="zh-CN" altLang="en-US" sz="1600" dirty="0">
              <a:solidFill>
                <a:srgbClr val="000000"/>
              </a:solidFill>
            </a:endParaRPr>
          </a:p>
        </p:txBody>
      </p:sp>
      <p:sp>
        <p:nvSpPr>
          <p:cNvPr id="32" name="矩形 31">
            <a:extLst>
              <a:ext uri="{FF2B5EF4-FFF2-40B4-BE49-F238E27FC236}">
                <a16:creationId xmlns:a16="http://schemas.microsoft.com/office/drawing/2014/main" id="{71263768-5D29-495E-AFAC-6B3F957AFF22}"/>
              </a:ext>
            </a:extLst>
          </p:cNvPr>
          <p:cNvSpPr/>
          <p:nvPr/>
        </p:nvSpPr>
        <p:spPr>
          <a:xfrm>
            <a:off x="7441242" y="5109083"/>
            <a:ext cx="777875" cy="380642"/>
          </a:xfrm>
          <a:prstGeom prst="rect">
            <a:avLst/>
          </a:prstGeo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000000"/>
                </a:solidFill>
              </a:rPr>
              <a:t>UE#1</a:t>
            </a:r>
            <a:endParaRPr lang="zh-CN" altLang="en-US" sz="1600" dirty="0">
              <a:solidFill>
                <a:srgbClr val="000000"/>
              </a:solidFill>
            </a:endParaRPr>
          </a:p>
        </p:txBody>
      </p:sp>
      <p:sp>
        <p:nvSpPr>
          <p:cNvPr id="33" name="矩形 32">
            <a:extLst>
              <a:ext uri="{FF2B5EF4-FFF2-40B4-BE49-F238E27FC236}">
                <a16:creationId xmlns:a16="http://schemas.microsoft.com/office/drawing/2014/main" id="{B7C2BF4D-7312-436D-B77B-F9FB3E05FDCB}"/>
              </a:ext>
            </a:extLst>
          </p:cNvPr>
          <p:cNvSpPr/>
          <p:nvPr/>
        </p:nvSpPr>
        <p:spPr>
          <a:xfrm>
            <a:off x="9699271" y="5109083"/>
            <a:ext cx="777875" cy="380642"/>
          </a:xfrm>
          <a:prstGeom prst="rect">
            <a:avLst/>
          </a:prstGeo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000000"/>
                </a:solidFill>
              </a:rPr>
              <a:t>UE#2</a:t>
            </a:r>
            <a:endParaRPr lang="zh-CN" altLang="en-US" sz="1600" dirty="0">
              <a:solidFill>
                <a:srgbClr val="000000"/>
              </a:solidFill>
            </a:endParaRPr>
          </a:p>
        </p:txBody>
      </p:sp>
      <p:sp>
        <p:nvSpPr>
          <p:cNvPr id="34" name="矩形 33">
            <a:extLst>
              <a:ext uri="{FF2B5EF4-FFF2-40B4-BE49-F238E27FC236}">
                <a16:creationId xmlns:a16="http://schemas.microsoft.com/office/drawing/2014/main" id="{4687FCB1-C6A3-4995-8818-473B90E379FF}"/>
              </a:ext>
            </a:extLst>
          </p:cNvPr>
          <p:cNvSpPr/>
          <p:nvPr/>
        </p:nvSpPr>
        <p:spPr>
          <a:xfrm>
            <a:off x="9699271" y="4110844"/>
            <a:ext cx="777875" cy="380642"/>
          </a:xfrm>
          <a:prstGeom prst="rect">
            <a:avLst/>
          </a:prstGeom>
          <a:solidFill>
            <a:srgbClr val="FFF2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000000"/>
                </a:solidFill>
              </a:rPr>
              <a:t>EAS#2</a:t>
            </a:r>
            <a:endParaRPr lang="zh-CN" altLang="en-US" sz="1600" dirty="0">
              <a:solidFill>
                <a:srgbClr val="000000"/>
              </a:solidFill>
            </a:endParaRPr>
          </a:p>
        </p:txBody>
      </p:sp>
      <p:sp>
        <p:nvSpPr>
          <p:cNvPr id="40" name="文本框 39">
            <a:extLst>
              <a:ext uri="{FF2B5EF4-FFF2-40B4-BE49-F238E27FC236}">
                <a16:creationId xmlns:a16="http://schemas.microsoft.com/office/drawing/2014/main" id="{FD27C4A3-2A48-41A7-81AE-B08C6260D67C}"/>
              </a:ext>
            </a:extLst>
          </p:cNvPr>
          <p:cNvSpPr txBox="1"/>
          <p:nvPr/>
        </p:nvSpPr>
        <p:spPr>
          <a:xfrm>
            <a:off x="8250835" y="4328982"/>
            <a:ext cx="1777999" cy="461665"/>
          </a:xfrm>
          <a:prstGeom prst="rect">
            <a:avLst/>
          </a:prstGeom>
          <a:noFill/>
        </p:spPr>
        <p:txBody>
          <a:bodyPr wrap="square" rtlCol="0">
            <a:spAutoFit/>
          </a:bodyPr>
          <a:lstStyle/>
          <a:p>
            <a:r>
              <a:rPr lang="en-US" altLang="zh-CN" sz="1200" dirty="0"/>
              <a:t>Application content synchronization </a:t>
            </a:r>
            <a:endParaRPr lang="zh-CN" altLang="en-US" sz="1200" dirty="0"/>
          </a:p>
        </p:txBody>
      </p:sp>
      <p:sp>
        <p:nvSpPr>
          <p:cNvPr id="41" name="文本框 40">
            <a:extLst>
              <a:ext uri="{FF2B5EF4-FFF2-40B4-BE49-F238E27FC236}">
                <a16:creationId xmlns:a16="http://schemas.microsoft.com/office/drawing/2014/main" id="{C7722549-EB72-4FFC-B220-01C54319EFF3}"/>
              </a:ext>
            </a:extLst>
          </p:cNvPr>
          <p:cNvSpPr txBox="1"/>
          <p:nvPr/>
        </p:nvSpPr>
        <p:spPr>
          <a:xfrm>
            <a:off x="1936875" y="5625775"/>
            <a:ext cx="1777999" cy="276999"/>
          </a:xfrm>
          <a:prstGeom prst="rect">
            <a:avLst/>
          </a:prstGeom>
          <a:noFill/>
        </p:spPr>
        <p:txBody>
          <a:bodyPr wrap="square" rtlCol="0">
            <a:spAutoFit/>
          </a:bodyPr>
          <a:lstStyle/>
          <a:p>
            <a:pPr algn="ctr"/>
            <a:r>
              <a:rPr lang="en-US" altLang="zh-CN" sz="1200" b="1" dirty="0"/>
              <a:t>OPTION#1: common EAS</a:t>
            </a:r>
            <a:endParaRPr lang="zh-CN" altLang="en-US" sz="1200" b="1" dirty="0"/>
          </a:p>
        </p:txBody>
      </p:sp>
      <p:sp>
        <p:nvSpPr>
          <p:cNvPr id="42" name="文本框 41">
            <a:extLst>
              <a:ext uri="{FF2B5EF4-FFF2-40B4-BE49-F238E27FC236}">
                <a16:creationId xmlns:a16="http://schemas.microsoft.com/office/drawing/2014/main" id="{FA1EDD78-FB13-4641-8097-74A8A5B194EA}"/>
              </a:ext>
            </a:extLst>
          </p:cNvPr>
          <p:cNvSpPr txBox="1"/>
          <p:nvPr/>
        </p:nvSpPr>
        <p:spPr>
          <a:xfrm>
            <a:off x="7837178" y="5556342"/>
            <a:ext cx="2130425" cy="276999"/>
          </a:xfrm>
          <a:prstGeom prst="rect">
            <a:avLst/>
          </a:prstGeom>
          <a:noFill/>
        </p:spPr>
        <p:txBody>
          <a:bodyPr wrap="square" rtlCol="0">
            <a:spAutoFit/>
          </a:bodyPr>
          <a:lstStyle/>
          <a:p>
            <a:pPr algn="ctr"/>
            <a:r>
              <a:rPr lang="en-US" altLang="zh-CN" sz="1200" b="1" dirty="0"/>
              <a:t>OPTION#2: multiple EASs</a:t>
            </a:r>
            <a:endParaRPr lang="zh-CN" altLang="en-US" sz="1200" b="1" dirty="0"/>
          </a:p>
        </p:txBody>
      </p:sp>
      <p:cxnSp>
        <p:nvCxnSpPr>
          <p:cNvPr id="4" name="直接连接符 3">
            <a:extLst>
              <a:ext uri="{FF2B5EF4-FFF2-40B4-BE49-F238E27FC236}">
                <a16:creationId xmlns:a16="http://schemas.microsoft.com/office/drawing/2014/main" id="{081764D4-4507-46FB-9E0F-20D7C69BBC0C}"/>
              </a:ext>
            </a:extLst>
          </p:cNvPr>
          <p:cNvCxnSpPr>
            <a:stCxn id="29" idx="0"/>
            <a:endCxn id="28" idx="2"/>
          </p:cNvCxnSpPr>
          <p:nvPr/>
        </p:nvCxnSpPr>
        <p:spPr>
          <a:xfrm flipV="1">
            <a:off x="2143577" y="4555810"/>
            <a:ext cx="698478" cy="563067"/>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991B058B-4B45-4D64-B042-4DBB5E49862F}"/>
              </a:ext>
            </a:extLst>
          </p:cNvPr>
          <p:cNvCxnSpPr>
            <a:cxnSpLocks/>
            <a:stCxn id="30" idx="0"/>
            <a:endCxn id="28" idx="2"/>
          </p:cNvCxnSpPr>
          <p:nvPr/>
        </p:nvCxnSpPr>
        <p:spPr>
          <a:xfrm flipH="1" flipV="1">
            <a:off x="2842055" y="4555810"/>
            <a:ext cx="680237" cy="563067"/>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9E742D4F-E56B-4BA7-B63B-9D5D1765F35F}"/>
              </a:ext>
            </a:extLst>
          </p:cNvPr>
          <p:cNvCxnSpPr>
            <a:cxnSpLocks/>
            <a:stCxn id="32" idx="0"/>
            <a:endCxn id="31" idx="2"/>
          </p:cNvCxnSpPr>
          <p:nvPr/>
        </p:nvCxnSpPr>
        <p:spPr>
          <a:xfrm flipV="1">
            <a:off x="7830180" y="4491487"/>
            <a:ext cx="0" cy="6175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0FA0D2A4-9DF4-4D51-9757-95CA4BDFEDA1}"/>
              </a:ext>
            </a:extLst>
          </p:cNvPr>
          <p:cNvCxnSpPr>
            <a:cxnSpLocks/>
            <a:stCxn id="33" idx="0"/>
            <a:endCxn id="34" idx="2"/>
          </p:cNvCxnSpPr>
          <p:nvPr/>
        </p:nvCxnSpPr>
        <p:spPr>
          <a:xfrm flipV="1">
            <a:off x="10088209" y="4491486"/>
            <a:ext cx="0" cy="61759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5325761B-5B4C-447E-80D0-02C4D05552A0}"/>
              </a:ext>
            </a:extLst>
          </p:cNvPr>
          <p:cNvCxnSpPr>
            <a:cxnSpLocks/>
            <a:stCxn id="34" idx="1"/>
            <a:endCxn id="31" idx="3"/>
          </p:cNvCxnSpPr>
          <p:nvPr/>
        </p:nvCxnSpPr>
        <p:spPr>
          <a:xfrm flipH="1">
            <a:off x="8219117" y="4301165"/>
            <a:ext cx="1480154" cy="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任意多边形: 形状 16">
            <a:extLst>
              <a:ext uri="{FF2B5EF4-FFF2-40B4-BE49-F238E27FC236}">
                <a16:creationId xmlns:a16="http://schemas.microsoft.com/office/drawing/2014/main" id="{3B1C5E57-6099-4884-B96D-2E6E3E524936}"/>
              </a:ext>
            </a:extLst>
          </p:cNvPr>
          <p:cNvSpPr/>
          <p:nvPr/>
        </p:nvSpPr>
        <p:spPr>
          <a:xfrm>
            <a:off x="7505148" y="4377769"/>
            <a:ext cx="2778400" cy="766606"/>
          </a:xfrm>
          <a:custGeom>
            <a:avLst/>
            <a:gdLst>
              <a:gd name="connsiteX0" fmla="*/ 240616 w 2778400"/>
              <a:gd name="connsiteY0" fmla="*/ 853590 h 853590"/>
              <a:gd name="connsiteX1" fmla="*/ 206496 w 2778400"/>
              <a:gd name="connsiteY1" fmla="*/ 137082 h 853590"/>
              <a:gd name="connsiteX2" fmla="*/ 2465201 w 2778400"/>
              <a:gd name="connsiteY2" fmla="*/ 62019 h 853590"/>
              <a:gd name="connsiteX3" fmla="*/ 2704037 w 2778400"/>
              <a:gd name="connsiteY3" fmla="*/ 833118 h 853590"/>
            </a:gdLst>
            <a:ahLst/>
            <a:cxnLst>
              <a:cxn ang="0">
                <a:pos x="connsiteX0" y="connsiteY0"/>
              </a:cxn>
              <a:cxn ang="0">
                <a:pos x="connsiteX1" y="connsiteY1"/>
              </a:cxn>
              <a:cxn ang="0">
                <a:pos x="connsiteX2" y="connsiteY2"/>
              </a:cxn>
              <a:cxn ang="0">
                <a:pos x="connsiteX3" y="connsiteY3"/>
              </a:cxn>
            </a:cxnLst>
            <a:rect l="l" t="t" r="r" b="b"/>
            <a:pathLst>
              <a:path w="2778400" h="853590">
                <a:moveTo>
                  <a:pt x="240616" y="853590"/>
                </a:moveTo>
                <a:cubicBezTo>
                  <a:pt x="38174" y="561300"/>
                  <a:pt x="-164268" y="269010"/>
                  <a:pt x="206496" y="137082"/>
                </a:cubicBezTo>
                <a:cubicBezTo>
                  <a:pt x="577260" y="5153"/>
                  <a:pt x="2048944" y="-53987"/>
                  <a:pt x="2465201" y="62019"/>
                </a:cubicBezTo>
                <a:cubicBezTo>
                  <a:pt x="2881458" y="178025"/>
                  <a:pt x="2792747" y="505571"/>
                  <a:pt x="2704037" y="833118"/>
                </a:cubicBezTo>
              </a:path>
            </a:pathLst>
          </a:custGeom>
          <a:noFill/>
          <a:ln>
            <a:solidFill>
              <a:srgbClr val="C0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216">
            <a:extLst>
              <a:ext uri="{FF2B5EF4-FFF2-40B4-BE49-F238E27FC236}">
                <a16:creationId xmlns:a16="http://schemas.microsoft.com/office/drawing/2014/main" id="{0020D5B9-F1F4-4808-A4C6-F9CFC33EE42F}"/>
              </a:ext>
            </a:extLst>
          </p:cNvPr>
          <p:cNvSpPr>
            <a:spLocks/>
          </p:cNvSpPr>
          <p:nvPr/>
        </p:nvSpPr>
        <p:spPr bwMode="auto">
          <a:xfrm>
            <a:off x="1088343" y="5271051"/>
            <a:ext cx="264405" cy="287686"/>
          </a:xfrm>
          <a:custGeom>
            <a:avLst/>
            <a:gdLst>
              <a:gd name="T0" fmla="*/ 120 w 127"/>
              <a:gd name="T1" fmla="*/ 95 h 138"/>
              <a:gd name="T2" fmla="*/ 79 w 127"/>
              <a:gd name="T3" fmla="*/ 84 h 138"/>
              <a:gd name="T4" fmla="*/ 81 w 127"/>
              <a:gd name="T5" fmla="*/ 74 h 138"/>
              <a:gd name="T6" fmla="*/ 86 w 127"/>
              <a:gd name="T7" fmla="*/ 66 h 138"/>
              <a:gd name="T8" fmla="*/ 87 w 127"/>
              <a:gd name="T9" fmla="*/ 57 h 138"/>
              <a:gd name="T10" fmla="*/ 89 w 127"/>
              <a:gd name="T11" fmla="*/ 58 h 138"/>
              <a:gd name="T12" fmla="*/ 92 w 127"/>
              <a:gd name="T13" fmla="*/ 56 h 138"/>
              <a:gd name="T14" fmla="*/ 93 w 127"/>
              <a:gd name="T15" fmla="*/ 41 h 138"/>
              <a:gd name="T16" fmla="*/ 91 w 127"/>
              <a:gd name="T17" fmla="*/ 38 h 138"/>
              <a:gd name="T18" fmla="*/ 89 w 127"/>
              <a:gd name="T19" fmla="*/ 39 h 138"/>
              <a:gd name="T20" fmla="*/ 90 w 127"/>
              <a:gd name="T21" fmla="*/ 30 h 138"/>
              <a:gd name="T22" fmla="*/ 85 w 127"/>
              <a:gd name="T23" fmla="*/ 10 h 138"/>
              <a:gd name="T24" fmla="*/ 42 w 127"/>
              <a:gd name="T25" fmla="*/ 10 h 138"/>
              <a:gd name="T26" fmla="*/ 37 w 127"/>
              <a:gd name="T27" fmla="*/ 30 h 138"/>
              <a:gd name="T28" fmla="*/ 37 w 127"/>
              <a:gd name="T29" fmla="*/ 39 h 138"/>
              <a:gd name="T30" fmla="*/ 36 w 127"/>
              <a:gd name="T31" fmla="*/ 38 h 138"/>
              <a:gd name="T32" fmla="*/ 34 w 127"/>
              <a:gd name="T33" fmla="*/ 41 h 138"/>
              <a:gd name="T34" fmla="*/ 35 w 127"/>
              <a:gd name="T35" fmla="*/ 56 h 138"/>
              <a:gd name="T36" fmla="*/ 38 w 127"/>
              <a:gd name="T37" fmla="*/ 58 h 138"/>
              <a:gd name="T38" fmla="*/ 40 w 127"/>
              <a:gd name="T39" fmla="*/ 57 h 138"/>
              <a:gd name="T40" fmla="*/ 41 w 127"/>
              <a:gd name="T41" fmla="*/ 66 h 138"/>
              <a:gd name="T42" fmla="*/ 46 w 127"/>
              <a:gd name="T43" fmla="*/ 74 h 138"/>
              <a:gd name="T44" fmla="*/ 48 w 127"/>
              <a:gd name="T45" fmla="*/ 84 h 138"/>
              <a:gd name="T46" fmla="*/ 7 w 127"/>
              <a:gd name="T47" fmla="*/ 95 h 138"/>
              <a:gd name="T48" fmla="*/ 0 w 127"/>
              <a:gd name="T49" fmla="*/ 108 h 138"/>
              <a:gd name="T50" fmla="*/ 2 w 127"/>
              <a:gd name="T51" fmla="*/ 123 h 138"/>
              <a:gd name="T52" fmla="*/ 10 w 127"/>
              <a:gd name="T53" fmla="*/ 132 h 138"/>
              <a:gd name="T54" fmla="*/ 117 w 127"/>
              <a:gd name="T55" fmla="*/ 132 h 138"/>
              <a:gd name="T56" fmla="*/ 125 w 127"/>
              <a:gd name="T57" fmla="*/ 123 h 138"/>
              <a:gd name="T58" fmla="*/ 126 w 127"/>
              <a:gd name="T59" fmla="*/ 108 h 138"/>
              <a:gd name="T60" fmla="*/ 120 w 127"/>
              <a:gd name="T61" fmla="*/ 9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7" h="138">
                <a:moveTo>
                  <a:pt x="120" y="95"/>
                </a:moveTo>
                <a:cubicBezTo>
                  <a:pt x="107" y="89"/>
                  <a:pt x="93" y="85"/>
                  <a:pt x="79" y="84"/>
                </a:cubicBezTo>
                <a:cubicBezTo>
                  <a:pt x="80" y="80"/>
                  <a:pt x="80" y="77"/>
                  <a:pt x="81" y="74"/>
                </a:cubicBezTo>
                <a:cubicBezTo>
                  <a:pt x="84" y="72"/>
                  <a:pt x="86" y="69"/>
                  <a:pt x="86" y="66"/>
                </a:cubicBezTo>
                <a:cubicBezTo>
                  <a:pt x="86" y="63"/>
                  <a:pt x="87" y="60"/>
                  <a:pt x="87" y="57"/>
                </a:cubicBezTo>
                <a:cubicBezTo>
                  <a:pt x="88" y="58"/>
                  <a:pt x="88" y="58"/>
                  <a:pt x="89" y="58"/>
                </a:cubicBezTo>
                <a:cubicBezTo>
                  <a:pt x="90" y="58"/>
                  <a:pt x="92" y="57"/>
                  <a:pt x="92" y="56"/>
                </a:cubicBezTo>
                <a:cubicBezTo>
                  <a:pt x="93" y="41"/>
                  <a:pt x="93" y="41"/>
                  <a:pt x="93" y="41"/>
                </a:cubicBezTo>
                <a:cubicBezTo>
                  <a:pt x="93" y="40"/>
                  <a:pt x="92" y="38"/>
                  <a:pt x="91" y="38"/>
                </a:cubicBezTo>
                <a:cubicBezTo>
                  <a:pt x="90" y="38"/>
                  <a:pt x="90" y="38"/>
                  <a:pt x="89" y="39"/>
                </a:cubicBezTo>
                <a:cubicBezTo>
                  <a:pt x="90" y="36"/>
                  <a:pt x="90" y="33"/>
                  <a:pt x="90" y="30"/>
                </a:cubicBezTo>
                <a:cubicBezTo>
                  <a:pt x="91" y="27"/>
                  <a:pt x="92" y="17"/>
                  <a:pt x="85" y="10"/>
                </a:cubicBezTo>
                <a:cubicBezTo>
                  <a:pt x="75" y="0"/>
                  <a:pt x="52" y="0"/>
                  <a:pt x="42" y="10"/>
                </a:cubicBezTo>
                <a:cubicBezTo>
                  <a:pt x="34" y="17"/>
                  <a:pt x="36" y="27"/>
                  <a:pt x="37" y="30"/>
                </a:cubicBezTo>
                <a:cubicBezTo>
                  <a:pt x="37" y="33"/>
                  <a:pt x="37" y="36"/>
                  <a:pt x="37" y="39"/>
                </a:cubicBezTo>
                <a:cubicBezTo>
                  <a:pt x="37" y="38"/>
                  <a:pt x="36" y="38"/>
                  <a:pt x="36" y="38"/>
                </a:cubicBezTo>
                <a:cubicBezTo>
                  <a:pt x="34" y="38"/>
                  <a:pt x="33" y="40"/>
                  <a:pt x="34" y="41"/>
                </a:cubicBezTo>
                <a:cubicBezTo>
                  <a:pt x="35" y="56"/>
                  <a:pt x="35" y="56"/>
                  <a:pt x="35" y="56"/>
                </a:cubicBezTo>
                <a:cubicBezTo>
                  <a:pt x="35" y="57"/>
                  <a:pt x="36" y="58"/>
                  <a:pt x="38" y="58"/>
                </a:cubicBezTo>
                <a:cubicBezTo>
                  <a:pt x="39" y="58"/>
                  <a:pt x="39" y="58"/>
                  <a:pt x="40" y="57"/>
                </a:cubicBezTo>
                <a:cubicBezTo>
                  <a:pt x="40" y="60"/>
                  <a:pt x="40" y="63"/>
                  <a:pt x="41" y="66"/>
                </a:cubicBezTo>
                <a:cubicBezTo>
                  <a:pt x="41" y="69"/>
                  <a:pt x="43" y="72"/>
                  <a:pt x="46" y="74"/>
                </a:cubicBezTo>
                <a:cubicBezTo>
                  <a:pt x="47" y="77"/>
                  <a:pt x="47" y="80"/>
                  <a:pt x="48" y="84"/>
                </a:cubicBezTo>
                <a:cubicBezTo>
                  <a:pt x="34" y="85"/>
                  <a:pt x="20" y="89"/>
                  <a:pt x="7" y="95"/>
                </a:cubicBezTo>
                <a:cubicBezTo>
                  <a:pt x="3" y="98"/>
                  <a:pt x="0" y="103"/>
                  <a:pt x="0" y="108"/>
                </a:cubicBezTo>
                <a:cubicBezTo>
                  <a:pt x="1" y="113"/>
                  <a:pt x="1" y="118"/>
                  <a:pt x="2" y="123"/>
                </a:cubicBezTo>
                <a:cubicBezTo>
                  <a:pt x="2" y="127"/>
                  <a:pt x="6" y="131"/>
                  <a:pt x="10" y="132"/>
                </a:cubicBezTo>
                <a:cubicBezTo>
                  <a:pt x="46" y="138"/>
                  <a:pt x="81" y="138"/>
                  <a:pt x="117" y="132"/>
                </a:cubicBezTo>
                <a:cubicBezTo>
                  <a:pt x="121" y="131"/>
                  <a:pt x="125" y="127"/>
                  <a:pt x="125" y="123"/>
                </a:cubicBezTo>
                <a:cubicBezTo>
                  <a:pt x="125" y="118"/>
                  <a:pt x="126" y="113"/>
                  <a:pt x="126" y="108"/>
                </a:cubicBezTo>
                <a:cubicBezTo>
                  <a:pt x="127" y="103"/>
                  <a:pt x="124" y="98"/>
                  <a:pt x="120" y="95"/>
                </a:cubicBezTo>
                <a:close/>
              </a:path>
            </a:pathLst>
          </a:custGeom>
          <a:solidFill>
            <a:srgbClr val="424953"/>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81">
            <a:extLst>
              <a:ext uri="{FF2B5EF4-FFF2-40B4-BE49-F238E27FC236}">
                <a16:creationId xmlns:a16="http://schemas.microsoft.com/office/drawing/2014/main" id="{99453BE0-B2AE-4C8E-90E9-EBA0C59BD00E}"/>
              </a:ext>
            </a:extLst>
          </p:cNvPr>
          <p:cNvSpPr>
            <a:spLocks/>
          </p:cNvSpPr>
          <p:nvPr/>
        </p:nvSpPr>
        <p:spPr bwMode="auto">
          <a:xfrm>
            <a:off x="4027754" y="5111789"/>
            <a:ext cx="349547" cy="297284"/>
          </a:xfrm>
          <a:custGeom>
            <a:avLst/>
            <a:gdLst>
              <a:gd name="T0" fmla="*/ 128 w 128"/>
              <a:gd name="T1" fmla="*/ 64 h 128"/>
              <a:gd name="T2" fmla="*/ 64 w 128"/>
              <a:gd name="T3" fmla="*/ 0 h 128"/>
              <a:gd name="T4" fmla="*/ 0 w 128"/>
              <a:gd name="T5" fmla="*/ 64 h 128"/>
              <a:gd name="T6" fmla="*/ 0 w 128"/>
              <a:gd name="T7" fmla="*/ 118 h 128"/>
              <a:gd name="T8" fmla="*/ 10 w 128"/>
              <a:gd name="T9" fmla="*/ 128 h 128"/>
              <a:gd name="T10" fmla="*/ 29 w 128"/>
              <a:gd name="T11" fmla="*/ 128 h 128"/>
              <a:gd name="T12" fmla="*/ 39 w 128"/>
              <a:gd name="T13" fmla="*/ 118 h 128"/>
              <a:gd name="T14" fmla="*/ 39 w 128"/>
              <a:gd name="T15" fmla="*/ 89 h 128"/>
              <a:gd name="T16" fmla="*/ 29 w 128"/>
              <a:gd name="T17" fmla="*/ 79 h 128"/>
              <a:gd name="T18" fmla="*/ 15 w 128"/>
              <a:gd name="T19" fmla="*/ 79 h 128"/>
              <a:gd name="T20" fmla="*/ 15 w 128"/>
              <a:gd name="T21" fmla="*/ 64 h 128"/>
              <a:gd name="T22" fmla="*/ 15 w 128"/>
              <a:gd name="T23" fmla="*/ 64 h 128"/>
              <a:gd name="T24" fmla="*/ 64 w 128"/>
              <a:gd name="T25" fmla="*/ 14 h 128"/>
              <a:gd name="T26" fmla="*/ 114 w 128"/>
              <a:gd name="T27" fmla="*/ 64 h 128"/>
              <a:gd name="T28" fmla="*/ 114 w 128"/>
              <a:gd name="T29" fmla="*/ 79 h 128"/>
              <a:gd name="T30" fmla="*/ 99 w 128"/>
              <a:gd name="T31" fmla="*/ 79 h 128"/>
              <a:gd name="T32" fmla="*/ 89 w 128"/>
              <a:gd name="T33" fmla="*/ 89 h 128"/>
              <a:gd name="T34" fmla="*/ 89 w 128"/>
              <a:gd name="T35" fmla="*/ 118 h 128"/>
              <a:gd name="T36" fmla="*/ 99 w 128"/>
              <a:gd name="T37" fmla="*/ 128 h 128"/>
              <a:gd name="T38" fmla="*/ 118 w 128"/>
              <a:gd name="T39" fmla="*/ 128 h 128"/>
              <a:gd name="T40" fmla="*/ 128 w 128"/>
              <a:gd name="T41" fmla="*/ 118 h 128"/>
              <a:gd name="T42" fmla="*/ 128 w 128"/>
              <a:gd name="T4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28">
                <a:moveTo>
                  <a:pt x="128" y="64"/>
                </a:moveTo>
                <a:cubicBezTo>
                  <a:pt x="128" y="29"/>
                  <a:pt x="99" y="0"/>
                  <a:pt x="64" y="0"/>
                </a:cubicBezTo>
                <a:cubicBezTo>
                  <a:pt x="29" y="0"/>
                  <a:pt x="0" y="29"/>
                  <a:pt x="0" y="64"/>
                </a:cubicBezTo>
                <a:cubicBezTo>
                  <a:pt x="0" y="70"/>
                  <a:pt x="0" y="118"/>
                  <a:pt x="0" y="118"/>
                </a:cubicBezTo>
                <a:cubicBezTo>
                  <a:pt x="0" y="124"/>
                  <a:pt x="4" y="128"/>
                  <a:pt x="10" y="128"/>
                </a:cubicBezTo>
                <a:cubicBezTo>
                  <a:pt x="29" y="128"/>
                  <a:pt x="29" y="128"/>
                  <a:pt x="29" y="128"/>
                </a:cubicBezTo>
                <a:cubicBezTo>
                  <a:pt x="35" y="128"/>
                  <a:pt x="39" y="124"/>
                  <a:pt x="39" y="118"/>
                </a:cubicBezTo>
                <a:cubicBezTo>
                  <a:pt x="39" y="89"/>
                  <a:pt x="39" y="89"/>
                  <a:pt x="39" y="89"/>
                </a:cubicBezTo>
                <a:cubicBezTo>
                  <a:pt x="39" y="83"/>
                  <a:pt x="35" y="79"/>
                  <a:pt x="29" y="79"/>
                </a:cubicBezTo>
                <a:cubicBezTo>
                  <a:pt x="15" y="79"/>
                  <a:pt x="15" y="79"/>
                  <a:pt x="15" y="79"/>
                </a:cubicBezTo>
                <a:cubicBezTo>
                  <a:pt x="15" y="64"/>
                  <a:pt x="15" y="64"/>
                  <a:pt x="15" y="64"/>
                </a:cubicBezTo>
                <a:cubicBezTo>
                  <a:pt x="15" y="64"/>
                  <a:pt x="15" y="64"/>
                  <a:pt x="15" y="64"/>
                </a:cubicBezTo>
                <a:cubicBezTo>
                  <a:pt x="15" y="37"/>
                  <a:pt x="37" y="14"/>
                  <a:pt x="64" y="14"/>
                </a:cubicBezTo>
                <a:cubicBezTo>
                  <a:pt x="91" y="14"/>
                  <a:pt x="114" y="37"/>
                  <a:pt x="114" y="64"/>
                </a:cubicBezTo>
                <a:cubicBezTo>
                  <a:pt x="114" y="79"/>
                  <a:pt x="114" y="79"/>
                  <a:pt x="114" y="79"/>
                </a:cubicBezTo>
                <a:cubicBezTo>
                  <a:pt x="99" y="79"/>
                  <a:pt x="99" y="79"/>
                  <a:pt x="99" y="79"/>
                </a:cubicBezTo>
                <a:cubicBezTo>
                  <a:pt x="93" y="79"/>
                  <a:pt x="89" y="83"/>
                  <a:pt x="89" y="89"/>
                </a:cubicBezTo>
                <a:cubicBezTo>
                  <a:pt x="89" y="118"/>
                  <a:pt x="89" y="118"/>
                  <a:pt x="89" y="118"/>
                </a:cubicBezTo>
                <a:cubicBezTo>
                  <a:pt x="89" y="124"/>
                  <a:pt x="93" y="128"/>
                  <a:pt x="99" y="128"/>
                </a:cubicBezTo>
                <a:cubicBezTo>
                  <a:pt x="118" y="128"/>
                  <a:pt x="118" y="128"/>
                  <a:pt x="118" y="128"/>
                </a:cubicBezTo>
                <a:cubicBezTo>
                  <a:pt x="124" y="128"/>
                  <a:pt x="128" y="124"/>
                  <a:pt x="128" y="118"/>
                </a:cubicBezTo>
                <a:cubicBezTo>
                  <a:pt x="128" y="118"/>
                  <a:pt x="128" y="70"/>
                  <a:pt x="128" y="64"/>
                </a:cubicBezTo>
                <a:close/>
              </a:path>
            </a:pathLst>
          </a:custGeom>
          <a:solidFill>
            <a:srgbClr val="454C5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71">
            <a:extLst>
              <a:ext uri="{FF2B5EF4-FFF2-40B4-BE49-F238E27FC236}">
                <a16:creationId xmlns:a16="http://schemas.microsoft.com/office/drawing/2014/main" id="{EB3B3554-87AB-4B5D-AE13-3681183D03AB}"/>
              </a:ext>
            </a:extLst>
          </p:cNvPr>
          <p:cNvSpPr>
            <a:spLocks noEditPoints="1"/>
          </p:cNvSpPr>
          <p:nvPr/>
        </p:nvSpPr>
        <p:spPr bwMode="auto">
          <a:xfrm>
            <a:off x="4075960" y="5213387"/>
            <a:ext cx="253133" cy="380642"/>
          </a:xfrm>
          <a:custGeom>
            <a:avLst/>
            <a:gdLst>
              <a:gd name="T0" fmla="*/ 146 w 168"/>
              <a:gd name="T1" fmla="*/ 163 h 268"/>
              <a:gd name="T2" fmla="*/ 124 w 168"/>
              <a:gd name="T3" fmla="*/ 149 h 268"/>
              <a:gd name="T4" fmla="*/ 153 w 168"/>
              <a:gd name="T5" fmla="*/ 76 h 268"/>
              <a:gd name="T6" fmla="*/ 84 w 168"/>
              <a:gd name="T7" fmla="*/ 0 h 268"/>
              <a:gd name="T8" fmla="*/ 16 w 168"/>
              <a:gd name="T9" fmla="*/ 76 h 268"/>
              <a:gd name="T10" fmla="*/ 44 w 168"/>
              <a:gd name="T11" fmla="*/ 149 h 268"/>
              <a:gd name="T12" fmla="*/ 23 w 168"/>
              <a:gd name="T13" fmla="*/ 163 h 268"/>
              <a:gd name="T14" fmla="*/ 0 w 168"/>
              <a:gd name="T15" fmla="*/ 206 h 268"/>
              <a:gd name="T16" fmla="*/ 84 w 168"/>
              <a:gd name="T17" fmla="*/ 268 h 268"/>
              <a:gd name="T18" fmla="*/ 168 w 168"/>
              <a:gd name="T19" fmla="*/ 206 h 268"/>
              <a:gd name="T20" fmla="*/ 146 w 168"/>
              <a:gd name="T21" fmla="*/ 163 h 268"/>
              <a:gd name="T22" fmla="*/ 37 w 168"/>
              <a:gd name="T23" fmla="*/ 76 h 268"/>
              <a:gd name="T24" fmla="*/ 84 w 168"/>
              <a:gd name="T25" fmla="*/ 21 h 268"/>
              <a:gd name="T26" fmla="*/ 131 w 168"/>
              <a:gd name="T27" fmla="*/ 76 h 268"/>
              <a:gd name="T28" fmla="*/ 84 w 168"/>
              <a:gd name="T29" fmla="*/ 144 h 268"/>
              <a:gd name="T30" fmla="*/ 37 w 168"/>
              <a:gd name="T31" fmla="*/ 76 h 268"/>
              <a:gd name="T32" fmla="*/ 84 w 168"/>
              <a:gd name="T33" fmla="*/ 246 h 268"/>
              <a:gd name="T34" fmla="*/ 22 w 168"/>
              <a:gd name="T35" fmla="*/ 206 h 268"/>
              <a:gd name="T36" fmla="*/ 33 w 168"/>
              <a:gd name="T37" fmla="*/ 182 h 268"/>
              <a:gd name="T38" fmla="*/ 63 w 168"/>
              <a:gd name="T39" fmla="*/ 162 h 268"/>
              <a:gd name="T40" fmla="*/ 84 w 168"/>
              <a:gd name="T41" fmla="*/ 166 h 268"/>
              <a:gd name="T42" fmla="*/ 106 w 168"/>
              <a:gd name="T43" fmla="*/ 162 h 268"/>
              <a:gd name="T44" fmla="*/ 135 w 168"/>
              <a:gd name="T45" fmla="*/ 182 h 268"/>
              <a:gd name="T46" fmla="*/ 147 w 168"/>
              <a:gd name="T47" fmla="*/ 206 h 268"/>
              <a:gd name="T48" fmla="*/ 84 w 168"/>
              <a:gd name="T49" fmla="*/ 246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8" h="268">
                <a:moveTo>
                  <a:pt x="146" y="163"/>
                </a:moveTo>
                <a:cubicBezTo>
                  <a:pt x="140" y="160"/>
                  <a:pt x="133" y="156"/>
                  <a:pt x="124" y="149"/>
                </a:cubicBezTo>
                <a:cubicBezTo>
                  <a:pt x="142" y="131"/>
                  <a:pt x="153" y="103"/>
                  <a:pt x="153" y="76"/>
                </a:cubicBezTo>
                <a:cubicBezTo>
                  <a:pt x="153" y="32"/>
                  <a:pt x="124" y="0"/>
                  <a:pt x="84" y="0"/>
                </a:cubicBezTo>
                <a:cubicBezTo>
                  <a:pt x="44" y="0"/>
                  <a:pt x="16" y="32"/>
                  <a:pt x="16" y="76"/>
                </a:cubicBezTo>
                <a:cubicBezTo>
                  <a:pt x="16" y="103"/>
                  <a:pt x="26" y="131"/>
                  <a:pt x="44" y="149"/>
                </a:cubicBezTo>
                <a:cubicBezTo>
                  <a:pt x="35" y="156"/>
                  <a:pt x="28" y="160"/>
                  <a:pt x="23" y="163"/>
                </a:cubicBezTo>
                <a:cubicBezTo>
                  <a:pt x="6" y="173"/>
                  <a:pt x="0" y="179"/>
                  <a:pt x="0" y="206"/>
                </a:cubicBezTo>
                <a:cubicBezTo>
                  <a:pt x="0" y="243"/>
                  <a:pt x="33" y="268"/>
                  <a:pt x="84" y="268"/>
                </a:cubicBezTo>
                <a:cubicBezTo>
                  <a:pt x="135" y="268"/>
                  <a:pt x="168" y="243"/>
                  <a:pt x="168" y="206"/>
                </a:cubicBezTo>
                <a:cubicBezTo>
                  <a:pt x="168" y="179"/>
                  <a:pt x="163" y="173"/>
                  <a:pt x="146" y="163"/>
                </a:cubicBezTo>
                <a:close/>
                <a:moveTo>
                  <a:pt x="37" y="76"/>
                </a:moveTo>
                <a:cubicBezTo>
                  <a:pt x="37" y="49"/>
                  <a:pt x="52" y="21"/>
                  <a:pt x="84" y="21"/>
                </a:cubicBezTo>
                <a:cubicBezTo>
                  <a:pt x="117" y="21"/>
                  <a:pt x="131" y="49"/>
                  <a:pt x="131" y="76"/>
                </a:cubicBezTo>
                <a:cubicBezTo>
                  <a:pt x="131" y="108"/>
                  <a:pt x="112" y="144"/>
                  <a:pt x="84" y="144"/>
                </a:cubicBezTo>
                <a:cubicBezTo>
                  <a:pt x="57" y="144"/>
                  <a:pt x="37" y="108"/>
                  <a:pt x="37" y="76"/>
                </a:cubicBezTo>
                <a:close/>
                <a:moveTo>
                  <a:pt x="84" y="246"/>
                </a:moveTo>
                <a:cubicBezTo>
                  <a:pt x="70" y="246"/>
                  <a:pt x="22" y="243"/>
                  <a:pt x="22" y="206"/>
                </a:cubicBezTo>
                <a:cubicBezTo>
                  <a:pt x="22" y="189"/>
                  <a:pt x="22" y="189"/>
                  <a:pt x="33" y="182"/>
                </a:cubicBezTo>
                <a:cubicBezTo>
                  <a:pt x="40" y="178"/>
                  <a:pt x="50" y="172"/>
                  <a:pt x="63" y="162"/>
                </a:cubicBezTo>
                <a:cubicBezTo>
                  <a:pt x="70" y="165"/>
                  <a:pt x="77" y="166"/>
                  <a:pt x="84" y="166"/>
                </a:cubicBezTo>
                <a:cubicBezTo>
                  <a:pt x="92" y="166"/>
                  <a:pt x="99" y="165"/>
                  <a:pt x="106" y="162"/>
                </a:cubicBezTo>
                <a:cubicBezTo>
                  <a:pt x="119" y="172"/>
                  <a:pt x="128" y="178"/>
                  <a:pt x="135" y="182"/>
                </a:cubicBezTo>
                <a:cubicBezTo>
                  <a:pt x="147" y="189"/>
                  <a:pt x="147" y="189"/>
                  <a:pt x="147" y="206"/>
                </a:cubicBezTo>
                <a:cubicBezTo>
                  <a:pt x="147" y="243"/>
                  <a:pt x="99" y="246"/>
                  <a:pt x="84" y="246"/>
                </a:cubicBezTo>
                <a:close/>
              </a:path>
            </a:pathLst>
          </a:custGeom>
          <a:solidFill>
            <a:srgbClr val="424953"/>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212">
            <a:extLst>
              <a:ext uri="{FF2B5EF4-FFF2-40B4-BE49-F238E27FC236}">
                <a16:creationId xmlns:a16="http://schemas.microsoft.com/office/drawing/2014/main" id="{57F578A2-81D6-42AD-AA4C-4ECD30F76A05}"/>
              </a:ext>
            </a:extLst>
          </p:cNvPr>
          <p:cNvSpPr>
            <a:spLocks noEditPoints="1"/>
          </p:cNvSpPr>
          <p:nvPr/>
        </p:nvSpPr>
        <p:spPr bwMode="auto">
          <a:xfrm>
            <a:off x="1298396" y="5075073"/>
            <a:ext cx="372495" cy="332585"/>
          </a:xfrm>
          <a:custGeom>
            <a:avLst/>
            <a:gdLst>
              <a:gd name="T0" fmla="*/ 10 w 179"/>
              <a:gd name="T1" fmla="*/ 159 h 159"/>
              <a:gd name="T2" fmla="*/ 25 w 179"/>
              <a:gd name="T3" fmla="*/ 116 h 159"/>
              <a:gd name="T4" fmla="*/ 0 w 179"/>
              <a:gd name="T5" fmla="*/ 69 h 159"/>
              <a:gd name="T6" fmla="*/ 90 w 179"/>
              <a:gd name="T7" fmla="*/ 0 h 159"/>
              <a:gd name="T8" fmla="*/ 179 w 179"/>
              <a:gd name="T9" fmla="*/ 69 h 159"/>
              <a:gd name="T10" fmla="*/ 90 w 179"/>
              <a:gd name="T11" fmla="*/ 137 h 159"/>
              <a:gd name="T12" fmla="*/ 58 w 179"/>
              <a:gd name="T13" fmla="*/ 133 h 159"/>
              <a:gd name="T14" fmla="*/ 28 w 179"/>
              <a:gd name="T15" fmla="*/ 149 h 159"/>
              <a:gd name="T16" fmla="*/ 10 w 179"/>
              <a:gd name="T17" fmla="*/ 159 h 159"/>
              <a:gd name="T18" fmla="*/ 90 w 179"/>
              <a:gd name="T19" fmla="*/ 15 h 159"/>
              <a:gd name="T20" fmla="*/ 15 w 179"/>
              <a:gd name="T21" fmla="*/ 69 h 159"/>
              <a:gd name="T22" fmla="*/ 38 w 179"/>
              <a:gd name="T23" fmla="*/ 107 h 159"/>
              <a:gd name="T24" fmla="*/ 43 w 179"/>
              <a:gd name="T25" fmla="*/ 110 h 159"/>
              <a:gd name="T26" fmla="*/ 38 w 179"/>
              <a:gd name="T27" fmla="*/ 126 h 159"/>
              <a:gd name="T28" fmla="*/ 58 w 179"/>
              <a:gd name="T29" fmla="*/ 117 h 159"/>
              <a:gd name="T30" fmla="*/ 60 w 179"/>
              <a:gd name="T31" fmla="*/ 117 h 159"/>
              <a:gd name="T32" fmla="*/ 61 w 179"/>
              <a:gd name="T33" fmla="*/ 118 h 159"/>
              <a:gd name="T34" fmla="*/ 90 w 179"/>
              <a:gd name="T35" fmla="*/ 122 h 159"/>
              <a:gd name="T36" fmla="*/ 164 w 179"/>
              <a:gd name="T37" fmla="*/ 69 h 159"/>
              <a:gd name="T38" fmla="*/ 90 w 179"/>
              <a:gd name="T39" fmla="*/ 1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9" h="159">
                <a:moveTo>
                  <a:pt x="10" y="159"/>
                </a:moveTo>
                <a:cubicBezTo>
                  <a:pt x="25" y="116"/>
                  <a:pt x="25" y="116"/>
                  <a:pt x="25" y="116"/>
                </a:cubicBezTo>
                <a:cubicBezTo>
                  <a:pt x="9" y="103"/>
                  <a:pt x="0" y="86"/>
                  <a:pt x="0" y="69"/>
                </a:cubicBezTo>
                <a:cubicBezTo>
                  <a:pt x="0" y="31"/>
                  <a:pt x="40" y="0"/>
                  <a:pt x="90" y="0"/>
                </a:cubicBezTo>
                <a:cubicBezTo>
                  <a:pt x="139" y="0"/>
                  <a:pt x="179" y="31"/>
                  <a:pt x="179" y="69"/>
                </a:cubicBezTo>
                <a:cubicBezTo>
                  <a:pt x="179" y="106"/>
                  <a:pt x="139" y="137"/>
                  <a:pt x="90" y="137"/>
                </a:cubicBezTo>
                <a:cubicBezTo>
                  <a:pt x="79" y="137"/>
                  <a:pt x="68" y="136"/>
                  <a:pt x="58" y="133"/>
                </a:cubicBezTo>
                <a:cubicBezTo>
                  <a:pt x="54" y="135"/>
                  <a:pt x="39" y="142"/>
                  <a:pt x="28" y="149"/>
                </a:cubicBezTo>
                <a:cubicBezTo>
                  <a:pt x="10" y="159"/>
                  <a:pt x="10" y="159"/>
                  <a:pt x="10" y="159"/>
                </a:cubicBezTo>
                <a:close/>
                <a:moveTo>
                  <a:pt x="90" y="15"/>
                </a:moveTo>
                <a:cubicBezTo>
                  <a:pt x="48" y="15"/>
                  <a:pt x="15" y="39"/>
                  <a:pt x="15" y="69"/>
                </a:cubicBezTo>
                <a:cubicBezTo>
                  <a:pt x="15" y="83"/>
                  <a:pt x="23" y="97"/>
                  <a:pt x="38" y="107"/>
                </a:cubicBezTo>
                <a:cubicBezTo>
                  <a:pt x="43" y="110"/>
                  <a:pt x="43" y="110"/>
                  <a:pt x="43" y="110"/>
                </a:cubicBezTo>
                <a:cubicBezTo>
                  <a:pt x="38" y="126"/>
                  <a:pt x="38" y="126"/>
                  <a:pt x="38" y="126"/>
                </a:cubicBezTo>
                <a:cubicBezTo>
                  <a:pt x="54" y="117"/>
                  <a:pt x="57" y="117"/>
                  <a:pt x="58" y="117"/>
                </a:cubicBezTo>
                <a:cubicBezTo>
                  <a:pt x="60" y="117"/>
                  <a:pt x="60" y="117"/>
                  <a:pt x="60" y="117"/>
                </a:cubicBezTo>
                <a:cubicBezTo>
                  <a:pt x="61" y="118"/>
                  <a:pt x="61" y="118"/>
                  <a:pt x="61" y="118"/>
                </a:cubicBezTo>
                <a:cubicBezTo>
                  <a:pt x="70" y="120"/>
                  <a:pt x="80" y="122"/>
                  <a:pt x="90" y="122"/>
                </a:cubicBezTo>
                <a:cubicBezTo>
                  <a:pt x="131" y="122"/>
                  <a:pt x="164" y="98"/>
                  <a:pt x="164" y="69"/>
                </a:cubicBezTo>
                <a:cubicBezTo>
                  <a:pt x="164" y="39"/>
                  <a:pt x="131" y="15"/>
                  <a:pt x="90" y="15"/>
                </a:cubicBezTo>
                <a:close/>
              </a:path>
            </a:pathLst>
          </a:custGeom>
          <a:solidFill>
            <a:srgbClr val="424953"/>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213">
            <a:extLst>
              <a:ext uri="{FF2B5EF4-FFF2-40B4-BE49-F238E27FC236}">
                <a16:creationId xmlns:a16="http://schemas.microsoft.com/office/drawing/2014/main" id="{F7454E6C-BF13-4826-93E3-723A914D7903}"/>
              </a:ext>
            </a:extLst>
          </p:cNvPr>
          <p:cNvSpPr>
            <a:spLocks/>
          </p:cNvSpPr>
          <p:nvPr/>
        </p:nvSpPr>
        <p:spPr bwMode="auto">
          <a:xfrm>
            <a:off x="1399835" y="5171523"/>
            <a:ext cx="177933" cy="16629"/>
          </a:xfrm>
          <a:custGeom>
            <a:avLst/>
            <a:gdLst>
              <a:gd name="T0" fmla="*/ 107 w 107"/>
              <a:gd name="T1" fmla="*/ 10 h 10"/>
              <a:gd name="T2" fmla="*/ 0 w 107"/>
              <a:gd name="T3" fmla="*/ 10 h 10"/>
              <a:gd name="T4" fmla="*/ 0 w 107"/>
              <a:gd name="T5" fmla="*/ 0 h 10"/>
              <a:gd name="T6" fmla="*/ 107 w 107"/>
              <a:gd name="T7" fmla="*/ 0 h 10"/>
              <a:gd name="T8" fmla="*/ 107 w 107"/>
              <a:gd name="T9" fmla="*/ 10 h 10"/>
              <a:gd name="T10" fmla="*/ 107 w 107"/>
              <a:gd name="T11" fmla="*/ 10 h 10"/>
            </a:gdLst>
            <a:ahLst/>
            <a:cxnLst>
              <a:cxn ang="0">
                <a:pos x="T0" y="T1"/>
              </a:cxn>
              <a:cxn ang="0">
                <a:pos x="T2" y="T3"/>
              </a:cxn>
              <a:cxn ang="0">
                <a:pos x="T4" y="T5"/>
              </a:cxn>
              <a:cxn ang="0">
                <a:pos x="T6" y="T7"/>
              </a:cxn>
              <a:cxn ang="0">
                <a:pos x="T8" y="T9"/>
              </a:cxn>
              <a:cxn ang="0">
                <a:pos x="T10" y="T11"/>
              </a:cxn>
            </a:cxnLst>
            <a:rect l="0" t="0" r="r" b="b"/>
            <a:pathLst>
              <a:path w="107" h="10">
                <a:moveTo>
                  <a:pt x="107" y="10"/>
                </a:moveTo>
                <a:lnTo>
                  <a:pt x="0" y="10"/>
                </a:lnTo>
                <a:lnTo>
                  <a:pt x="0" y="0"/>
                </a:lnTo>
                <a:lnTo>
                  <a:pt x="107" y="0"/>
                </a:lnTo>
                <a:lnTo>
                  <a:pt x="107" y="10"/>
                </a:lnTo>
                <a:lnTo>
                  <a:pt x="107" y="10"/>
                </a:lnTo>
                <a:close/>
              </a:path>
            </a:pathLst>
          </a:custGeom>
          <a:solidFill>
            <a:srgbClr val="424953"/>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215">
            <a:extLst>
              <a:ext uri="{FF2B5EF4-FFF2-40B4-BE49-F238E27FC236}">
                <a16:creationId xmlns:a16="http://schemas.microsoft.com/office/drawing/2014/main" id="{626ADC51-F117-4045-869E-AA98810CD474}"/>
              </a:ext>
            </a:extLst>
          </p:cNvPr>
          <p:cNvSpPr>
            <a:spLocks/>
          </p:cNvSpPr>
          <p:nvPr/>
        </p:nvSpPr>
        <p:spPr bwMode="auto">
          <a:xfrm>
            <a:off x="1399835" y="5238040"/>
            <a:ext cx="177933" cy="16629"/>
          </a:xfrm>
          <a:custGeom>
            <a:avLst/>
            <a:gdLst>
              <a:gd name="T0" fmla="*/ 107 w 107"/>
              <a:gd name="T1" fmla="*/ 10 h 10"/>
              <a:gd name="T2" fmla="*/ 0 w 107"/>
              <a:gd name="T3" fmla="*/ 10 h 10"/>
              <a:gd name="T4" fmla="*/ 0 w 107"/>
              <a:gd name="T5" fmla="*/ 0 h 10"/>
              <a:gd name="T6" fmla="*/ 107 w 107"/>
              <a:gd name="T7" fmla="*/ 0 h 10"/>
              <a:gd name="T8" fmla="*/ 107 w 107"/>
              <a:gd name="T9" fmla="*/ 10 h 10"/>
              <a:gd name="T10" fmla="*/ 107 w 107"/>
              <a:gd name="T11" fmla="*/ 10 h 10"/>
            </a:gdLst>
            <a:ahLst/>
            <a:cxnLst>
              <a:cxn ang="0">
                <a:pos x="T0" y="T1"/>
              </a:cxn>
              <a:cxn ang="0">
                <a:pos x="T2" y="T3"/>
              </a:cxn>
              <a:cxn ang="0">
                <a:pos x="T4" y="T5"/>
              </a:cxn>
              <a:cxn ang="0">
                <a:pos x="T6" y="T7"/>
              </a:cxn>
              <a:cxn ang="0">
                <a:pos x="T8" y="T9"/>
              </a:cxn>
              <a:cxn ang="0">
                <a:pos x="T10" y="T11"/>
              </a:cxn>
            </a:cxnLst>
            <a:rect l="0" t="0" r="r" b="b"/>
            <a:pathLst>
              <a:path w="107" h="10">
                <a:moveTo>
                  <a:pt x="107" y="10"/>
                </a:moveTo>
                <a:lnTo>
                  <a:pt x="0" y="10"/>
                </a:lnTo>
                <a:lnTo>
                  <a:pt x="0" y="0"/>
                </a:lnTo>
                <a:lnTo>
                  <a:pt x="107" y="0"/>
                </a:lnTo>
                <a:lnTo>
                  <a:pt x="107" y="10"/>
                </a:lnTo>
                <a:lnTo>
                  <a:pt x="107" y="10"/>
                </a:lnTo>
                <a:close/>
              </a:path>
            </a:pathLst>
          </a:custGeom>
          <a:solidFill>
            <a:srgbClr val="424953"/>
          </a:solid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212">
            <a:extLst>
              <a:ext uri="{FF2B5EF4-FFF2-40B4-BE49-F238E27FC236}">
                <a16:creationId xmlns:a16="http://schemas.microsoft.com/office/drawing/2014/main" id="{F31BA970-FF91-4937-923D-F770487B45B8}"/>
              </a:ext>
            </a:extLst>
          </p:cNvPr>
          <p:cNvSpPr>
            <a:spLocks noEditPoints="1"/>
          </p:cNvSpPr>
          <p:nvPr/>
        </p:nvSpPr>
        <p:spPr bwMode="auto">
          <a:xfrm>
            <a:off x="2065244" y="4620472"/>
            <a:ext cx="372495" cy="332585"/>
          </a:xfrm>
          <a:custGeom>
            <a:avLst/>
            <a:gdLst>
              <a:gd name="T0" fmla="*/ 10 w 179"/>
              <a:gd name="T1" fmla="*/ 159 h 159"/>
              <a:gd name="T2" fmla="*/ 25 w 179"/>
              <a:gd name="T3" fmla="*/ 116 h 159"/>
              <a:gd name="T4" fmla="*/ 0 w 179"/>
              <a:gd name="T5" fmla="*/ 69 h 159"/>
              <a:gd name="T6" fmla="*/ 90 w 179"/>
              <a:gd name="T7" fmla="*/ 0 h 159"/>
              <a:gd name="T8" fmla="*/ 179 w 179"/>
              <a:gd name="T9" fmla="*/ 69 h 159"/>
              <a:gd name="T10" fmla="*/ 90 w 179"/>
              <a:gd name="T11" fmla="*/ 137 h 159"/>
              <a:gd name="T12" fmla="*/ 58 w 179"/>
              <a:gd name="T13" fmla="*/ 133 h 159"/>
              <a:gd name="T14" fmla="*/ 28 w 179"/>
              <a:gd name="T15" fmla="*/ 149 h 159"/>
              <a:gd name="T16" fmla="*/ 10 w 179"/>
              <a:gd name="T17" fmla="*/ 159 h 159"/>
              <a:gd name="T18" fmla="*/ 90 w 179"/>
              <a:gd name="T19" fmla="*/ 15 h 159"/>
              <a:gd name="T20" fmla="*/ 15 w 179"/>
              <a:gd name="T21" fmla="*/ 69 h 159"/>
              <a:gd name="T22" fmla="*/ 38 w 179"/>
              <a:gd name="T23" fmla="*/ 107 h 159"/>
              <a:gd name="T24" fmla="*/ 43 w 179"/>
              <a:gd name="T25" fmla="*/ 110 h 159"/>
              <a:gd name="T26" fmla="*/ 38 w 179"/>
              <a:gd name="T27" fmla="*/ 126 h 159"/>
              <a:gd name="T28" fmla="*/ 58 w 179"/>
              <a:gd name="T29" fmla="*/ 117 h 159"/>
              <a:gd name="T30" fmla="*/ 60 w 179"/>
              <a:gd name="T31" fmla="*/ 117 h 159"/>
              <a:gd name="T32" fmla="*/ 61 w 179"/>
              <a:gd name="T33" fmla="*/ 118 h 159"/>
              <a:gd name="T34" fmla="*/ 90 w 179"/>
              <a:gd name="T35" fmla="*/ 122 h 159"/>
              <a:gd name="T36" fmla="*/ 164 w 179"/>
              <a:gd name="T37" fmla="*/ 69 h 159"/>
              <a:gd name="T38" fmla="*/ 90 w 179"/>
              <a:gd name="T39" fmla="*/ 1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9" h="159">
                <a:moveTo>
                  <a:pt x="10" y="159"/>
                </a:moveTo>
                <a:cubicBezTo>
                  <a:pt x="25" y="116"/>
                  <a:pt x="25" y="116"/>
                  <a:pt x="25" y="116"/>
                </a:cubicBezTo>
                <a:cubicBezTo>
                  <a:pt x="9" y="103"/>
                  <a:pt x="0" y="86"/>
                  <a:pt x="0" y="69"/>
                </a:cubicBezTo>
                <a:cubicBezTo>
                  <a:pt x="0" y="31"/>
                  <a:pt x="40" y="0"/>
                  <a:pt x="90" y="0"/>
                </a:cubicBezTo>
                <a:cubicBezTo>
                  <a:pt x="139" y="0"/>
                  <a:pt x="179" y="31"/>
                  <a:pt x="179" y="69"/>
                </a:cubicBezTo>
                <a:cubicBezTo>
                  <a:pt x="179" y="106"/>
                  <a:pt x="139" y="137"/>
                  <a:pt x="90" y="137"/>
                </a:cubicBezTo>
                <a:cubicBezTo>
                  <a:pt x="79" y="137"/>
                  <a:pt x="68" y="136"/>
                  <a:pt x="58" y="133"/>
                </a:cubicBezTo>
                <a:cubicBezTo>
                  <a:pt x="54" y="135"/>
                  <a:pt x="39" y="142"/>
                  <a:pt x="28" y="149"/>
                </a:cubicBezTo>
                <a:cubicBezTo>
                  <a:pt x="10" y="159"/>
                  <a:pt x="10" y="159"/>
                  <a:pt x="10" y="159"/>
                </a:cubicBezTo>
                <a:close/>
                <a:moveTo>
                  <a:pt x="90" y="15"/>
                </a:moveTo>
                <a:cubicBezTo>
                  <a:pt x="48" y="15"/>
                  <a:pt x="15" y="39"/>
                  <a:pt x="15" y="69"/>
                </a:cubicBezTo>
                <a:cubicBezTo>
                  <a:pt x="15" y="83"/>
                  <a:pt x="23" y="97"/>
                  <a:pt x="38" y="107"/>
                </a:cubicBezTo>
                <a:cubicBezTo>
                  <a:pt x="43" y="110"/>
                  <a:pt x="43" y="110"/>
                  <a:pt x="43" y="110"/>
                </a:cubicBezTo>
                <a:cubicBezTo>
                  <a:pt x="38" y="126"/>
                  <a:pt x="38" y="126"/>
                  <a:pt x="38" y="126"/>
                </a:cubicBezTo>
                <a:cubicBezTo>
                  <a:pt x="54" y="117"/>
                  <a:pt x="57" y="117"/>
                  <a:pt x="58" y="117"/>
                </a:cubicBezTo>
                <a:cubicBezTo>
                  <a:pt x="60" y="117"/>
                  <a:pt x="60" y="117"/>
                  <a:pt x="60" y="117"/>
                </a:cubicBezTo>
                <a:cubicBezTo>
                  <a:pt x="61" y="118"/>
                  <a:pt x="61" y="118"/>
                  <a:pt x="61" y="118"/>
                </a:cubicBezTo>
                <a:cubicBezTo>
                  <a:pt x="70" y="120"/>
                  <a:pt x="80" y="122"/>
                  <a:pt x="90" y="122"/>
                </a:cubicBezTo>
                <a:cubicBezTo>
                  <a:pt x="131" y="122"/>
                  <a:pt x="164" y="98"/>
                  <a:pt x="164" y="69"/>
                </a:cubicBezTo>
                <a:cubicBezTo>
                  <a:pt x="164" y="39"/>
                  <a:pt x="131" y="15"/>
                  <a:pt x="90" y="15"/>
                </a:cubicBezTo>
                <a:close/>
              </a:path>
            </a:pathLst>
          </a:custGeom>
          <a:solidFill>
            <a:srgbClr val="424953"/>
          </a:solid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213">
            <a:extLst>
              <a:ext uri="{FF2B5EF4-FFF2-40B4-BE49-F238E27FC236}">
                <a16:creationId xmlns:a16="http://schemas.microsoft.com/office/drawing/2014/main" id="{13C67DBE-E9DB-43F6-A7A4-989A72FD8DD4}"/>
              </a:ext>
            </a:extLst>
          </p:cNvPr>
          <p:cNvSpPr>
            <a:spLocks/>
          </p:cNvSpPr>
          <p:nvPr/>
        </p:nvSpPr>
        <p:spPr bwMode="auto">
          <a:xfrm>
            <a:off x="2166683" y="4716922"/>
            <a:ext cx="177933" cy="16629"/>
          </a:xfrm>
          <a:custGeom>
            <a:avLst/>
            <a:gdLst>
              <a:gd name="T0" fmla="*/ 107 w 107"/>
              <a:gd name="T1" fmla="*/ 10 h 10"/>
              <a:gd name="T2" fmla="*/ 0 w 107"/>
              <a:gd name="T3" fmla="*/ 10 h 10"/>
              <a:gd name="T4" fmla="*/ 0 w 107"/>
              <a:gd name="T5" fmla="*/ 0 h 10"/>
              <a:gd name="T6" fmla="*/ 107 w 107"/>
              <a:gd name="T7" fmla="*/ 0 h 10"/>
              <a:gd name="T8" fmla="*/ 107 w 107"/>
              <a:gd name="T9" fmla="*/ 10 h 10"/>
              <a:gd name="T10" fmla="*/ 107 w 107"/>
              <a:gd name="T11" fmla="*/ 10 h 10"/>
            </a:gdLst>
            <a:ahLst/>
            <a:cxnLst>
              <a:cxn ang="0">
                <a:pos x="T0" y="T1"/>
              </a:cxn>
              <a:cxn ang="0">
                <a:pos x="T2" y="T3"/>
              </a:cxn>
              <a:cxn ang="0">
                <a:pos x="T4" y="T5"/>
              </a:cxn>
              <a:cxn ang="0">
                <a:pos x="T6" y="T7"/>
              </a:cxn>
              <a:cxn ang="0">
                <a:pos x="T8" y="T9"/>
              </a:cxn>
              <a:cxn ang="0">
                <a:pos x="T10" y="T11"/>
              </a:cxn>
            </a:cxnLst>
            <a:rect l="0" t="0" r="r" b="b"/>
            <a:pathLst>
              <a:path w="107" h="10">
                <a:moveTo>
                  <a:pt x="107" y="10"/>
                </a:moveTo>
                <a:lnTo>
                  <a:pt x="0" y="10"/>
                </a:lnTo>
                <a:lnTo>
                  <a:pt x="0" y="0"/>
                </a:lnTo>
                <a:lnTo>
                  <a:pt x="107" y="0"/>
                </a:lnTo>
                <a:lnTo>
                  <a:pt x="107" y="10"/>
                </a:lnTo>
                <a:lnTo>
                  <a:pt x="107" y="10"/>
                </a:lnTo>
                <a:close/>
              </a:path>
            </a:pathLst>
          </a:custGeom>
          <a:solidFill>
            <a:srgbClr val="424953"/>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215">
            <a:extLst>
              <a:ext uri="{FF2B5EF4-FFF2-40B4-BE49-F238E27FC236}">
                <a16:creationId xmlns:a16="http://schemas.microsoft.com/office/drawing/2014/main" id="{698FAFF6-C90D-44C8-9491-40E4BCCA4CD6}"/>
              </a:ext>
            </a:extLst>
          </p:cNvPr>
          <p:cNvSpPr>
            <a:spLocks/>
          </p:cNvSpPr>
          <p:nvPr/>
        </p:nvSpPr>
        <p:spPr bwMode="auto">
          <a:xfrm>
            <a:off x="2166683" y="4783439"/>
            <a:ext cx="177933" cy="16629"/>
          </a:xfrm>
          <a:custGeom>
            <a:avLst/>
            <a:gdLst>
              <a:gd name="T0" fmla="*/ 107 w 107"/>
              <a:gd name="T1" fmla="*/ 10 h 10"/>
              <a:gd name="T2" fmla="*/ 0 w 107"/>
              <a:gd name="T3" fmla="*/ 10 h 10"/>
              <a:gd name="T4" fmla="*/ 0 w 107"/>
              <a:gd name="T5" fmla="*/ 0 h 10"/>
              <a:gd name="T6" fmla="*/ 107 w 107"/>
              <a:gd name="T7" fmla="*/ 0 h 10"/>
              <a:gd name="T8" fmla="*/ 107 w 107"/>
              <a:gd name="T9" fmla="*/ 10 h 10"/>
              <a:gd name="T10" fmla="*/ 107 w 107"/>
              <a:gd name="T11" fmla="*/ 10 h 10"/>
            </a:gdLst>
            <a:ahLst/>
            <a:cxnLst>
              <a:cxn ang="0">
                <a:pos x="T0" y="T1"/>
              </a:cxn>
              <a:cxn ang="0">
                <a:pos x="T2" y="T3"/>
              </a:cxn>
              <a:cxn ang="0">
                <a:pos x="T4" y="T5"/>
              </a:cxn>
              <a:cxn ang="0">
                <a:pos x="T6" y="T7"/>
              </a:cxn>
              <a:cxn ang="0">
                <a:pos x="T8" y="T9"/>
              </a:cxn>
              <a:cxn ang="0">
                <a:pos x="T10" y="T11"/>
              </a:cxn>
            </a:cxnLst>
            <a:rect l="0" t="0" r="r" b="b"/>
            <a:pathLst>
              <a:path w="107" h="10">
                <a:moveTo>
                  <a:pt x="107" y="10"/>
                </a:moveTo>
                <a:lnTo>
                  <a:pt x="0" y="10"/>
                </a:lnTo>
                <a:lnTo>
                  <a:pt x="0" y="0"/>
                </a:lnTo>
                <a:lnTo>
                  <a:pt x="107" y="0"/>
                </a:lnTo>
                <a:lnTo>
                  <a:pt x="107" y="10"/>
                </a:lnTo>
                <a:lnTo>
                  <a:pt x="107" y="10"/>
                </a:lnTo>
                <a:close/>
              </a:path>
            </a:pathLst>
          </a:custGeom>
          <a:solidFill>
            <a:srgbClr val="424953"/>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212">
            <a:extLst>
              <a:ext uri="{FF2B5EF4-FFF2-40B4-BE49-F238E27FC236}">
                <a16:creationId xmlns:a16="http://schemas.microsoft.com/office/drawing/2014/main" id="{5DE73EF8-7E81-496E-B750-CA90FDCEBF6B}"/>
              </a:ext>
            </a:extLst>
          </p:cNvPr>
          <p:cNvSpPr>
            <a:spLocks noEditPoints="1"/>
          </p:cNvSpPr>
          <p:nvPr/>
        </p:nvSpPr>
        <p:spPr bwMode="auto">
          <a:xfrm>
            <a:off x="3320166" y="4603843"/>
            <a:ext cx="372495" cy="332585"/>
          </a:xfrm>
          <a:custGeom>
            <a:avLst/>
            <a:gdLst>
              <a:gd name="T0" fmla="*/ 10 w 179"/>
              <a:gd name="T1" fmla="*/ 159 h 159"/>
              <a:gd name="T2" fmla="*/ 25 w 179"/>
              <a:gd name="T3" fmla="*/ 116 h 159"/>
              <a:gd name="T4" fmla="*/ 0 w 179"/>
              <a:gd name="T5" fmla="*/ 69 h 159"/>
              <a:gd name="T6" fmla="*/ 90 w 179"/>
              <a:gd name="T7" fmla="*/ 0 h 159"/>
              <a:gd name="T8" fmla="*/ 179 w 179"/>
              <a:gd name="T9" fmla="*/ 69 h 159"/>
              <a:gd name="T10" fmla="*/ 90 w 179"/>
              <a:gd name="T11" fmla="*/ 137 h 159"/>
              <a:gd name="T12" fmla="*/ 58 w 179"/>
              <a:gd name="T13" fmla="*/ 133 h 159"/>
              <a:gd name="T14" fmla="*/ 28 w 179"/>
              <a:gd name="T15" fmla="*/ 149 h 159"/>
              <a:gd name="T16" fmla="*/ 10 w 179"/>
              <a:gd name="T17" fmla="*/ 159 h 159"/>
              <a:gd name="T18" fmla="*/ 90 w 179"/>
              <a:gd name="T19" fmla="*/ 15 h 159"/>
              <a:gd name="T20" fmla="*/ 15 w 179"/>
              <a:gd name="T21" fmla="*/ 69 h 159"/>
              <a:gd name="T22" fmla="*/ 38 w 179"/>
              <a:gd name="T23" fmla="*/ 107 h 159"/>
              <a:gd name="T24" fmla="*/ 43 w 179"/>
              <a:gd name="T25" fmla="*/ 110 h 159"/>
              <a:gd name="T26" fmla="*/ 38 w 179"/>
              <a:gd name="T27" fmla="*/ 126 h 159"/>
              <a:gd name="T28" fmla="*/ 58 w 179"/>
              <a:gd name="T29" fmla="*/ 117 h 159"/>
              <a:gd name="T30" fmla="*/ 60 w 179"/>
              <a:gd name="T31" fmla="*/ 117 h 159"/>
              <a:gd name="T32" fmla="*/ 61 w 179"/>
              <a:gd name="T33" fmla="*/ 118 h 159"/>
              <a:gd name="T34" fmla="*/ 90 w 179"/>
              <a:gd name="T35" fmla="*/ 122 h 159"/>
              <a:gd name="T36" fmla="*/ 164 w 179"/>
              <a:gd name="T37" fmla="*/ 69 h 159"/>
              <a:gd name="T38" fmla="*/ 90 w 179"/>
              <a:gd name="T39" fmla="*/ 1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9" h="159">
                <a:moveTo>
                  <a:pt x="10" y="159"/>
                </a:moveTo>
                <a:cubicBezTo>
                  <a:pt x="25" y="116"/>
                  <a:pt x="25" y="116"/>
                  <a:pt x="25" y="116"/>
                </a:cubicBezTo>
                <a:cubicBezTo>
                  <a:pt x="9" y="103"/>
                  <a:pt x="0" y="86"/>
                  <a:pt x="0" y="69"/>
                </a:cubicBezTo>
                <a:cubicBezTo>
                  <a:pt x="0" y="31"/>
                  <a:pt x="40" y="0"/>
                  <a:pt x="90" y="0"/>
                </a:cubicBezTo>
                <a:cubicBezTo>
                  <a:pt x="139" y="0"/>
                  <a:pt x="179" y="31"/>
                  <a:pt x="179" y="69"/>
                </a:cubicBezTo>
                <a:cubicBezTo>
                  <a:pt x="179" y="106"/>
                  <a:pt x="139" y="137"/>
                  <a:pt x="90" y="137"/>
                </a:cubicBezTo>
                <a:cubicBezTo>
                  <a:pt x="79" y="137"/>
                  <a:pt x="68" y="136"/>
                  <a:pt x="58" y="133"/>
                </a:cubicBezTo>
                <a:cubicBezTo>
                  <a:pt x="54" y="135"/>
                  <a:pt x="39" y="142"/>
                  <a:pt x="28" y="149"/>
                </a:cubicBezTo>
                <a:cubicBezTo>
                  <a:pt x="10" y="159"/>
                  <a:pt x="10" y="159"/>
                  <a:pt x="10" y="159"/>
                </a:cubicBezTo>
                <a:close/>
                <a:moveTo>
                  <a:pt x="90" y="15"/>
                </a:moveTo>
                <a:cubicBezTo>
                  <a:pt x="48" y="15"/>
                  <a:pt x="15" y="39"/>
                  <a:pt x="15" y="69"/>
                </a:cubicBezTo>
                <a:cubicBezTo>
                  <a:pt x="15" y="83"/>
                  <a:pt x="23" y="97"/>
                  <a:pt x="38" y="107"/>
                </a:cubicBezTo>
                <a:cubicBezTo>
                  <a:pt x="43" y="110"/>
                  <a:pt x="43" y="110"/>
                  <a:pt x="43" y="110"/>
                </a:cubicBezTo>
                <a:cubicBezTo>
                  <a:pt x="38" y="126"/>
                  <a:pt x="38" y="126"/>
                  <a:pt x="38" y="126"/>
                </a:cubicBezTo>
                <a:cubicBezTo>
                  <a:pt x="54" y="117"/>
                  <a:pt x="57" y="117"/>
                  <a:pt x="58" y="117"/>
                </a:cubicBezTo>
                <a:cubicBezTo>
                  <a:pt x="60" y="117"/>
                  <a:pt x="60" y="117"/>
                  <a:pt x="60" y="117"/>
                </a:cubicBezTo>
                <a:cubicBezTo>
                  <a:pt x="61" y="118"/>
                  <a:pt x="61" y="118"/>
                  <a:pt x="61" y="118"/>
                </a:cubicBezTo>
                <a:cubicBezTo>
                  <a:pt x="70" y="120"/>
                  <a:pt x="80" y="122"/>
                  <a:pt x="90" y="122"/>
                </a:cubicBezTo>
                <a:cubicBezTo>
                  <a:pt x="131" y="122"/>
                  <a:pt x="164" y="98"/>
                  <a:pt x="164" y="69"/>
                </a:cubicBezTo>
                <a:cubicBezTo>
                  <a:pt x="164" y="39"/>
                  <a:pt x="131" y="15"/>
                  <a:pt x="90" y="15"/>
                </a:cubicBezTo>
                <a:close/>
              </a:path>
            </a:pathLst>
          </a:custGeom>
          <a:solidFill>
            <a:srgbClr val="424953"/>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213">
            <a:extLst>
              <a:ext uri="{FF2B5EF4-FFF2-40B4-BE49-F238E27FC236}">
                <a16:creationId xmlns:a16="http://schemas.microsoft.com/office/drawing/2014/main" id="{D197A25B-DE89-44CE-8543-C2404EA06903}"/>
              </a:ext>
            </a:extLst>
          </p:cNvPr>
          <p:cNvSpPr>
            <a:spLocks/>
          </p:cNvSpPr>
          <p:nvPr/>
        </p:nvSpPr>
        <p:spPr bwMode="auto">
          <a:xfrm>
            <a:off x="3421605" y="4700293"/>
            <a:ext cx="177933" cy="16629"/>
          </a:xfrm>
          <a:custGeom>
            <a:avLst/>
            <a:gdLst>
              <a:gd name="T0" fmla="*/ 107 w 107"/>
              <a:gd name="T1" fmla="*/ 10 h 10"/>
              <a:gd name="T2" fmla="*/ 0 w 107"/>
              <a:gd name="T3" fmla="*/ 10 h 10"/>
              <a:gd name="T4" fmla="*/ 0 w 107"/>
              <a:gd name="T5" fmla="*/ 0 h 10"/>
              <a:gd name="T6" fmla="*/ 107 w 107"/>
              <a:gd name="T7" fmla="*/ 0 h 10"/>
              <a:gd name="T8" fmla="*/ 107 w 107"/>
              <a:gd name="T9" fmla="*/ 10 h 10"/>
              <a:gd name="T10" fmla="*/ 107 w 107"/>
              <a:gd name="T11" fmla="*/ 10 h 10"/>
            </a:gdLst>
            <a:ahLst/>
            <a:cxnLst>
              <a:cxn ang="0">
                <a:pos x="T0" y="T1"/>
              </a:cxn>
              <a:cxn ang="0">
                <a:pos x="T2" y="T3"/>
              </a:cxn>
              <a:cxn ang="0">
                <a:pos x="T4" y="T5"/>
              </a:cxn>
              <a:cxn ang="0">
                <a:pos x="T6" y="T7"/>
              </a:cxn>
              <a:cxn ang="0">
                <a:pos x="T8" y="T9"/>
              </a:cxn>
              <a:cxn ang="0">
                <a:pos x="T10" y="T11"/>
              </a:cxn>
            </a:cxnLst>
            <a:rect l="0" t="0" r="r" b="b"/>
            <a:pathLst>
              <a:path w="107" h="10">
                <a:moveTo>
                  <a:pt x="107" y="10"/>
                </a:moveTo>
                <a:lnTo>
                  <a:pt x="0" y="10"/>
                </a:lnTo>
                <a:lnTo>
                  <a:pt x="0" y="0"/>
                </a:lnTo>
                <a:lnTo>
                  <a:pt x="107" y="0"/>
                </a:lnTo>
                <a:lnTo>
                  <a:pt x="107" y="10"/>
                </a:lnTo>
                <a:lnTo>
                  <a:pt x="107" y="10"/>
                </a:lnTo>
                <a:close/>
              </a:path>
            </a:pathLst>
          </a:custGeom>
          <a:solidFill>
            <a:srgbClr val="424953"/>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215">
            <a:extLst>
              <a:ext uri="{FF2B5EF4-FFF2-40B4-BE49-F238E27FC236}">
                <a16:creationId xmlns:a16="http://schemas.microsoft.com/office/drawing/2014/main" id="{5887ABDB-E644-4987-8C91-5DC9F195EFF9}"/>
              </a:ext>
            </a:extLst>
          </p:cNvPr>
          <p:cNvSpPr>
            <a:spLocks/>
          </p:cNvSpPr>
          <p:nvPr/>
        </p:nvSpPr>
        <p:spPr bwMode="auto">
          <a:xfrm>
            <a:off x="3421605" y="4766810"/>
            <a:ext cx="177933" cy="16629"/>
          </a:xfrm>
          <a:custGeom>
            <a:avLst/>
            <a:gdLst>
              <a:gd name="T0" fmla="*/ 107 w 107"/>
              <a:gd name="T1" fmla="*/ 10 h 10"/>
              <a:gd name="T2" fmla="*/ 0 w 107"/>
              <a:gd name="T3" fmla="*/ 10 h 10"/>
              <a:gd name="T4" fmla="*/ 0 w 107"/>
              <a:gd name="T5" fmla="*/ 0 h 10"/>
              <a:gd name="T6" fmla="*/ 107 w 107"/>
              <a:gd name="T7" fmla="*/ 0 h 10"/>
              <a:gd name="T8" fmla="*/ 107 w 107"/>
              <a:gd name="T9" fmla="*/ 10 h 10"/>
              <a:gd name="T10" fmla="*/ 107 w 107"/>
              <a:gd name="T11" fmla="*/ 10 h 10"/>
            </a:gdLst>
            <a:ahLst/>
            <a:cxnLst>
              <a:cxn ang="0">
                <a:pos x="T0" y="T1"/>
              </a:cxn>
              <a:cxn ang="0">
                <a:pos x="T2" y="T3"/>
              </a:cxn>
              <a:cxn ang="0">
                <a:pos x="T4" y="T5"/>
              </a:cxn>
              <a:cxn ang="0">
                <a:pos x="T6" y="T7"/>
              </a:cxn>
              <a:cxn ang="0">
                <a:pos x="T8" y="T9"/>
              </a:cxn>
              <a:cxn ang="0">
                <a:pos x="T10" y="T11"/>
              </a:cxn>
            </a:cxnLst>
            <a:rect l="0" t="0" r="r" b="b"/>
            <a:pathLst>
              <a:path w="107" h="10">
                <a:moveTo>
                  <a:pt x="107" y="10"/>
                </a:moveTo>
                <a:lnTo>
                  <a:pt x="0" y="10"/>
                </a:lnTo>
                <a:lnTo>
                  <a:pt x="0" y="0"/>
                </a:lnTo>
                <a:lnTo>
                  <a:pt x="107" y="0"/>
                </a:lnTo>
                <a:lnTo>
                  <a:pt x="107" y="10"/>
                </a:lnTo>
                <a:lnTo>
                  <a:pt x="107" y="10"/>
                </a:lnTo>
                <a:close/>
              </a:path>
            </a:pathLst>
          </a:custGeom>
          <a:solidFill>
            <a:srgbClr val="424953"/>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139">
            <a:extLst>
              <a:ext uri="{FF2B5EF4-FFF2-40B4-BE49-F238E27FC236}">
                <a16:creationId xmlns:a16="http://schemas.microsoft.com/office/drawing/2014/main" id="{2BF4C458-527C-4AA3-ACB9-AAAAEB0770DE}"/>
              </a:ext>
            </a:extLst>
          </p:cNvPr>
          <p:cNvSpPr>
            <a:spLocks noEditPoints="1"/>
          </p:cNvSpPr>
          <p:nvPr/>
        </p:nvSpPr>
        <p:spPr bwMode="auto">
          <a:xfrm>
            <a:off x="7340344" y="5556699"/>
            <a:ext cx="479425" cy="346075"/>
          </a:xfrm>
          <a:custGeom>
            <a:avLst/>
            <a:gdLst>
              <a:gd name="T0" fmla="*/ 123 w 128"/>
              <a:gd name="T1" fmla="*/ 28 h 92"/>
              <a:gd name="T2" fmla="*/ 113 w 128"/>
              <a:gd name="T3" fmla="*/ 8 h 92"/>
              <a:gd name="T4" fmla="*/ 92 w 128"/>
              <a:gd name="T5" fmla="*/ 0 h 92"/>
              <a:gd name="T6" fmla="*/ 36 w 128"/>
              <a:gd name="T7" fmla="*/ 0 h 92"/>
              <a:gd name="T8" fmla="*/ 15 w 128"/>
              <a:gd name="T9" fmla="*/ 8 h 92"/>
              <a:gd name="T10" fmla="*/ 5 w 128"/>
              <a:gd name="T11" fmla="*/ 28 h 92"/>
              <a:gd name="T12" fmla="*/ 0 w 128"/>
              <a:gd name="T13" fmla="*/ 75 h 92"/>
              <a:gd name="T14" fmla="*/ 17 w 128"/>
              <a:gd name="T15" fmla="*/ 92 h 92"/>
              <a:gd name="T16" fmla="*/ 32 w 128"/>
              <a:gd name="T17" fmla="*/ 82 h 92"/>
              <a:gd name="T18" fmla="*/ 45 w 128"/>
              <a:gd name="T19" fmla="*/ 62 h 92"/>
              <a:gd name="T20" fmla="*/ 83 w 128"/>
              <a:gd name="T21" fmla="*/ 62 h 92"/>
              <a:gd name="T22" fmla="*/ 96 w 128"/>
              <a:gd name="T23" fmla="*/ 82 h 92"/>
              <a:gd name="T24" fmla="*/ 111 w 128"/>
              <a:gd name="T25" fmla="*/ 92 h 92"/>
              <a:gd name="T26" fmla="*/ 128 w 128"/>
              <a:gd name="T27" fmla="*/ 75 h 92"/>
              <a:gd name="T28" fmla="*/ 123 w 128"/>
              <a:gd name="T29" fmla="*/ 28 h 92"/>
              <a:gd name="T30" fmla="*/ 111 w 128"/>
              <a:gd name="T31" fmla="*/ 87 h 92"/>
              <a:gd name="T32" fmla="*/ 100 w 128"/>
              <a:gd name="T33" fmla="*/ 80 h 92"/>
              <a:gd name="T34" fmla="*/ 86 w 128"/>
              <a:gd name="T35" fmla="*/ 58 h 92"/>
              <a:gd name="T36" fmla="*/ 42 w 128"/>
              <a:gd name="T37" fmla="*/ 58 h 92"/>
              <a:gd name="T38" fmla="*/ 28 w 128"/>
              <a:gd name="T39" fmla="*/ 80 h 92"/>
              <a:gd name="T40" fmla="*/ 17 w 128"/>
              <a:gd name="T41" fmla="*/ 87 h 92"/>
              <a:gd name="T42" fmla="*/ 5 w 128"/>
              <a:gd name="T43" fmla="*/ 75 h 92"/>
              <a:gd name="T44" fmla="*/ 10 w 128"/>
              <a:gd name="T45" fmla="*/ 29 h 92"/>
              <a:gd name="T46" fmla="*/ 18 w 128"/>
              <a:gd name="T47" fmla="*/ 12 h 92"/>
              <a:gd name="T48" fmla="*/ 36 w 128"/>
              <a:gd name="T49" fmla="*/ 5 h 92"/>
              <a:gd name="T50" fmla="*/ 92 w 128"/>
              <a:gd name="T51" fmla="*/ 5 h 92"/>
              <a:gd name="T52" fmla="*/ 110 w 128"/>
              <a:gd name="T53" fmla="*/ 12 h 92"/>
              <a:gd name="T54" fmla="*/ 118 w 128"/>
              <a:gd name="T55" fmla="*/ 29 h 92"/>
              <a:gd name="T56" fmla="*/ 123 w 128"/>
              <a:gd name="T57" fmla="*/ 75 h 92"/>
              <a:gd name="T58" fmla="*/ 111 w 128"/>
              <a:gd name="T59" fmla="*/ 8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92">
                <a:moveTo>
                  <a:pt x="123" y="28"/>
                </a:moveTo>
                <a:cubicBezTo>
                  <a:pt x="122" y="21"/>
                  <a:pt x="119" y="14"/>
                  <a:pt x="113" y="8"/>
                </a:cubicBezTo>
                <a:cubicBezTo>
                  <a:pt x="107" y="3"/>
                  <a:pt x="100" y="0"/>
                  <a:pt x="92" y="0"/>
                </a:cubicBezTo>
                <a:cubicBezTo>
                  <a:pt x="36" y="0"/>
                  <a:pt x="36" y="0"/>
                  <a:pt x="36" y="0"/>
                </a:cubicBezTo>
                <a:cubicBezTo>
                  <a:pt x="28" y="0"/>
                  <a:pt x="21" y="3"/>
                  <a:pt x="15" y="8"/>
                </a:cubicBezTo>
                <a:cubicBezTo>
                  <a:pt x="9" y="14"/>
                  <a:pt x="6" y="21"/>
                  <a:pt x="5" y="28"/>
                </a:cubicBezTo>
                <a:cubicBezTo>
                  <a:pt x="2" y="57"/>
                  <a:pt x="0" y="74"/>
                  <a:pt x="0" y="75"/>
                </a:cubicBezTo>
                <a:cubicBezTo>
                  <a:pt x="0" y="84"/>
                  <a:pt x="7" y="92"/>
                  <a:pt x="17" y="92"/>
                </a:cubicBezTo>
                <a:cubicBezTo>
                  <a:pt x="23" y="92"/>
                  <a:pt x="29" y="88"/>
                  <a:pt x="32" y="82"/>
                </a:cubicBezTo>
                <a:cubicBezTo>
                  <a:pt x="45" y="62"/>
                  <a:pt x="45" y="62"/>
                  <a:pt x="45" y="62"/>
                </a:cubicBezTo>
                <a:cubicBezTo>
                  <a:pt x="83" y="62"/>
                  <a:pt x="83" y="62"/>
                  <a:pt x="83" y="62"/>
                </a:cubicBezTo>
                <a:cubicBezTo>
                  <a:pt x="96" y="82"/>
                  <a:pt x="96" y="82"/>
                  <a:pt x="96" y="82"/>
                </a:cubicBezTo>
                <a:cubicBezTo>
                  <a:pt x="99" y="88"/>
                  <a:pt x="105" y="92"/>
                  <a:pt x="111" y="92"/>
                </a:cubicBezTo>
                <a:cubicBezTo>
                  <a:pt x="121" y="92"/>
                  <a:pt x="128" y="84"/>
                  <a:pt x="128" y="75"/>
                </a:cubicBezTo>
                <a:cubicBezTo>
                  <a:pt x="128" y="74"/>
                  <a:pt x="126" y="57"/>
                  <a:pt x="123" y="28"/>
                </a:cubicBezTo>
                <a:close/>
                <a:moveTo>
                  <a:pt x="111" y="87"/>
                </a:moveTo>
                <a:cubicBezTo>
                  <a:pt x="107" y="87"/>
                  <a:pt x="102" y="84"/>
                  <a:pt x="100" y="80"/>
                </a:cubicBezTo>
                <a:cubicBezTo>
                  <a:pt x="86" y="58"/>
                  <a:pt x="86" y="58"/>
                  <a:pt x="86" y="58"/>
                </a:cubicBezTo>
                <a:cubicBezTo>
                  <a:pt x="42" y="58"/>
                  <a:pt x="42" y="58"/>
                  <a:pt x="42" y="58"/>
                </a:cubicBezTo>
                <a:cubicBezTo>
                  <a:pt x="28" y="80"/>
                  <a:pt x="28" y="80"/>
                  <a:pt x="28" y="80"/>
                </a:cubicBezTo>
                <a:cubicBezTo>
                  <a:pt x="26" y="84"/>
                  <a:pt x="21" y="87"/>
                  <a:pt x="17" y="87"/>
                </a:cubicBezTo>
                <a:cubicBezTo>
                  <a:pt x="10" y="87"/>
                  <a:pt x="5" y="82"/>
                  <a:pt x="5" y="75"/>
                </a:cubicBezTo>
                <a:cubicBezTo>
                  <a:pt x="5" y="73"/>
                  <a:pt x="8" y="44"/>
                  <a:pt x="10" y="29"/>
                </a:cubicBezTo>
                <a:cubicBezTo>
                  <a:pt x="10" y="22"/>
                  <a:pt x="13" y="16"/>
                  <a:pt x="18" y="12"/>
                </a:cubicBezTo>
                <a:cubicBezTo>
                  <a:pt x="23" y="7"/>
                  <a:pt x="29" y="5"/>
                  <a:pt x="36" y="5"/>
                </a:cubicBezTo>
                <a:cubicBezTo>
                  <a:pt x="92" y="5"/>
                  <a:pt x="92" y="5"/>
                  <a:pt x="92" y="5"/>
                </a:cubicBezTo>
                <a:cubicBezTo>
                  <a:pt x="99" y="5"/>
                  <a:pt x="105" y="7"/>
                  <a:pt x="110" y="12"/>
                </a:cubicBezTo>
                <a:cubicBezTo>
                  <a:pt x="115" y="16"/>
                  <a:pt x="118" y="22"/>
                  <a:pt x="118" y="29"/>
                </a:cubicBezTo>
                <a:cubicBezTo>
                  <a:pt x="120" y="46"/>
                  <a:pt x="123" y="73"/>
                  <a:pt x="123" y="75"/>
                </a:cubicBezTo>
                <a:cubicBezTo>
                  <a:pt x="123" y="82"/>
                  <a:pt x="118" y="87"/>
                  <a:pt x="111" y="87"/>
                </a:cubicBezTo>
                <a:close/>
              </a:path>
            </a:pathLst>
          </a:custGeom>
          <a:solidFill>
            <a:srgbClr val="454C5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40">
            <a:extLst>
              <a:ext uri="{FF2B5EF4-FFF2-40B4-BE49-F238E27FC236}">
                <a16:creationId xmlns:a16="http://schemas.microsoft.com/office/drawing/2014/main" id="{F71F611D-5444-416B-87EF-0FAFEC31E1A3}"/>
              </a:ext>
            </a:extLst>
          </p:cNvPr>
          <p:cNvSpPr>
            <a:spLocks/>
          </p:cNvSpPr>
          <p:nvPr/>
        </p:nvSpPr>
        <p:spPr bwMode="auto">
          <a:xfrm>
            <a:off x="7434007" y="5632899"/>
            <a:ext cx="101600" cy="101600"/>
          </a:xfrm>
          <a:custGeom>
            <a:avLst/>
            <a:gdLst>
              <a:gd name="T0" fmla="*/ 24 w 27"/>
              <a:gd name="T1" fmla="*/ 11 h 27"/>
              <a:gd name="T2" fmla="*/ 15 w 27"/>
              <a:gd name="T3" fmla="*/ 11 h 27"/>
              <a:gd name="T4" fmla="*/ 15 w 27"/>
              <a:gd name="T5" fmla="*/ 2 h 27"/>
              <a:gd name="T6" fmla="*/ 13 w 27"/>
              <a:gd name="T7" fmla="*/ 0 h 27"/>
              <a:gd name="T8" fmla="*/ 11 w 27"/>
              <a:gd name="T9" fmla="*/ 2 h 27"/>
              <a:gd name="T10" fmla="*/ 11 w 27"/>
              <a:gd name="T11" fmla="*/ 11 h 27"/>
              <a:gd name="T12" fmla="*/ 2 w 27"/>
              <a:gd name="T13" fmla="*/ 11 h 27"/>
              <a:gd name="T14" fmla="*/ 0 w 27"/>
              <a:gd name="T15" fmla="*/ 13 h 27"/>
              <a:gd name="T16" fmla="*/ 2 w 27"/>
              <a:gd name="T17" fmla="*/ 15 h 27"/>
              <a:gd name="T18" fmla="*/ 11 w 27"/>
              <a:gd name="T19" fmla="*/ 15 h 27"/>
              <a:gd name="T20" fmla="*/ 11 w 27"/>
              <a:gd name="T21" fmla="*/ 24 h 27"/>
              <a:gd name="T22" fmla="*/ 13 w 27"/>
              <a:gd name="T23" fmla="*/ 27 h 27"/>
              <a:gd name="T24" fmla="*/ 15 w 27"/>
              <a:gd name="T25" fmla="*/ 24 h 27"/>
              <a:gd name="T26" fmla="*/ 15 w 27"/>
              <a:gd name="T27" fmla="*/ 15 h 27"/>
              <a:gd name="T28" fmla="*/ 24 w 27"/>
              <a:gd name="T29" fmla="*/ 15 h 27"/>
              <a:gd name="T30" fmla="*/ 27 w 27"/>
              <a:gd name="T31" fmla="*/ 13 h 27"/>
              <a:gd name="T32" fmla="*/ 24 w 27"/>
              <a:gd name="T3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24" y="11"/>
                </a:moveTo>
                <a:cubicBezTo>
                  <a:pt x="15" y="11"/>
                  <a:pt x="15" y="11"/>
                  <a:pt x="15" y="11"/>
                </a:cubicBezTo>
                <a:cubicBezTo>
                  <a:pt x="15" y="2"/>
                  <a:pt x="15" y="2"/>
                  <a:pt x="15" y="2"/>
                </a:cubicBezTo>
                <a:cubicBezTo>
                  <a:pt x="15" y="1"/>
                  <a:pt x="14" y="0"/>
                  <a:pt x="13" y="0"/>
                </a:cubicBezTo>
                <a:cubicBezTo>
                  <a:pt x="12" y="0"/>
                  <a:pt x="11" y="1"/>
                  <a:pt x="11" y="2"/>
                </a:cubicBezTo>
                <a:cubicBezTo>
                  <a:pt x="11" y="11"/>
                  <a:pt x="11" y="11"/>
                  <a:pt x="11" y="11"/>
                </a:cubicBezTo>
                <a:cubicBezTo>
                  <a:pt x="2" y="11"/>
                  <a:pt x="2" y="11"/>
                  <a:pt x="2" y="11"/>
                </a:cubicBezTo>
                <a:cubicBezTo>
                  <a:pt x="1" y="11"/>
                  <a:pt x="0" y="12"/>
                  <a:pt x="0" y="13"/>
                </a:cubicBezTo>
                <a:cubicBezTo>
                  <a:pt x="0" y="14"/>
                  <a:pt x="1" y="15"/>
                  <a:pt x="2" y="15"/>
                </a:cubicBezTo>
                <a:cubicBezTo>
                  <a:pt x="11" y="15"/>
                  <a:pt x="11" y="15"/>
                  <a:pt x="11" y="15"/>
                </a:cubicBezTo>
                <a:cubicBezTo>
                  <a:pt x="11" y="24"/>
                  <a:pt x="11" y="24"/>
                  <a:pt x="11" y="24"/>
                </a:cubicBezTo>
                <a:cubicBezTo>
                  <a:pt x="11" y="26"/>
                  <a:pt x="12" y="27"/>
                  <a:pt x="13" y="27"/>
                </a:cubicBezTo>
                <a:cubicBezTo>
                  <a:pt x="14" y="27"/>
                  <a:pt x="15" y="26"/>
                  <a:pt x="15" y="24"/>
                </a:cubicBezTo>
                <a:cubicBezTo>
                  <a:pt x="15" y="15"/>
                  <a:pt x="15" y="15"/>
                  <a:pt x="15" y="15"/>
                </a:cubicBezTo>
                <a:cubicBezTo>
                  <a:pt x="24" y="15"/>
                  <a:pt x="24" y="15"/>
                  <a:pt x="24" y="15"/>
                </a:cubicBezTo>
                <a:cubicBezTo>
                  <a:pt x="26" y="15"/>
                  <a:pt x="27" y="14"/>
                  <a:pt x="27" y="13"/>
                </a:cubicBezTo>
                <a:cubicBezTo>
                  <a:pt x="27" y="12"/>
                  <a:pt x="26" y="11"/>
                  <a:pt x="24" y="11"/>
                </a:cubicBezTo>
                <a:close/>
              </a:path>
            </a:pathLst>
          </a:custGeom>
          <a:solidFill>
            <a:srgbClr val="454C5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 name="Oval 141">
            <a:extLst>
              <a:ext uri="{FF2B5EF4-FFF2-40B4-BE49-F238E27FC236}">
                <a16:creationId xmlns:a16="http://schemas.microsoft.com/office/drawing/2014/main" id="{CFE2F9A2-362A-4417-807D-1D029271EAA3}"/>
              </a:ext>
            </a:extLst>
          </p:cNvPr>
          <p:cNvSpPr>
            <a:spLocks noChangeArrowheads="1"/>
          </p:cNvSpPr>
          <p:nvPr/>
        </p:nvSpPr>
        <p:spPr bwMode="auto">
          <a:xfrm>
            <a:off x="7662607" y="5632899"/>
            <a:ext cx="26988" cy="25400"/>
          </a:xfrm>
          <a:prstGeom prst="ellipse">
            <a:avLst/>
          </a:prstGeom>
          <a:solidFill>
            <a:srgbClr val="454C5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142">
            <a:extLst>
              <a:ext uri="{FF2B5EF4-FFF2-40B4-BE49-F238E27FC236}">
                <a16:creationId xmlns:a16="http://schemas.microsoft.com/office/drawing/2014/main" id="{AC4B9DB8-7387-4656-9333-727F1BDB8C39}"/>
              </a:ext>
            </a:extLst>
          </p:cNvPr>
          <p:cNvSpPr>
            <a:spLocks noChangeArrowheads="1"/>
          </p:cNvSpPr>
          <p:nvPr/>
        </p:nvSpPr>
        <p:spPr bwMode="auto">
          <a:xfrm>
            <a:off x="7662607" y="5704337"/>
            <a:ext cx="26988" cy="30163"/>
          </a:xfrm>
          <a:prstGeom prst="ellipse">
            <a:avLst/>
          </a:prstGeom>
          <a:solidFill>
            <a:srgbClr val="454C5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 name="Oval 143">
            <a:extLst>
              <a:ext uri="{FF2B5EF4-FFF2-40B4-BE49-F238E27FC236}">
                <a16:creationId xmlns:a16="http://schemas.microsoft.com/office/drawing/2014/main" id="{CC21E1AA-0671-4FC5-91D9-8FA8980E0851}"/>
              </a:ext>
            </a:extLst>
          </p:cNvPr>
          <p:cNvSpPr>
            <a:spLocks noChangeArrowheads="1"/>
          </p:cNvSpPr>
          <p:nvPr/>
        </p:nvSpPr>
        <p:spPr bwMode="auto">
          <a:xfrm>
            <a:off x="7700707" y="5669412"/>
            <a:ext cx="25400" cy="26988"/>
          </a:xfrm>
          <a:prstGeom prst="ellipse">
            <a:avLst/>
          </a:prstGeom>
          <a:solidFill>
            <a:srgbClr val="454C5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 name="Oval 144">
            <a:extLst>
              <a:ext uri="{FF2B5EF4-FFF2-40B4-BE49-F238E27FC236}">
                <a16:creationId xmlns:a16="http://schemas.microsoft.com/office/drawing/2014/main" id="{6D51CF11-6695-4B93-92B1-915AEF0CA38C}"/>
              </a:ext>
            </a:extLst>
          </p:cNvPr>
          <p:cNvSpPr>
            <a:spLocks noChangeArrowheads="1"/>
          </p:cNvSpPr>
          <p:nvPr/>
        </p:nvSpPr>
        <p:spPr bwMode="auto">
          <a:xfrm>
            <a:off x="7624507" y="5669412"/>
            <a:ext cx="30163" cy="26988"/>
          </a:xfrm>
          <a:prstGeom prst="ellipse">
            <a:avLst/>
          </a:prstGeom>
          <a:solidFill>
            <a:srgbClr val="454C56"/>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9" name="组合 8">
            <a:extLst>
              <a:ext uri="{FF2B5EF4-FFF2-40B4-BE49-F238E27FC236}">
                <a16:creationId xmlns:a16="http://schemas.microsoft.com/office/drawing/2014/main" id="{84022A8F-194F-45F9-B673-BF9A6BEF0680}"/>
              </a:ext>
            </a:extLst>
          </p:cNvPr>
          <p:cNvGrpSpPr/>
          <p:nvPr/>
        </p:nvGrpSpPr>
        <p:grpSpPr>
          <a:xfrm>
            <a:off x="6634441" y="4906702"/>
            <a:ext cx="457564" cy="863888"/>
            <a:chOff x="6242905" y="5546627"/>
            <a:chExt cx="349548" cy="745398"/>
          </a:xfrm>
        </p:grpSpPr>
        <p:sp>
          <p:nvSpPr>
            <p:cNvPr id="68" name="Oval 320">
              <a:extLst>
                <a:ext uri="{FF2B5EF4-FFF2-40B4-BE49-F238E27FC236}">
                  <a16:creationId xmlns:a16="http://schemas.microsoft.com/office/drawing/2014/main" id="{99A1D4E6-5B93-4A64-AD50-CCE2CE3E4DF0}"/>
                </a:ext>
              </a:extLst>
            </p:cNvPr>
            <p:cNvSpPr>
              <a:spLocks noChangeArrowheads="1"/>
            </p:cNvSpPr>
            <p:nvPr/>
          </p:nvSpPr>
          <p:spPr bwMode="auto">
            <a:xfrm>
              <a:off x="6320314" y="5546627"/>
              <a:ext cx="128208" cy="14493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21">
              <a:extLst>
                <a:ext uri="{FF2B5EF4-FFF2-40B4-BE49-F238E27FC236}">
                  <a16:creationId xmlns:a16="http://schemas.microsoft.com/office/drawing/2014/main" id="{5D623C8B-AF41-4A92-9FCA-2E80A98A89AC}"/>
                </a:ext>
              </a:extLst>
            </p:cNvPr>
            <p:cNvSpPr>
              <a:spLocks noEditPoints="1"/>
            </p:cNvSpPr>
            <p:nvPr/>
          </p:nvSpPr>
          <p:spPr bwMode="auto">
            <a:xfrm>
              <a:off x="6261047" y="5582517"/>
              <a:ext cx="331406" cy="309202"/>
            </a:xfrm>
            <a:custGeom>
              <a:avLst/>
              <a:gdLst>
                <a:gd name="T0" fmla="*/ 45 w 468"/>
                <a:gd name="T1" fmla="*/ 324 h 383"/>
                <a:gd name="T2" fmla="*/ 180 w 468"/>
                <a:gd name="T3" fmla="*/ 383 h 383"/>
                <a:gd name="T4" fmla="*/ 181 w 468"/>
                <a:gd name="T5" fmla="*/ 383 h 383"/>
                <a:gd name="T6" fmla="*/ 253 w 468"/>
                <a:gd name="T7" fmla="*/ 372 h 383"/>
                <a:gd name="T8" fmla="*/ 274 w 468"/>
                <a:gd name="T9" fmla="*/ 333 h 383"/>
                <a:gd name="T10" fmla="*/ 235 w 468"/>
                <a:gd name="T11" fmla="*/ 311 h 383"/>
                <a:gd name="T12" fmla="*/ 181 w 468"/>
                <a:gd name="T13" fmla="*/ 319 h 383"/>
                <a:gd name="T14" fmla="*/ 93 w 468"/>
                <a:gd name="T15" fmla="*/ 282 h 383"/>
                <a:gd name="T16" fmla="*/ 64 w 468"/>
                <a:gd name="T17" fmla="*/ 214 h 383"/>
                <a:gd name="T18" fmla="*/ 65 w 468"/>
                <a:gd name="T19" fmla="*/ 210 h 383"/>
                <a:gd name="T20" fmla="*/ 73 w 468"/>
                <a:gd name="T21" fmla="*/ 209 h 383"/>
                <a:gd name="T22" fmla="*/ 72 w 468"/>
                <a:gd name="T23" fmla="*/ 214 h 383"/>
                <a:gd name="T24" fmla="*/ 99 w 468"/>
                <a:gd name="T25" fmla="*/ 276 h 383"/>
                <a:gd name="T26" fmla="*/ 181 w 468"/>
                <a:gd name="T27" fmla="*/ 311 h 383"/>
                <a:gd name="T28" fmla="*/ 209 w 468"/>
                <a:gd name="T29" fmla="*/ 309 h 383"/>
                <a:gd name="T30" fmla="*/ 233 w 468"/>
                <a:gd name="T31" fmla="*/ 253 h 383"/>
                <a:gd name="T32" fmla="*/ 233 w 468"/>
                <a:gd name="T33" fmla="*/ 254 h 383"/>
                <a:gd name="T34" fmla="*/ 325 w 468"/>
                <a:gd name="T35" fmla="*/ 280 h 383"/>
                <a:gd name="T36" fmla="*/ 325 w 468"/>
                <a:gd name="T37" fmla="*/ 280 h 383"/>
                <a:gd name="T38" fmla="*/ 393 w 468"/>
                <a:gd name="T39" fmla="*/ 263 h 383"/>
                <a:gd name="T40" fmla="*/ 432 w 468"/>
                <a:gd name="T41" fmla="*/ 232 h 383"/>
                <a:gd name="T42" fmla="*/ 441 w 468"/>
                <a:gd name="T43" fmla="*/ 246 h 383"/>
                <a:gd name="T44" fmla="*/ 468 w 468"/>
                <a:gd name="T45" fmla="*/ 229 h 383"/>
                <a:gd name="T46" fmla="*/ 454 w 468"/>
                <a:gd name="T47" fmla="*/ 207 h 383"/>
                <a:gd name="T48" fmla="*/ 455 w 468"/>
                <a:gd name="T49" fmla="*/ 205 h 383"/>
                <a:gd name="T50" fmla="*/ 447 w 468"/>
                <a:gd name="T51" fmla="*/ 160 h 383"/>
                <a:gd name="T52" fmla="*/ 437 w 468"/>
                <a:gd name="T53" fmla="*/ 155 h 383"/>
                <a:gd name="T54" fmla="*/ 445 w 468"/>
                <a:gd name="T55" fmla="*/ 150 h 383"/>
                <a:gd name="T56" fmla="*/ 435 w 468"/>
                <a:gd name="T57" fmla="*/ 135 h 383"/>
                <a:gd name="T58" fmla="*/ 421 w 468"/>
                <a:gd name="T59" fmla="*/ 143 h 383"/>
                <a:gd name="T60" fmla="*/ 339 w 468"/>
                <a:gd name="T61" fmla="*/ 14 h 383"/>
                <a:gd name="T62" fmla="*/ 279 w 468"/>
                <a:gd name="T63" fmla="*/ 0 h 383"/>
                <a:gd name="T64" fmla="*/ 384 w 468"/>
                <a:gd name="T65" fmla="*/ 167 h 383"/>
                <a:gd name="T66" fmla="*/ 370 w 468"/>
                <a:gd name="T67" fmla="*/ 176 h 383"/>
                <a:gd name="T68" fmla="*/ 380 w 468"/>
                <a:gd name="T69" fmla="*/ 192 h 383"/>
                <a:gd name="T70" fmla="*/ 387 w 468"/>
                <a:gd name="T71" fmla="*/ 187 h 383"/>
                <a:gd name="T72" fmla="*/ 362 w 468"/>
                <a:gd name="T73" fmla="*/ 207 h 383"/>
                <a:gd name="T74" fmla="*/ 325 w 468"/>
                <a:gd name="T75" fmla="*/ 216 h 383"/>
                <a:gd name="T76" fmla="*/ 265 w 468"/>
                <a:gd name="T77" fmla="*/ 198 h 383"/>
                <a:gd name="T78" fmla="*/ 246 w 468"/>
                <a:gd name="T79" fmla="*/ 185 h 383"/>
                <a:gd name="T80" fmla="*/ 240 w 468"/>
                <a:gd name="T81" fmla="*/ 181 h 383"/>
                <a:gd name="T82" fmla="*/ 239 w 468"/>
                <a:gd name="T83" fmla="*/ 180 h 383"/>
                <a:gd name="T84" fmla="*/ 239 w 468"/>
                <a:gd name="T85" fmla="*/ 180 h 383"/>
                <a:gd name="T86" fmla="*/ 223 w 468"/>
                <a:gd name="T87" fmla="*/ 172 h 383"/>
                <a:gd name="T88" fmla="*/ 222 w 468"/>
                <a:gd name="T89" fmla="*/ 172 h 383"/>
                <a:gd name="T90" fmla="*/ 75 w 468"/>
                <a:gd name="T91" fmla="*/ 139 h 383"/>
                <a:gd name="T92" fmla="*/ 69 w 468"/>
                <a:gd name="T93" fmla="*/ 139 h 383"/>
                <a:gd name="T94" fmla="*/ 66 w 468"/>
                <a:gd name="T95" fmla="*/ 138 h 383"/>
                <a:gd name="T96" fmla="*/ 66 w 468"/>
                <a:gd name="T97" fmla="*/ 138 h 383"/>
                <a:gd name="T98" fmla="*/ 63 w 468"/>
                <a:gd name="T99" fmla="*/ 138 h 383"/>
                <a:gd name="T100" fmla="*/ 34 w 468"/>
                <a:gd name="T101" fmla="*/ 146 h 383"/>
                <a:gd name="T102" fmla="*/ 7 w 468"/>
                <a:gd name="T103" fmla="*/ 177 h 383"/>
                <a:gd name="T104" fmla="*/ 1 w 468"/>
                <a:gd name="T105" fmla="*/ 212 h 383"/>
                <a:gd name="T106" fmla="*/ 0 w 468"/>
                <a:gd name="T107" fmla="*/ 214 h 383"/>
                <a:gd name="T108" fmla="*/ 45 w 468"/>
                <a:gd name="T109" fmla="*/ 324 h 383"/>
                <a:gd name="T110" fmla="*/ 311 w 468"/>
                <a:gd name="T111" fmla="*/ 30 h 383"/>
                <a:gd name="T112" fmla="*/ 317 w 468"/>
                <a:gd name="T113" fmla="*/ 27 h 383"/>
                <a:gd name="T114" fmla="*/ 392 w 468"/>
                <a:gd name="T115" fmla="*/ 146 h 383"/>
                <a:gd name="T116" fmla="*/ 386 w 468"/>
                <a:gd name="T117" fmla="*/ 150 h 383"/>
                <a:gd name="T118" fmla="*/ 311 w 468"/>
                <a:gd name="T119" fmla="*/ 3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68" h="383">
                  <a:moveTo>
                    <a:pt x="45" y="324"/>
                  </a:moveTo>
                  <a:cubicBezTo>
                    <a:pt x="74" y="358"/>
                    <a:pt x="121" y="383"/>
                    <a:pt x="180" y="383"/>
                  </a:cubicBezTo>
                  <a:cubicBezTo>
                    <a:pt x="180" y="383"/>
                    <a:pt x="180" y="383"/>
                    <a:pt x="181" y="383"/>
                  </a:cubicBezTo>
                  <a:cubicBezTo>
                    <a:pt x="203" y="383"/>
                    <a:pt x="227" y="380"/>
                    <a:pt x="253" y="372"/>
                  </a:cubicBezTo>
                  <a:cubicBezTo>
                    <a:pt x="270" y="367"/>
                    <a:pt x="279" y="349"/>
                    <a:pt x="274" y="333"/>
                  </a:cubicBezTo>
                  <a:cubicBezTo>
                    <a:pt x="269" y="316"/>
                    <a:pt x="252" y="306"/>
                    <a:pt x="235" y="311"/>
                  </a:cubicBezTo>
                  <a:cubicBezTo>
                    <a:pt x="214" y="317"/>
                    <a:pt x="196" y="319"/>
                    <a:pt x="181" y="319"/>
                  </a:cubicBezTo>
                  <a:cubicBezTo>
                    <a:pt x="139" y="319"/>
                    <a:pt x="112" y="303"/>
                    <a:pt x="93" y="282"/>
                  </a:cubicBezTo>
                  <a:cubicBezTo>
                    <a:pt x="73" y="260"/>
                    <a:pt x="64" y="232"/>
                    <a:pt x="64" y="214"/>
                  </a:cubicBezTo>
                  <a:cubicBezTo>
                    <a:pt x="64" y="212"/>
                    <a:pt x="65" y="211"/>
                    <a:pt x="65" y="210"/>
                  </a:cubicBezTo>
                  <a:cubicBezTo>
                    <a:pt x="73" y="209"/>
                    <a:pt x="73" y="209"/>
                    <a:pt x="73" y="209"/>
                  </a:cubicBezTo>
                  <a:cubicBezTo>
                    <a:pt x="73" y="211"/>
                    <a:pt x="72" y="212"/>
                    <a:pt x="72" y="214"/>
                  </a:cubicBezTo>
                  <a:cubicBezTo>
                    <a:pt x="72" y="230"/>
                    <a:pt x="81" y="257"/>
                    <a:pt x="99" y="276"/>
                  </a:cubicBezTo>
                  <a:cubicBezTo>
                    <a:pt x="120" y="300"/>
                    <a:pt x="147" y="311"/>
                    <a:pt x="181" y="311"/>
                  </a:cubicBezTo>
                  <a:cubicBezTo>
                    <a:pt x="190" y="311"/>
                    <a:pt x="199" y="311"/>
                    <a:pt x="209" y="309"/>
                  </a:cubicBezTo>
                  <a:cubicBezTo>
                    <a:pt x="214" y="290"/>
                    <a:pt x="222" y="272"/>
                    <a:pt x="233" y="253"/>
                  </a:cubicBezTo>
                  <a:cubicBezTo>
                    <a:pt x="233" y="253"/>
                    <a:pt x="233" y="254"/>
                    <a:pt x="233" y="254"/>
                  </a:cubicBezTo>
                  <a:cubicBezTo>
                    <a:pt x="256" y="266"/>
                    <a:pt x="287" y="280"/>
                    <a:pt x="325" y="280"/>
                  </a:cubicBezTo>
                  <a:cubicBezTo>
                    <a:pt x="325" y="280"/>
                    <a:pt x="325" y="280"/>
                    <a:pt x="325" y="280"/>
                  </a:cubicBezTo>
                  <a:cubicBezTo>
                    <a:pt x="347" y="280"/>
                    <a:pt x="370" y="275"/>
                    <a:pt x="393" y="263"/>
                  </a:cubicBezTo>
                  <a:cubicBezTo>
                    <a:pt x="406" y="255"/>
                    <a:pt x="420" y="245"/>
                    <a:pt x="432" y="232"/>
                  </a:cubicBezTo>
                  <a:cubicBezTo>
                    <a:pt x="441" y="246"/>
                    <a:pt x="441" y="246"/>
                    <a:pt x="441" y="246"/>
                  </a:cubicBezTo>
                  <a:cubicBezTo>
                    <a:pt x="468" y="229"/>
                    <a:pt x="468" y="229"/>
                    <a:pt x="468" y="229"/>
                  </a:cubicBezTo>
                  <a:cubicBezTo>
                    <a:pt x="454" y="207"/>
                    <a:pt x="454" y="207"/>
                    <a:pt x="454" y="207"/>
                  </a:cubicBezTo>
                  <a:cubicBezTo>
                    <a:pt x="454" y="206"/>
                    <a:pt x="455" y="205"/>
                    <a:pt x="455" y="205"/>
                  </a:cubicBezTo>
                  <a:cubicBezTo>
                    <a:pt x="465" y="190"/>
                    <a:pt x="462" y="170"/>
                    <a:pt x="447" y="160"/>
                  </a:cubicBezTo>
                  <a:cubicBezTo>
                    <a:pt x="444" y="158"/>
                    <a:pt x="441" y="156"/>
                    <a:pt x="437" y="155"/>
                  </a:cubicBezTo>
                  <a:cubicBezTo>
                    <a:pt x="445" y="150"/>
                    <a:pt x="445" y="150"/>
                    <a:pt x="445" y="150"/>
                  </a:cubicBezTo>
                  <a:cubicBezTo>
                    <a:pt x="435" y="135"/>
                    <a:pt x="435" y="135"/>
                    <a:pt x="435" y="135"/>
                  </a:cubicBezTo>
                  <a:cubicBezTo>
                    <a:pt x="421" y="143"/>
                    <a:pt x="421" y="143"/>
                    <a:pt x="421" y="143"/>
                  </a:cubicBezTo>
                  <a:cubicBezTo>
                    <a:pt x="339" y="14"/>
                    <a:pt x="339" y="14"/>
                    <a:pt x="339" y="14"/>
                  </a:cubicBezTo>
                  <a:cubicBezTo>
                    <a:pt x="279" y="0"/>
                    <a:pt x="279" y="0"/>
                    <a:pt x="279" y="0"/>
                  </a:cubicBezTo>
                  <a:cubicBezTo>
                    <a:pt x="384" y="167"/>
                    <a:pt x="384" y="167"/>
                    <a:pt x="384" y="167"/>
                  </a:cubicBezTo>
                  <a:cubicBezTo>
                    <a:pt x="370" y="176"/>
                    <a:pt x="370" y="176"/>
                    <a:pt x="370" y="176"/>
                  </a:cubicBezTo>
                  <a:cubicBezTo>
                    <a:pt x="380" y="192"/>
                    <a:pt x="380" y="192"/>
                    <a:pt x="380" y="192"/>
                  </a:cubicBezTo>
                  <a:cubicBezTo>
                    <a:pt x="387" y="187"/>
                    <a:pt x="387" y="187"/>
                    <a:pt x="387" y="187"/>
                  </a:cubicBezTo>
                  <a:cubicBezTo>
                    <a:pt x="379" y="196"/>
                    <a:pt x="370" y="202"/>
                    <a:pt x="362" y="207"/>
                  </a:cubicBezTo>
                  <a:cubicBezTo>
                    <a:pt x="349" y="214"/>
                    <a:pt x="337" y="216"/>
                    <a:pt x="325" y="216"/>
                  </a:cubicBezTo>
                  <a:cubicBezTo>
                    <a:pt x="304" y="216"/>
                    <a:pt x="282" y="208"/>
                    <a:pt x="265" y="198"/>
                  </a:cubicBezTo>
                  <a:cubicBezTo>
                    <a:pt x="257" y="193"/>
                    <a:pt x="250" y="189"/>
                    <a:pt x="246" y="185"/>
                  </a:cubicBezTo>
                  <a:cubicBezTo>
                    <a:pt x="243" y="183"/>
                    <a:pt x="242" y="182"/>
                    <a:pt x="240" y="181"/>
                  </a:cubicBezTo>
                  <a:cubicBezTo>
                    <a:pt x="240" y="181"/>
                    <a:pt x="240" y="180"/>
                    <a:pt x="239" y="180"/>
                  </a:cubicBezTo>
                  <a:cubicBezTo>
                    <a:pt x="239" y="180"/>
                    <a:pt x="239" y="180"/>
                    <a:pt x="239" y="180"/>
                  </a:cubicBezTo>
                  <a:cubicBezTo>
                    <a:pt x="234" y="176"/>
                    <a:pt x="229" y="173"/>
                    <a:pt x="223" y="172"/>
                  </a:cubicBezTo>
                  <a:cubicBezTo>
                    <a:pt x="223" y="172"/>
                    <a:pt x="222" y="172"/>
                    <a:pt x="222" y="172"/>
                  </a:cubicBezTo>
                  <a:cubicBezTo>
                    <a:pt x="173" y="161"/>
                    <a:pt x="124" y="150"/>
                    <a:pt x="75" y="139"/>
                  </a:cubicBezTo>
                  <a:cubicBezTo>
                    <a:pt x="73" y="139"/>
                    <a:pt x="71" y="139"/>
                    <a:pt x="69" y="139"/>
                  </a:cubicBezTo>
                  <a:cubicBezTo>
                    <a:pt x="68" y="139"/>
                    <a:pt x="67" y="138"/>
                    <a:pt x="66" y="138"/>
                  </a:cubicBezTo>
                  <a:cubicBezTo>
                    <a:pt x="66" y="138"/>
                    <a:pt x="66" y="138"/>
                    <a:pt x="66" y="138"/>
                  </a:cubicBezTo>
                  <a:cubicBezTo>
                    <a:pt x="65" y="138"/>
                    <a:pt x="64" y="138"/>
                    <a:pt x="63" y="138"/>
                  </a:cubicBezTo>
                  <a:cubicBezTo>
                    <a:pt x="53" y="138"/>
                    <a:pt x="43" y="141"/>
                    <a:pt x="34" y="146"/>
                  </a:cubicBezTo>
                  <a:cubicBezTo>
                    <a:pt x="21" y="153"/>
                    <a:pt x="12" y="165"/>
                    <a:pt x="7" y="177"/>
                  </a:cubicBezTo>
                  <a:cubicBezTo>
                    <a:pt x="3" y="188"/>
                    <a:pt x="1" y="200"/>
                    <a:pt x="1" y="212"/>
                  </a:cubicBezTo>
                  <a:cubicBezTo>
                    <a:pt x="0" y="213"/>
                    <a:pt x="0" y="213"/>
                    <a:pt x="0" y="214"/>
                  </a:cubicBezTo>
                  <a:cubicBezTo>
                    <a:pt x="1" y="250"/>
                    <a:pt x="15" y="290"/>
                    <a:pt x="45" y="324"/>
                  </a:cubicBezTo>
                  <a:close/>
                  <a:moveTo>
                    <a:pt x="311" y="30"/>
                  </a:moveTo>
                  <a:cubicBezTo>
                    <a:pt x="317" y="27"/>
                    <a:pt x="317" y="27"/>
                    <a:pt x="317" y="27"/>
                  </a:cubicBezTo>
                  <a:cubicBezTo>
                    <a:pt x="392" y="146"/>
                    <a:pt x="392" y="146"/>
                    <a:pt x="392" y="146"/>
                  </a:cubicBezTo>
                  <a:cubicBezTo>
                    <a:pt x="386" y="150"/>
                    <a:pt x="386" y="150"/>
                    <a:pt x="386" y="150"/>
                  </a:cubicBezTo>
                  <a:lnTo>
                    <a:pt x="311"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70" name="Freeform 322">
              <a:extLst>
                <a:ext uri="{FF2B5EF4-FFF2-40B4-BE49-F238E27FC236}">
                  <a16:creationId xmlns:a16="http://schemas.microsoft.com/office/drawing/2014/main" id="{E112F7EF-DD1A-487C-8358-C9890AE951D5}"/>
                </a:ext>
              </a:extLst>
            </p:cNvPr>
            <p:cNvSpPr>
              <a:spLocks/>
            </p:cNvSpPr>
            <p:nvPr/>
          </p:nvSpPr>
          <p:spPr bwMode="auto">
            <a:xfrm>
              <a:off x="6242905" y="5806136"/>
              <a:ext cx="249159" cy="485889"/>
            </a:xfrm>
            <a:custGeom>
              <a:avLst/>
              <a:gdLst>
                <a:gd name="T0" fmla="*/ 35 w 352"/>
                <a:gd name="T1" fmla="*/ 596 h 601"/>
                <a:gd name="T2" fmla="*/ 57 w 352"/>
                <a:gd name="T3" fmla="*/ 601 h 601"/>
                <a:gd name="T4" fmla="*/ 102 w 352"/>
                <a:gd name="T5" fmla="*/ 572 h 601"/>
                <a:gd name="T6" fmla="*/ 170 w 352"/>
                <a:gd name="T7" fmla="*/ 267 h 601"/>
                <a:gd name="T8" fmla="*/ 168 w 352"/>
                <a:gd name="T9" fmla="*/ 220 h 601"/>
                <a:gd name="T10" fmla="*/ 170 w 352"/>
                <a:gd name="T11" fmla="*/ 221 h 601"/>
                <a:gd name="T12" fmla="*/ 211 w 352"/>
                <a:gd name="T13" fmla="*/ 257 h 601"/>
                <a:gd name="T14" fmla="*/ 252 w 352"/>
                <a:gd name="T15" fmla="*/ 401 h 601"/>
                <a:gd name="T16" fmla="*/ 232 w 352"/>
                <a:gd name="T17" fmla="*/ 538 h 601"/>
                <a:gd name="T18" fmla="*/ 268 w 352"/>
                <a:gd name="T19" fmla="*/ 599 h 601"/>
                <a:gd name="T20" fmla="*/ 281 w 352"/>
                <a:gd name="T21" fmla="*/ 601 h 601"/>
                <a:gd name="T22" fmla="*/ 329 w 352"/>
                <a:gd name="T23" fmla="*/ 564 h 601"/>
                <a:gd name="T24" fmla="*/ 352 w 352"/>
                <a:gd name="T25" fmla="*/ 401 h 601"/>
                <a:gd name="T26" fmla="*/ 285 w 352"/>
                <a:gd name="T27" fmla="*/ 189 h 601"/>
                <a:gd name="T28" fmla="*/ 242 w 352"/>
                <a:gd name="T29" fmla="*/ 148 h 601"/>
                <a:gd name="T30" fmla="*/ 233 w 352"/>
                <a:gd name="T31" fmla="*/ 112 h 601"/>
                <a:gd name="T32" fmla="*/ 207 w 352"/>
                <a:gd name="T33" fmla="*/ 113 h 601"/>
                <a:gd name="T34" fmla="*/ 206 w 352"/>
                <a:gd name="T35" fmla="*/ 113 h 601"/>
                <a:gd name="T36" fmla="*/ 65 w 352"/>
                <a:gd name="T37" fmla="*/ 51 h 601"/>
                <a:gd name="T38" fmla="*/ 32 w 352"/>
                <a:gd name="T39" fmla="*/ 0 h 601"/>
                <a:gd name="T40" fmla="*/ 59 w 352"/>
                <a:gd name="T41" fmla="*/ 156 h 601"/>
                <a:gd name="T42" fmla="*/ 59 w 352"/>
                <a:gd name="T43" fmla="*/ 159 h 601"/>
                <a:gd name="T44" fmla="*/ 59 w 352"/>
                <a:gd name="T45" fmla="*/ 159 h 601"/>
                <a:gd name="T46" fmla="*/ 59 w 352"/>
                <a:gd name="T47" fmla="*/ 159 h 601"/>
                <a:gd name="T48" fmla="*/ 59 w 352"/>
                <a:gd name="T49" fmla="*/ 159 h 601"/>
                <a:gd name="T50" fmla="*/ 70 w 352"/>
                <a:gd name="T51" fmla="*/ 267 h 601"/>
                <a:gd name="T52" fmla="*/ 11 w 352"/>
                <a:gd name="T53" fmla="*/ 530 h 601"/>
                <a:gd name="T54" fmla="*/ 35 w 352"/>
                <a:gd name="T55" fmla="*/ 596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2" h="601">
                  <a:moveTo>
                    <a:pt x="35" y="596"/>
                  </a:moveTo>
                  <a:cubicBezTo>
                    <a:pt x="42" y="600"/>
                    <a:pt x="50" y="601"/>
                    <a:pt x="57" y="601"/>
                  </a:cubicBezTo>
                  <a:cubicBezTo>
                    <a:pt x="75" y="601"/>
                    <a:pt x="93" y="590"/>
                    <a:pt x="102" y="572"/>
                  </a:cubicBezTo>
                  <a:cubicBezTo>
                    <a:pt x="156" y="456"/>
                    <a:pt x="170" y="347"/>
                    <a:pt x="170" y="267"/>
                  </a:cubicBezTo>
                  <a:cubicBezTo>
                    <a:pt x="170" y="250"/>
                    <a:pt x="169" y="234"/>
                    <a:pt x="168" y="220"/>
                  </a:cubicBezTo>
                  <a:cubicBezTo>
                    <a:pt x="169" y="220"/>
                    <a:pt x="170" y="221"/>
                    <a:pt x="170" y="221"/>
                  </a:cubicBezTo>
                  <a:cubicBezTo>
                    <a:pt x="172" y="222"/>
                    <a:pt x="192" y="231"/>
                    <a:pt x="211" y="257"/>
                  </a:cubicBezTo>
                  <a:cubicBezTo>
                    <a:pt x="231" y="283"/>
                    <a:pt x="252" y="326"/>
                    <a:pt x="252" y="401"/>
                  </a:cubicBezTo>
                  <a:cubicBezTo>
                    <a:pt x="252" y="438"/>
                    <a:pt x="247" y="484"/>
                    <a:pt x="232" y="538"/>
                  </a:cubicBezTo>
                  <a:cubicBezTo>
                    <a:pt x="225" y="565"/>
                    <a:pt x="241" y="592"/>
                    <a:pt x="268" y="599"/>
                  </a:cubicBezTo>
                  <a:cubicBezTo>
                    <a:pt x="272" y="601"/>
                    <a:pt x="277" y="601"/>
                    <a:pt x="281" y="601"/>
                  </a:cubicBezTo>
                  <a:cubicBezTo>
                    <a:pt x="303" y="601"/>
                    <a:pt x="323" y="586"/>
                    <a:pt x="329" y="564"/>
                  </a:cubicBezTo>
                  <a:cubicBezTo>
                    <a:pt x="345" y="502"/>
                    <a:pt x="352" y="448"/>
                    <a:pt x="352" y="401"/>
                  </a:cubicBezTo>
                  <a:cubicBezTo>
                    <a:pt x="352" y="300"/>
                    <a:pt x="320" y="231"/>
                    <a:pt x="285" y="189"/>
                  </a:cubicBezTo>
                  <a:cubicBezTo>
                    <a:pt x="270" y="170"/>
                    <a:pt x="254" y="157"/>
                    <a:pt x="242" y="148"/>
                  </a:cubicBezTo>
                  <a:cubicBezTo>
                    <a:pt x="238" y="135"/>
                    <a:pt x="235" y="123"/>
                    <a:pt x="233" y="112"/>
                  </a:cubicBezTo>
                  <a:cubicBezTo>
                    <a:pt x="224" y="113"/>
                    <a:pt x="215" y="113"/>
                    <a:pt x="207" y="113"/>
                  </a:cubicBezTo>
                  <a:cubicBezTo>
                    <a:pt x="206" y="113"/>
                    <a:pt x="206" y="113"/>
                    <a:pt x="206" y="113"/>
                  </a:cubicBezTo>
                  <a:cubicBezTo>
                    <a:pt x="151" y="113"/>
                    <a:pt x="99" y="91"/>
                    <a:pt x="65" y="51"/>
                  </a:cubicBezTo>
                  <a:cubicBezTo>
                    <a:pt x="51" y="36"/>
                    <a:pt x="40" y="18"/>
                    <a:pt x="32" y="0"/>
                  </a:cubicBezTo>
                  <a:cubicBezTo>
                    <a:pt x="34" y="51"/>
                    <a:pt x="44" y="97"/>
                    <a:pt x="59" y="156"/>
                  </a:cubicBezTo>
                  <a:cubicBezTo>
                    <a:pt x="59" y="157"/>
                    <a:pt x="59" y="158"/>
                    <a:pt x="59" y="159"/>
                  </a:cubicBezTo>
                  <a:cubicBezTo>
                    <a:pt x="59" y="159"/>
                    <a:pt x="59" y="159"/>
                    <a:pt x="59" y="159"/>
                  </a:cubicBezTo>
                  <a:cubicBezTo>
                    <a:pt x="59" y="159"/>
                    <a:pt x="59" y="159"/>
                    <a:pt x="59" y="159"/>
                  </a:cubicBezTo>
                  <a:cubicBezTo>
                    <a:pt x="59" y="159"/>
                    <a:pt x="59" y="159"/>
                    <a:pt x="59" y="159"/>
                  </a:cubicBezTo>
                  <a:cubicBezTo>
                    <a:pt x="60" y="162"/>
                    <a:pt x="70" y="204"/>
                    <a:pt x="70" y="267"/>
                  </a:cubicBezTo>
                  <a:cubicBezTo>
                    <a:pt x="70" y="336"/>
                    <a:pt x="58" y="430"/>
                    <a:pt x="11" y="530"/>
                  </a:cubicBezTo>
                  <a:cubicBezTo>
                    <a:pt x="0" y="555"/>
                    <a:pt x="10" y="585"/>
                    <a:pt x="35" y="59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10" name="图片 9">
            <a:extLst>
              <a:ext uri="{FF2B5EF4-FFF2-40B4-BE49-F238E27FC236}">
                <a16:creationId xmlns:a16="http://schemas.microsoft.com/office/drawing/2014/main" id="{EF8E73AB-3E7E-4692-A313-CDACDE81EAE1}"/>
              </a:ext>
            </a:extLst>
          </p:cNvPr>
          <p:cNvPicPr>
            <a:picLocks noChangeAspect="1"/>
          </p:cNvPicPr>
          <p:nvPr/>
        </p:nvPicPr>
        <p:blipFill>
          <a:blip r:embed="rId3"/>
          <a:stretch>
            <a:fillRect/>
          </a:stretch>
        </p:blipFill>
        <p:spPr>
          <a:xfrm rot="5184776">
            <a:off x="7147558" y="4931104"/>
            <a:ext cx="170667" cy="244538"/>
          </a:xfrm>
          <a:prstGeom prst="rect">
            <a:avLst/>
          </a:prstGeom>
        </p:spPr>
      </p:pic>
      <p:sp>
        <p:nvSpPr>
          <p:cNvPr id="15" name="任意多边形: 形状 14">
            <a:extLst>
              <a:ext uri="{FF2B5EF4-FFF2-40B4-BE49-F238E27FC236}">
                <a16:creationId xmlns:a16="http://schemas.microsoft.com/office/drawing/2014/main" id="{D51C0A5C-1DD8-473E-8EAE-BF60C58920AB}"/>
              </a:ext>
            </a:extLst>
          </p:cNvPr>
          <p:cNvSpPr/>
          <p:nvPr/>
        </p:nvSpPr>
        <p:spPr>
          <a:xfrm rot="342898">
            <a:off x="7013497" y="4936812"/>
            <a:ext cx="253423" cy="65281"/>
          </a:xfrm>
          <a:custGeom>
            <a:avLst/>
            <a:gdLst>
              <a:gd name="connsiteX0" fmla="*/ 0 w 205740"/>
              <a:gd name="connsiteY0" fmla="*/ 45979 h 45979"/>
              <a:gd name="connsiteX1" fmla="*/ 102870 w 205740"/>
              <a:gd name="connsiteY1" fmla="*/ 259 h 45979"/>
              <a:gd name="connsiteX2" fmla="*/ 205740 w 205740"/>
              <a:gd name="connsiteY2" fmla="*/ 30739 h 45979"/>
            </a:gdLst>
            <a:ahLst/>
            <a:cxnLst>
              <a:cxn ang="0">
                <a:pos x="connsiteX0" y="connsiteY0"/>
              </a:cxn>
              <a:cxn ang="0">
                <a:pos x="connsiteX1" y="connsiteY1"/>
              </a:cxn>
              <a:cxn ang="0">
                <a:pos x="connsiteX2" y="connsiteY2"/>
              </a:cxn>
            </a:cxnLst>
            <a:rect l="l" t="t" r="r" b="b"/>
            <a:pathLst>
              <a:path w="205740" h="45979">
                <a:moveTo>
                  <a:pt x="0" y="45979"/>
                </a:moveTo>
                <a:cubicBezTo>
                  <a:pt x="34290" y="24389"/>
                  <a:pt x="68580" y="2799"/>
                  <a:pt x="102870" y="259"/>
                </a:cubicBezTo>
                <a:cubicBezTo>
                  <a:pt x="137160" y="-2281"/>
                  <a:pt x="171450" y="14229"/>
                  <a:pt x="205740" y="30739"/>
                </a:cubicBezTo>
              </a:path>
            </a:pathLst>
          </a:custGeom>
          <a:noFill/>
          <a:ln>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id="{B24B2095-0BF4-4ED5-92B1-62796143BC31}"/>
              </a:ext>
            </a:extLst>
          </p:cNvPr>
          <p:cNvPicPr>
            <a:picLocks noChangeAspect="1"/>
          </p:cNvPicPr>
          <p:nvPr/>
        </p:nvPicPr>
        <p:blipFill>
          <a:blip r:embed="rId4"/>
          <a:stretch>
            <a:fillRect/>
          </a:stretch>
        </p:blipFill>
        <p:spPr>
          <a:xfrm>
            <a:off x="8762899" y="3826464"/>
            <a:ext cx="612749" cy="365632"/>
          </a:xfrm>
          <a:prstGeom prst="rect">
            <a:avLst/>
          </a:prstGeom>
        </p:spPr>
      </p:pic>
      <p:pic>
        <p:nvPicPr>
          <p:cNvPr id="77" name="图片 76">
            <a:extLst>
              <a:ext uri="{FF2B5EF4-FFF2-40B4-BE49-F238E27FC236}">
                <a16:creationId xmlns:a16="http://schemas.microsoft.com/office/drawing/2014/main" id="{672835A5-A56E-4613-AC06-572211693ABE}"/>
              </a:ext>
            </a:extLst>
          </p:cNvPr>
          <p:cNvPicPr>
            <a:picLocks noChangeAspect="1"/>
          </p:cNvPicPr>
          <p:nvPr/>
        </p:nvPicPr>
        <p:blipFill>
          <a:blip r:embed="rId4"/>
          <a:stretch>
            <a:fillRect/>
          </a:stretch>
        </p:blipFill>
        <p:spPr>
          <a:xfrm>
            <a:off x="10559998" y="4625059"/>
            <a:ext cx="612749" cy="365632"/>
          </a:xfrm>
          <a:prstGeom prst="rect">
            <a:avLst/>
          </a:prstGeom>
        </p:spPr>
      </p:pic>
    </p:spTree>
    <p:extLst>
      <p:ext uri="{BB962C8B-B14F-4D97-AF65-F5344CB8AC3E}">
        <p14:creationId xmlns:p14="http://schemas.microsoft.com/office/powerpoint/2010/main" val="15187531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7">
            <a:extLst>
              <a:ext uri="{FF2B5EF4-FFF2-40B4-BE49-F238E27FC236}">
                <a16:creationId xmlns:a16="http://schemas.microsoft.com/office/drawing/2014/main" id="{62078A6A-58DF-41E0-8A99-EE480A38FE24}"/>
              </a:ext>
            </a:extLst>
          </p:cNvPr>
          <p:cNvSpPr txBox="1"/>
          <p:nvPr/>
        </p:nvSpPr>
        <p:spPr>
          <a:xfrm>
            <a:off x="311364" y="445767"/>
            <a:ext cx="11163300" cy="523220"/>
          </a:xfrm>
          <a:prstGeom prst="rect">
            <a:avLst/>
          </a:prstGeom>
          <a:noFill/>
        </p:spPr>
        <p:txBody>
          <a:bodyPr wrap="square" rtlCol="0">
            <a:spAutoFit/>
          </a:bodyPr>
          <a:lstStyle/>
          <a:p>
            <a:r>
              <a:rPr lang="en-US" altLang="zh-CN" sz="2800" dirty="0"/>
              <a:t>Whether to select common EAS or multiple EAS</a:t>
            </a:r>
            <a:endParaRPr lang="zh-CN" altLang="en-US" sz="2800" dirty="0"/>
          </a:p>
        </p:txBody>
      </p:sp>
      <p:sp>
        <p:nvSpPr>
          <p:cNvPr id="30" name="椭圆 29">
            <a:extLst>
              <a:ext uri="{FF2B5EF4-FFF2-40B4-BE49-F238E27FC236}">
                <a16:creationId xmlns:a16="http://schemas.microsoft.com/office/drawing/2014/main" id="{4A515A0F-AE3E-495B-852A-1294B044E707}"/>
              </a:ext>
            </a:extLst>
          </p:cNvPr>
          <p:cNvSpPr/>
          <p:nvPr/>
        </p:nvSpPr>
        <p:spPr>
          <a:xfrm>
            <a:off x="183590" y="1369191"/>
            <a:ext cx="3395032" cy="2350795"/>
          </a:xfrm>
          <a:prstGeom prst="ellipse">
            <a:avLst/>
          </a:prstGeom>
          <a:solidFill>
            <a:schemeClr val="accent6">
              <a:lumMod val="20000"/>
              <a:lumOff val="80000"/>
              <a:alpha val="5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3EA3D976-38D6-4733-889B-36C3B0F39D41}"/>
              </a:ext>
            </a:extLst>
          </p:cNvPr>
          <p:cNvSpPr/>
          <p:nvPr/>
        </p:nvSpPr>
        <p:spPr>
          <a:xfrm>
            <a:off x="2658465" y="1554433"/>
            <a:ext cx="2907562" cy="2008491"/>
          </a:xfrm>
          <a:prstGeom prst="ellipse">
            <a:avLst/>
          </a:prstGeom>
          <a:solidFill>
            <a:schemeClr val="accent6">
              <a:lumMod val="20000"/>
              <a:lumOff val="80000"/>
              <a:alpha val="5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矩形 36">
            <a:extLst>
              <a:ext uri="{FF2B5EF4-FFF2-40B4-BE49-F238E27FC236}">
                <a16:creationId xmlns:a16="http://schemas.microsoft.com/office/drawing/2014/main" id="{3925A0F8-210D-4094-BC74-BE3611EAE8DD}"/>
              </a:ext>
            </a:extLst>
          </p:cNvPr>
          <p:cNvSpPr/>
          <p:nvPr/>
        </p:nvSpPr>
        <p:spPr>
          <a:xfrm>
            <a:off x="1504620" y="2146827"/>
            <a:ext cx="720333" cy="353393"/>
          </a:xfrm>
          <a:prstGeom prst="rect">
            <a:avLst/>
          </a:prstGeom>
          <a:solidFill>
            <a:srgbClr val="FFF2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000000"/>
                </a:solidFill>
              </a:rPr>
              <a:t>EAS#1</a:t>
            </a:r>
            <a:endParaRPr lang="zh-CN" altLang="en-US" sz="1400" b="1" dirty="0">
              <a:solidFill>
                <a:srgbClr val="000000"/>
              </a:solidFill>
            </a:endParaRPr>
          </a:p>
        </p:txBody>
      </p:sp>
      <p:sp>
        <p:nvSpPr>
          <p:cNvPr id="40" name="矩形 39">
            <a:extLst>
              <a:ext uri="{FF2B5EF4-FFF2-40B4-BE49-F238E27FC236}">
                <a16:creationId xmlns:a16="http://schemas.microsoft.com/office/drawing/2014/main" id="{6E9499FD-BB3D-42DF-ACAB-334FE8171ED7}"/>
              </a:ext>
            </a:extLst>
          </p:cNvPr>
          <p:cNvSpPr/>
          <p:nvPr/>
        </p:nvSpPr>
        <p:spPr>
          <a:xfrm>
            <a:off x="3970085" y="2142743"/>
            <a:ext cx="720333" cy="353393"/>
          </a:xfrm>
          <a:prstGeom prst="rect">
            <a:avLst/>
          </a:prstGeom>
          <a:solidFill>
            <a:srgbClr val="FFF2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000000"/>
                </a:solidFill>
              </a:rPr>
              <a:t>EAS#2</a:t>
            </a:r>
            <a:endParaRPr lang="zh-CN" altLang="en-US" sz="1400" b="1" dirty="0">
              <a:solidFill>
                <a:srgbClr val="000000"/>
              </a:solidFill>
            </a:endParaRPr>
          </a:p>
        </p:txBody>
      </p:sp>
      <p:sp>
        <p:nvSpPr>
          <p:cNvPr id="42" name="矩形 41">
            <a:extLst>
              <a:ext uri="{FF2B5EF4-FFF2-40B4-BE49-F238E27FC236}">
                <a16:creationId xmlns:a16="http://schemas.microsoft.com/office/drawing/2014/main" id="{D60687FE-979D-434E-95FE-27D8FDF644A4}"/>
              </a:ext>
            </a:extLst>
          </p:cNvPr>
          <p:cNvSpPr/>
          <p:nvPr/>
        </p:nvSpPr>
        <p:spPr>
          <a:xfrm>
            <a:off x="1593198" y="3289432"/>
            <a:ext cx="627276" cy="273492"/>
          </a:xfrm>
          <a:prstGeom prst="rect">
            <a:avLst/>
          </a:prstGeo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000000"/>
                </a:solidFill>
              </a:rPr>
              <a:t>UE#1</a:t>
            </a:r>
            <a:endParaRPr lang="zh-CN" altLang="en-US" sz="1400" b="1" dirty="0">
              <a:solidFill>
                <a:srgbClr val="000000"/>
              </a:solidFill>
            </a:endParaRPr>
          </a:p>
        </p:txBody>
      </p:sp>
      <p:sp>
        <p:nvSpPr>
          <p:cNvPr id="47" name="矩形 46">
            <a:extLst>
              <a:ext uri="{FF2B5EF4-FFF2-40B4-BE49-F238E27FC236}">
                <a16:creationId xmlns:a16="http://schemas.microsoft.com/office/drawing/2014/main" id="{A1606E16-FCD0-4E7B-ADE7-6675CA48EA60}"/>
              </a:ext>
            </a:extLst>
          </p:cNvPr>
          <p:cNvSpPr/>
          <p:nvPr/>
        </p:nvSpPr>
        <p:spPr>
          <a:xfrm>
            <a:off x="2833440" y="2967643"/>
            <a:ext cx="627276" cy="273492"/>
          </a:xfrm>
          <a:prstGeom prst="rect">
            <a:avLst/>
          </a:prstGeo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000000"/>
                </a:solidFill>
              </a:rPr>
              <a:t>UE#2</a:t>
            </a:r>
            <a:endParaRPr lang="zh-CN" altLang="en-US" sz="1400" b="1" dirty="0">
              <a:solidFill>
                <a:srgbClr val="000000"/>
              </a:solidFill>
            </a:endParaRPr>
          </a:p>
        </p:txBody>
      </p:sp>
      <p:sp>
        <p:nvSpPr>
          <p:cNvPr id="20" name="等腰三角形 19">
            <a:extLst>
              <a:ext uri="{FF2B5EF4-FFF2-40B4-BE49-F238E27FC236}">
                <a16:creationId xmlns:a16="http://schemas.microsoft.com/office/drawing/2014/main" id="{48B098E4-78B5-4E4E-A1F2-95336122DE6A}"/>
              </a:ext>
            </a:extLst>
          </p:cNvPr>
          <p:cNvSpPr/>
          <p:nvPr/>
        </p:nvSpPr>
        <p:spPr>
          <a:xfrm>
            <a:off x="993721" y="2830732"/>
            <a:ext cx="288379" cy="465918"/>
          </a:xfrm>
          <a:prstGeom prst="triangl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立方体 22">
            <a:extLst>
              <a:ext uri="{FF2B5EF4-FFF2-40B4-BE49-F238E27FC236}">
                <a16:creationId xmlns:a16="http://schemas.microsoft.com/office/drawing/2014/main" id="{5F6B541E-7E45-4749-B17E-D64202901483}"/>
              </a:ext>
            </a:extLst>
          </p:cNvPr>
          <p:cNvSpPr/>
          <p:nvPr/>
        </p:nvSpPr>
        <p:spPr>
          <a:xfrm>
            <a:off x="1067107" y="2537972"/>
            <a:ext cx="465314" cy="264136"/>
          </a:xfrm>
          <a:prstGeom prst="cube">
            <a:avLst/>
          </a:prstGeom>
          <a:solidFill>
            <a:schemeClr val="bg2"/>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010A20E6-296E-452F-A097-9B1122A5D6F6}"/>
              </a:ext>
            </a:extLst>
          </p:cNvPr>
          <p:cNvSpPr/>
          <p:nvPr/>
        </p:nvSpPr>
        <p:spPr>
          <a:xfrm>
            <a:off x="1132421" y="2731586"/>
            <a:ext cx="422769" cy="701798"/>
          </a:xfrm>
          <a:custGeom>
            <a:avLst/>
            <a:gdLst>
              <a:gd name="connsiteX0" fmla="*/ 631755 w 631755"/>
              <a:gd name="connsiteY0" fmla="*/ 982639 h 982639"/>
              <a:gd name="connsiteX1" fmla="*/ 72197 w 631755"/>
              <a:gd name="connsiteY1" fmla="*/ 805218 h 982639"/>
              <a:gd name="connsiteX2" fmla="*/ 24430 w 631755"/>
              <a:gd name="connsiteY2" fmla="*/ 0 h 982639"/>
            </a:gdLst>
            <a:ahLst/>
            <a:cxnLst>
              <a:cxn ang="0">
                <a:pos x="connsiteX0" y="connsiteY0"/>
              </a:cxn>
              <a:cxn ang="0">
                <a:pos x="connsiteX1" y="connsiteY1"/>
              </a:cxn>
              <a:cxn ang="0">
                <a:pos x="connsiteX2" y="connsiteY2"/>
              </a:cxn>
            </a:cxnLst>
            <a:rect l="l" t="t" r="r" b="b"/>
            <a:pathLst>
              <a:path w="631755" h="982639">
                <a:moveTo>
                  <a:pt x="631755" y="982639"/>
                </a:moveTo>
                <a:cubicBezTo>
                  <a:pt x="402586" y="975815"/>
                  <a:pt x="173418" y="968991"/>
                  <a:pt x="72197" y="805218"/>
                </a:cubicBezTo>
                <a:cubicBezTo>
                  <a:pt x="-29024" y="641445"/>
                  <a:pt x="-2297" y="320722"/>
                  <a:pt x="24430" y="0"/>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a16="http://schemas.microsoft.com/office/drawing/2014/main" id="{28DB6FEF-03AA-406D-A455-D7C7ABF6E95C}"/>
              </a:ext>
            </a:extLst>
          </p:cNvPr>
          <p:cNvSpPr txBox="1"/>
          <p:nvPr/>
        </p:nvSpPr>
        <p:spPr>
          <a:xfrm>
            <a:off x="372228" y="2767580"/>
            <a:ext cx="710951" cy="276999"/>
          </a:xfrm>
          <a:prstGeom prst="rect">
            <a:avLst/>
          </a:prstGeom>
          <a:noFill/>
        </p:spPr>
        <p:txBody>
          <a:bodyPr wrap="square" rtlCol="0">
            <a:spAutoFit/>
          </a:bodyPr>
          <a:lstStyle/>
          <a:p>
            <a:r>
              <a:rPr lang="en-US" altLang="zh-CN" sz="1200" b="1" dirty="0"/>
              <a:t>40ms</a:t>
            </a:r>
            <a:endParaRPr lang="zh-CN" altLang="en-US" sz="1200" b="1" dirty="0"/>
          </a:p>
        </p:txBody>
      </p:sp>
      <p:sp>
        <p:nvSpPr>
          <p:cNvPr id="73" name="TextBox 112">
            <a:extLst>
              <a:ext uri="{FF2B5EF4-FFF2-40B4-BE49-F238E27FC236}">
                <a16:creationId xmlns:a16="http://schemas.microsoft.com/office/drawing/2014/main" id="{3EE43325-7949-477E-8C29-A8AB390E409B}"/>
              </a:ext>
            </a:extLst>
          </p:cNvPr>
          <p:cNvSpPr txBox="1"/>
          <p:nvPr/>
        </p:nvSpPr>
        <p:spPr>
          <a:xfrm>
            <a:off x="319188" y="3826910"/>
            <a:ext cx="11399957" cy="2585323"/>
          </a:xfrm>
          <a:prstGeom prst="rect">
            <a:avLst/>
          </a:prstGeom>
          <a:noFill/>
        </p:spPr>
        <p:txBody>
          <a:bodyPr wrap="square" rtlCol="0">
            <a:spAutoFit/>
          </a:bodyPr>
          <a:lstStyle/>
          <a:p>
            <a:pPr marL="342900" lvl="0" indent="-342900">
              <a:spcAft>
                <a:spcPts val="600"/>
              </a:spcAft>
              <a:buFont typeface="Wingdings" panose="05000000000000000000" pitchFamily="2" charset="2"/>
              <a:buChar char="q"/>
            </a:pPr>
            <a:r>
              <a:rPr lang="en-US" dirty="0"/>
              <a:t>Due to the connection between EASs may be a </a:t>
            </a:r>
            <a:r>
              <a:rPr lang="en-US" b="1" dirty="0"/>
              <a:t>dedicated connection</a:t>
            </a:r>
            <a:r>
              <a:rPr lang="en-US" dirty="0"/>
              <a:t>, however the connection between UE and EAS may involve a </a:t>
            </a:r>
            <a:r>
              <a:rPr lang="en-US" b="1" dirty="0"/>
              <a:t>wireless connection</a:t>
            </a:r>
          </a:p>
          <a:p>
            <a:pPr marL="342900" lvl="0" indent="-342900">
              <a:spcAft>
                <a:spcPts val="600"/>
              </a:spcAft>
              <a:buFont typeface="Wingdings" panose="05000000000000000000" pitchFamily="2" charset="2"/>
              <a:buChar char="q"/>
            </a:pPr>
            <a:r>
              <a:rPr lang="en-US" b="1" dirty="0"/>
              <a:t>Thus,  the delay of UE-EAS may be longer than the inter-EAS delay</a:t>
            </a:r>
          </a:p>
          <a:p>
            <a:pPr marL="342900" lvl="0" indent="-342900">
              <a:spcAft>
                <a:spcPts val="600"/>
              </a:spcAft>
              <a:buFont typeface="Wingdings" panose="05000000000000000000" pitchFamily="2" charset="2"/>
              <a:buChar char="q"/>
            </a:pPr>
            <a:r>
              <a:rPr lang="en-US" b="1" dirty="0"/>
              <a:t>For common EAS case: </a:t>
            </a:r>
            <a:endParaRPr lang="en-US" sz="1600" b="1" dirty="0"/>
          </a:p>
          <a:p>
            <a:pPr marL="742950" lvl="1" indent="-285750">
              <a:spcAft>
                <a:spcPts val="600"/>
              </a:spcAft>
              <a:buFont typeface="Wingdings" panose="05000000000000000000" pitchFamily="2" charset="2"/>
              <a:buChar char="ü"/>
            </a:pPr>
            <a:r>
              <a:rPr lang="en-US" altLang="zh-CN" sz="1200" b="1" dirty="0">
                <a:sym typeface="Wingdings" panose="05000000000000000000" pitchFamily="2" charset="2"/>
              </a:rPr>
              <a:t>Group delay = UE#1-EAS#1 delay (40ms+20ms) + UE#2-EAS#1 (40ms+20ms) = 120ms</a:t>
            </a:r>
          </a:p>
          <a:p>
            <a:pPr marL="342900" lvl="0" indent="-342900">
              <a:spcAft>
                <a:spcPts val="600"/>
              </a:spcAft>
              <a:buFont typeface="Wingdings" panose="05000000000000000000" pitchFamily="2" charset="2"/>
              <a:buChar char="q"/>
            </a:pPr>
            <a:r>
              <a:rPr lang="en-US" altLang="zh-CN" b="1" dirty="0"/>
              <a:t>For multiple EASs case: </a:t>
            </a:r>
            <a:endParaRPr lang="en-US" altLang="zh-CN" sz="1600" b="1" dirty="0"/>
          </a:p>
          <a:p>
            <a:pPr marL="742950" lvl="1" indent="-285750">
              <a:spcAft>
                <a:spcPts val="600"/>
              </a:spcAft>
              <a:buFont typeface="Wingdings" panose="05000000000000000000" pitchFamily="2" charset="2"/>
              <a:buChar char="ü"/>
            </a:pPr>
            <a:r>
              <a:rPr lang="en-US" altLang="zh-CN" sz="1200" b="1" dirty="0">
                <a:sym typeface="Wingdings" panose="05000000000000000000" pitchFamily="2" charset="2"/>
              </a:rPr>
              <a:t>Group delay = UE#1-EAS#1 delay (40ms+20ms) + EAS#1-EAS#2 delay (10ms) + UE#2-EAS#1 (20ms+10ms) = 100ms</a:t>
            </a:r>
          </a:p>
          <a:p>
            <a:pPr marL="342900" lvl="0" indent="-342900">
              <a:spcAft>
                <a:spcPts val="600"/>
              </a:spcAft>
              <a:buFont typeface="Wingdings" panose="05000000000000000000" pitchFamily="2" charset="2"/>
              <a:buChar char="q"/>
            </a:pPr>
            <a:r>
              <a:rPr lang="en-US" altLang="zh-CN" b="1" dirty="0">
                <a:solidFill>
                  <a:prstClr val="black"/>
                </a:solidFill>
              </a:rPr>
              <a:t>Thus in such case, selecting multiple EAS can provide a better performance for group of UE </a:t>
            </a:r>
          </a:p>
        </p:txBody>
      </p:sp>
      <p:cxnSp>
        <p:nvCxnSpPr>
          <p:cNvPr id="49" name="直接箭头连接符 48">
            <a:extLst>
              <a:ext uri="{FF2B5EF4-FFF2-40B4-BE49-F238E27FC236}">
                <a16:creationId xmlns:a16="http://schemas.microsoft.com/office/drawing/2014/main" id="{436BB042-D05F-486F-81EA-8C0637A49A3F}"/>
              </a:ext>
            </a:extLst>
          </p:cNvPr>
          <p:cNvCxnSpPr>
            <a:cxnSpLocks/>
            <a:stCxn id="23" idx="0"/>
            <a:endCxn id="37" idx="2"/>
          </p:cNvCxnSpPr>
          <p:nvPr/>
        </p:nvCxnSpPr>
        <p:spPr>
          <a:xfrm flipV="1">
            <a:off x="1332781" y="2500220"/>
            <a:ext cx="532006" cy="37752"/>
          </a:xfrm>
          <a:prstGeom prst="straightConnector1">
            <a:avLst/>
          </a:prstGeom>
          <a:ln w="95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5" name="文本框 84">
            <a:extLst>
              <a:ext uri="{FF2B5EF4-FFF2-40B4-BE49-F238E27FC236}">
                <a16:creationId xmlns:a16="http://schemas.microsoft.com/office/drawing/2014/main" id="{2DED5FB0-14D7-4A7A-B397-203C7CEFCAF8}"/>
              </a:ext>
            </a:extLst>
          </p:cNvPr>
          <p:cNvSpPr txBox="1"/>
          <p:nvPr/>
        </p:nvSpPr>
        <p:spPr>
          <a:xfrm>
            <a:off x="1590430" y="1394096"/>
            <a:ext cx="710951" cy="276999"/>
          </a:xfrm>
          <a:prstGeom prst="rect">
            <a:avLst/>
          </a:prstGeom>
          <a:noFill/>
        </p:spPr>
        <p:txBody>
          <a:bodyPr wrap="square" rtlCol="0">
            <a:spAutoFit/>
          </a:bodyPr>
          <a:lstStyle/>
          <a:p>
            <a:r>
              <a:rPr lang="en-US" altLang="zh-CN" sz="1200" b="1" dirty="0"/>
              <a:t>EDN#1</a:t>
            </a:r>
            <a:endParaRPr lang="zh-CN" altLang="en-US" sz="1200" b="1" dirty="0"/>
          </a:p>
        </p:txBody>
      </p:sp>
      <p:sp>
        <p:nvSpPr>
          <p:cNvPr id="89" name="文本框 88">
            <a:extLst>
              <a:ext uri="{FF2B5EF4-FFF2-40B4-BE49-F238E27FC236}">
                <a16:creationId xmlns:a16="http://schemas.microsoft.com/office/drawing/2014/main" id="{1DBB5BC4-3E4E-4019-AB39-836C57A7DF95}"/>
              </a:ext>
            </a:extLst>
          </p:cNvPr>
          <p:cNvSpPr txBox="1"/>
          <p:nvPr/>
        </p:nvSpPr>
        <p:spPr>
          <a:xfrm>
            <a:off x="3792424" y="1554433"/>
            <a:ext cx="710951" cy="276999"/>
          </a:xfrm>
          <a:prstGeom prst="rect">
            <a:avLst/>
          </a:prstGeom>
          <a:noFill/>
        </p:spPr>
        <p:txBody>
          <a:bodyPr wrap="square" rtlCol="0">
            <a:spAutoFit/>
          </a:bodyPr>
          <a:lstStyle/>
          <a:p>
            <a:r>
              <a:rPr lang="en-US" altLang="zh-CN" sz="1200" b="1" dirty="0"/>
              <a:t>EDN#2</a:t>
            </a:r>
            <a:endParaRPr lang="zh-CN" altLang="en-US" sz="1200" b="1" dirty="0"/>
          </a:p>
        </p:txBody>
      </p:sp>
      <p:sp>
        <p:nvSpPr>
          <p:cNvPr id="91" name="文本框 90">
            <a:extLst>
              <a:ext uri="{FF2B5EF4-FFF2-40B4-BE49-F238E27FC236}">
                <a16:creationId xmlns:a16="http://schemas.microsoft.com/office/drawing/2014/main" id="{42241BB9-1332-4184-8092-7F3B42F0F8F7}"/>
              </a:ext>
            </a:extLst>
          </p:cNvPr>
          <p:cNvSpPr txBox="1"/>
          <p:nvPr/>
        </p:nvSpPr>
        <p:spPr>
          <a:xfrm>
            <a:off x="1217265" y="2731586"/>
            <a:ext cx="710951" cy="276999"/>
          </a:xfrm>
          <a:prstGeom prst="rect">
            <a:avLst/>
          </a:prstGeom>
          <a:noFill/>
        </p:spPr>
        <p:txBody>
          <a:bodyPr wrap="square" rtlCol="0">
            <a:spAutoFit/>
          </a:bodyPr>
          <a:lstStyle/>
          <a:p>
            <a:r>
              <a:rPr lang="en-US" altLang="zh-CN" sz="1200" b="1" dirty="0"/>
              <a:t>UPF</a:t>
            </a:r>
            <a:endParaRPr lang="zh-CN" altLang="en-US" sz="1200" b="1" dirty="0"/>
          </a:p>
        </p:txBody>
      </p:sp>
      <p:sp>
        <p:nvSpPr>
          <p:cNvPr id="94" name="文本框 93">
            <a:extLst>
              <a:ext uri="{FF2B5EF4-FFF2-40B4-BE49-F238E27FC236}">
                <a16:creationId xmlns:a16="http://schemas.microsoft.com/office/drawing/2014/main" id="{32B1EEB6-EB25-4458-BBC8-9070FFA18BD4}"/>
              </a:ext>
            </a:extLst>
          </p:cNvPr>
          <p:cNvSpPr txBox="1"/>
          <p:nvPr/>
        </p:nvSpPr>
        <p:spPr>
          <a:xfrm>
            <a:off x="1176946" y="2931996"/>
            <a:ext cx="710951" cy="276999"/>
          </a:xfrm>
          <a:prstGeom prst="rect">
            <a:avLst/>
          </a:prstGeom>
          <a:noFill/>
        </p:spPr>
        <p:txBody>
          <a:bodyPr wrap="square" rtlCol="0">
            <a:spAutoFit/>
          </a:bodyPr>
          <a:lstStyle/>
          <a:p>
            <a:r>
              <a:rPr lang="en-US" altLang="zh-CN" sz="1200" b="1" dirty="0"/>
              <a:t>RAN</a:t>
            </a:r>
            <a:endParaRPr lang="zh-CN" altLang="en-US" sz="1200" b="1" dirty="0"/>
          </a:p>
        </p:txBody>
      </p:sp>
      <p:sp>
        <p:nvSpPr>
          <p:cNvPr id="95" name="等腰三角形 94">
            <a:extLst>
              <a:ext uri="{FF2B5EF4-FFF2-40B4-BE49-F238E27FC236}">
                <a16:creationId xmlns:a16="http://schemas.microsoft.com/office/drawing/2014/main" id="{E5442EC9-C81B-42F2-9F21-3AA184B39732}"/>
              </a:ext>
            </a:extLst>
          </p:cNvPr>
          <p:cNvSpPr/>
          <p:nvPr/>
        </p:nvSpPr>
        <p:spPr>
          <a:xfrm>
            <a:off x="2989151" y="2462051"/>
            <a:ext cx="288379" cy="465918"/>
          </a:xfrm>
          <a:prstGeom prst="triangl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96">
            <a:extLst>
              <a:ext uri="{FF2B5EF4-FFF2-40B4-BE49-F238E27FC236}">
                <a16:creationId xmlns:a16="http://schemas.microsoft.com/office/drawing/2014/main" id="{3E4D550D-5FCC-4EAE-A809-B02059994938}"/>
              </a:ext>
            </a:extLst>
          </p:cNvPr>
          <p:cNvSpPr txBox="1"/>
          <p:nvPr/>
        </p:nvSpPr>
        <p:spPr>
          <a:xfrm>
            <a:off x="2208218" y="2504068"/>
            <a:ext cx="710951" cy="276999"/>
          </a:xfrm>
          <a:prstGeom prst="rect">
            <a:avLst/>
          </a:prstGeom>
          <a:noFill/>
        </p:spPr>
        <p:txBody>
          <a:bodyPr wrap="square" rtlCol="0">
            <a:spAutoFit/>
          </a:bodyPr>
          <a:lstStyle/>
          <a:p>
            <a:r>
              <a:rPr lang="en-US" altLang="zh-CN" sz="1200" b="1" dirty="0"/>
              <a:t>40ms</a:t>
            </a:r>
            <a:endParaRPr lang="zh-CN" altLang="en-US" sz="1200" b="1" dirty="0"/>
          </a:p>
        </p:txBody>
      </p:sp>
      <p:sp>
        <p:nvSpPr>
          <p:cNvPr id="96" name="任意多边形: 形状 95">
            <a:extLst>
              <a:ext uri="{FF2B5EF4-FFF2-40B4-BE49-F238E27FC236}">
                <a16:creationId xmlns:a16="http://schemas.microsoft.com/office/drawing/2014/main" id="{2876C711-7556-487A-8E76-3CC82B1E920D}"/>
              </a:ext>
            </a:extLst>
          </p:cNvPr>
          <p:cNvSpPr/>
          <p:nvPr/>
        </p:nvSpPr>
        <p:spPr>
          <a:xfrm>
            <a:off x="1903593" y="2448730"/>
            <a:ext cx="1187559" cy="479687"/>
          </a:xfrm>
          <a:custGeom>
            <a:avLst/>
            <a:gdLst>
              <a:gd name="connsiteX0" fmla="*/ 1992573 w 2143216"/>
              <a:gd name="connsiteY0" fmla="*/ 609131 h 609131"/>
              <a:gd name="connsiteX1" fmla="*/ 1937982 w 2143216"/>
              <a:gd name="connsiteY1" fmla="*/ 49573 h 609131"/>
              <a:gd name="connsiteX2" fmla="*/ 0 w 2143216"/>
              <a:gd name="connsiteY2" fmla="*/ 63221 h 609131"/>
            </a:gdLst>
            <a:ahLst/>
            <a:cxnLst>
              <a:cxn ang="0">
                <a:pos x="connsiteX0" y="connsiteY0"/>
              </a:cxn>
              <a:cxn ang="0">
                <a:pos x="connsiteX1" y="connsiteY1"/>
              </a:cxn>
              <a:cxn ang="0">
                <a:pos x="connsiteX2" y="connsiteY2"/>
              </a:cxn>
            </a:cxnLst>
            <a:rect l="l" t="t" r="r" b="b"/>
            <a:pathLst>
              <a:path w="2143216" h="609131">
                <a:moveTo>
                  <a:pt x="1992573" y="609131"/>
                </a:moveTo>
                <a:cubicBezTo>
                  <a:pt x="2131325" y="374844"/>
                  <a:pt x="2270077" y="140558"/>
                  <a:pt x="1937982" y="49573"/>
                </a:cubicBezTo>
                <a:cubicBezTo>
                  <a:pt x="1605887" y="-41412"/>
                  <a:pt x="802943" y="10904"/>
                  <a:pt x="0" y="63221"/>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56F09E00-E20E-49C8-B2E3-2A21BFD856C6}"/>
              </a:ext>
            </a:extLst>
          </p:cNvPr>
          <p:cNvSpPr/>
          <p:nvPr/>
        </p:nvSpPr>
        <p:spPr>
          <a:xfrm>
            <a:off x="6226216" y="1352521"/>
            <a:ext cx="3395032" cy="2350795"/>
          </a:xfrm>
          <a:prstGeom prst="ellipse">
            <a:avLst/>
          </a:prstGeom>
          <a:solidFill>
            <a:schemeClr val="accent6">
              <a:lumMod val="20000"/>
              <a:lumOff val="80000"/>
              <a:alpha val="5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76DE98FD-DA25-4B32-862A-56BBAA186E8F}"/>
              </a:ext>
            </a:extLst>
          </p:cNvPr>
          <p:cNvSpPr/>
          <p:nvPr/>
        </p:nvSpPr>
        <p:spPr>
          <a:xfrm>
            <a:off x="8701091" y="1523964"/>
            <a:ext cx="2671759" cy="1867518"/>
          </a:xfrm>
          <a:prstGeom prst="ellipse">
            <a:avLst/>
          </a:prstGeom>
          <a:solidFill>
            <a:schemeClr val="accent6">
              <a:lumMod val="20000"/>
              <a:lumOff val="80000"/>
              <a:alpha val="5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矩形 35">
            <a:extLst>
              <a:ext uri="{FF2B5EF4-FFF2-40B4-BE49-F238E27FC236}">
                <a16:creationId xmlns:a16="http://schemas.microsoft.com/office/drawing/2014/main" id="{41A5FA66-8C2F-4CD0-8E8E-EB6CBB1E8E02}"/>
              </a:ext>
            </a:extLst>
          </p:cNvPr>
          <p:cNvSpPr/>
          <p:nvPr/>
        </p:nvSpPr>
        <p:spPr>
          <a:xfrm>
            <a:off x="7547246" y="2060307"/>
            <a:ext cx="720333" cy="353393"/>
          </a:xfrm>
          <a:prstGeom prst="rect">
            <a:avLst/>
          </a:prstGeom>
          <a:solidFill>
            <a:srgbClr val="FFF2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000000"/>
                </a:solidFill>
              </a:rPr>
              <a:t>EAS#1</a:t>
            </a:r>
            <a:endParaRPr lang="zh-CN" altLang="en-US" sz="1400" b="1" dirty="0">
              <a:solidFill>
                <a:srgbClr val="000000"/>
              </a:solidFill>
            </a:endParaRPr>
          </a:p>
        </p:txBody>
      </p:sp>
      <p:sp>
        <p:nvSpPr>
          <p:cNvPr id="38" name="矩形 37">
            <a:extLst>
              <a:ext uri="{FF2B5EF4-FFF2-40B4-BE49-F238E27FC236}">
                <a16:creationId xmlns:a16="http://schemas.microsoft.com/office/drawing/2014/main" id="{B697D0A0-2140-423B-B2DE-F47280930CAD}"/>
              </a:ext>
            </a:extLst>
          </p:cNvPr>
          <p:cNvSpPr/>
          <p:nvPr/>
        </p:nvSpPr>
        <p:spPr>
          <a:xfrm>
            <a:off x="10012711" y="2056223"/>
            <a:ext cx="720333" cy="353393"/>
          </a:xfrm>
          <a:prstGeom prst="rect">
            <a:avLst/>
          </a:prstGeom>
          <a:solidFill>
            <a:srgbClr val="FFF2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000000"/>
                </a:solidFill>
              </a:rPr>
              <a:t>EAS#2</a:t>
            </a:r>
            <a:endParaRPr lang="zh-CN" altLang="en-US" sz="1400" b="1" dirty="0">
              <a:solidFill>
                <a:srgbClr val="000000"/>
              </a:solidFill>
            </a:endParaRPr>
          </a:p>
        </p:txBody>
      </p:sp>
      <p:sp>
        <p:nvSpPr>
          <p:cNvPr id="39" name="矩形 38">
            <a:extLst>
              <a:ext uri="{FF2B5EF4-FFF2-40B4-BE49-F238E27FC236}">
                <a16:creationId xmlns:a16="http://schemas.microsoft.com/office/drawing/2014/main" id="{C2311247-5B7B-4A1E-BF77-87ACB284ED03}"/>
              </a:ext>
            </a:extLst>
          </p:cNvPr>
          <p:cNvSpPr/>
          <p:nvPr/>
        </p:nvSpPr>
        <p:spPr>
          <a:xfrm>
            <a:off x="7635824" y="3272762"/>
            <a:ext cx="627276" cy="273492"/>
          </a:xfrm>
          <a:prstGeom prst="rect">
            <a:avLst/>
          </a:prstGeo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000000"/>
                </a:solidFill>
              </a:rPr>
              <a:t>UE#1</a:t>
            </a:r>
            <a:endParaRPr lang="zh-CN" altLang="en-US" sz="1400" b="1" dirty="0">
              <a:solidFill>
                <a:srgbClr val="000000"/>
              </a:solidFill>
            </a:endParaRPr>
          </a:p>
        </p:txBody>
      </p:sp>
      <p:sp>
        <p:nvSpPr>
          <p:cNvPr id="41" name="矩形 40">
            <a:extLst>
              <a:ext uri="{FF2B5EF4-FFF2-40B4-BE49-F238E27FC236}">
                <a16:creationId xmlns:a16="http://schemas.microsoft.com/office/drawing/2014/main" id="{54A3B826-1CEB-4241-8273-889881B9551F}"/>
              </a:ext>
            </a:extLst>
          </p:cNvPr>
          <p:cNvSpPr/>
          <p:nvPr/>
        </p:nvSpPr>
        <p:spPr>
          <a:xfrm>
            <a:off x="8862328" y="2873410"/>
            <a:ext cx="627276" cy="273492"/>
          </a:xfrm>
          <a:prstGeom prst="rect">
            <a:avLst/>
          </a:prstGeo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000000"/>
                </a:solidFill>
              </a:rPr>
              <a:t>UE#2</a:t>
            </a:r>
            <a:endParaRPr lang="zh-CN" altLang="en-US" sz="1400" b="1" dirty="0">
              <a:solidFill>
                <a:srgbClr val="000000"/>
              </a:solidFill>
            </a:endParaRPr>
          </a:p>
        </p:txBody>
      </p:sp>
      <p:cxnSp>
        <p:nvCxnSpPr>
          <p:cNvPr id="43" name="直接箭头连接符 42">
            <a:extLst>
              <a:ext uri="{FF2B5EF4-FFF2-40B4-BE49-F238E27FC236}">
                <a16:creationId xmlns:a16="http://schemas.microsoft.com/office/drawing/2014/main" id="{4C5E301D-4B65-4DAF-9BC2-DA62888BE68B}"/>
              </a:ext>
            </a:extLst>
          </p:cNvPr>
          <p:cNvCxnSpPr>
            <a:cxnSpLocks/>
            <a:stCxn id="36" idx="3"/>
            <a:endCxn id="38" idx="1"/>
          </p:cNvCxnSpPr>
          <p:nvPr/>
        </p:nvCxnSpPr>
        <p:spPr>
          <a:xfrm flipV="1">
            <a:off x="8267579" y="2232920"/>
            <a:ext cx="1745132" cy="4084"/>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等腰三角形 43">
            <a:extLst>
              <a:ext uri="{FF2B5EF4-FFF2-40B4-BE49-F238E27FC236}">
                <a16:creationId xmlns:a16="http://schemas.microsoft.com/office/drawing/2014/main" id="{CB2B555B-FD8A-4E9E-AB97-CCC9556EE94A}"/>
              </a:ext>
            </a:extLst>
          </p:cNvPr>
          <p:cNvSpPr/>
          <p:nvPr/>
        </p:nvSpPr>
        <p:spPr>
          <a:xfrm>
            <a:off x="7036347" y="2814062"/>
            <a:ext cx="288379" cy="465918"/>
          </a:xfrm>
          <a:prstGeom prst="triangl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立方体 44">
            <a:extLst>
              <a:ext uri="{FF2B5EF4-FFF2-40B4-BE49-F238E27FC236}">
                <a16:creationId xmlns:a16="http://schemas.microsoft.com/office/drawing/2014/main" id="{92E87360-BA1B-49D4-B744-0B2DD257DC80}"/>
              </a:ext>
            </a:extLst>
          </p:cNvPr>
          <p:cNvSpPr/>
          <p:nvPr/>
        </p:nvSpPr>
        <p:spPr>
          <a:xfrm>
            <a:off x="7109733" y="2460659"/>
            <a:ext cx="465314" cy="264136"/>
          </a:xfrm>
          <a:prstGeom prst="cube">
            <a:avLst/>
          </a:prstGeom>
          <a:solidFill>
            <a:schemeClr val="bg2"/>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立方体 45">
            <a:extLst>
              <a:ext uri="{FF2B5EF4-FFF2-40B4-BE49-F238E27FC236}">
                <a16:creationId xmlns:a16="http://schemas.microsoft.com/office/drawing/2014/main" id="{493081EC-99F0-4B73-8447-D78F43F62F51}"/>
              </a:ext>
            </a:extLst>
          </p:cNvPr>
          <p:cNvSpPr/>
          <p:nvPr/>
        </p:nvSpPr>
        <p:spPr>
          <a:xfrm>
            <a:off x="9832974" y="2398191"/>
            <a:ext cx="465314" cy="264136"/>
          </a:xfrm>
          <a:prstGeom prst="cube">
            <a:avLst/>
          </a:prstGeom>
          <a:solidFill>
            <a:schemeClr val="bg2"/>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a16="http://schemas.microsoft.com/office/drawing/2014/main" id="{7135A01B-AD4D-419A-9B66-25630A88EC86}"/>
              </a:ext>
            </a:extLst>
          </p:cNvPr>
          <p:cNvSpPr/>
          <p:nvPr/>
        </p:nvSpPr>
        <p:spPr>
          <a:xfrm>
            <a:off x="7217964" y="2660382"/>
            <a:ext cx="379852" cy="756332"/>
          </a:xfrm>
          <a:custGeom>
            <a:avLst/>
            <a:gdLst>
              <a:gd name="connsiteX0" fmla="*/ 631755 w 631755"/>
              <a:gd name="connsiteY0" fmla="*/ 982639 h 982639"/>
              <a:gd name="connsiteX1" fmla="*/ 72197 w 631755"/>
              <a:gd name="connsiteY1" fmla="*/ 805218 h 982639"/>
              <a:gd name="connsiteX2" fmla="*/ 24430 w 631755"/>
              <a:gd name="connsiteY2" fmla="*/ 0 h 982639"/>
            </a:gdLst>
            <a:ahLst/>
            <a:cxnLst>
              <a:cxn ang="0">
                <a:pos x="connsiteX0" y="connsiteY0"/>
              </a:cxn>
              <a:cxn ang="0">
                <a:pos x="connsiteX1" y="connsiteY1"/>
              </a:cxn>
              <a:cxn ang="0">
                <a:pos x="connsiteX2" y="connsiteY2"/>
              </a:cxn>
            </a:cxnLst>
            <a:rect l="l" t="t" r="r" b="b"/>
            <a:pathLst>
              <a:path w="631755" h="982639">
                <a:moveTo>
                  <a:pt x="631755" y="982639"/>
                </a:moveTo>
                <a:cubicBezTo>
                  <a:pt x="402586" y="975815"/>
                  <a:pt x="173418" y="968991"/>
                  <a:pt x="72197" y="805218"/>
                </a:cubicBezTo>
                <a:cubicBezTo>
                  <a:pt x="-29024" y="641445"/>
                  <a:pt x="-2297" y="320722"/>
                  <a:pt x="24430" y="0"/>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2BCE302D-99E6-40D4-A7CA-EF83CACD5D46}"/>
              </a:ext>
            </a:extLst>
          </p:cNvPr>
          <p:cNvSpPr txBox="1"/>
          <p:nvPr/>
        </p:nvSpPr>
        <p:spPr>
          <a:xfrm>
            <a:off x="6414854" y="2750910"/>
            <a:ext cx="710951" cy="276999"/>
          </a:xfrm>
          <a:prstGeom prst="rect">
            <a:avLst/>
          </a:prstGeom>
          <a:noFill/>
        </p:spPr>
        <p:txBody>
          <a:bodyPr wrap="square" rtlCol="0">
            <a:spAutoFit/>
          </a:bodyPr>
          <a:lstStyle/>
          <a:p>
            <a:r>
              <a:rPr lang="en-US" altLang="zh-CN" sz="1200" b="1" dirty="0"/>
              <a:t>40ms</a:t>
            </a:r>
            <a:endParaRPr lang="zh-CN" altLang="en-US" sz="1200" b="1" dirty="0"/>
          </a:p>
        </p:txBody>
      </p:sp>
      <p:sp>
        <p:nvSpPr>
          <p:cNvPr id="52" name="文本框 51">
            <a:extLst>
              <a:ext uri="{FF2B5EF4-FFF2-40B4-BE49-F238E27FC236}">
                <a16:creationId xmlns:a16="http://schemas.microsoft.com/office/drawing/2014/main" id="{154C9FA6-F0A6-4A6D-AA20-E16E12B3CEB2}"/>
              </a:ext>
            </a:extLst>
          </p:cNvPr>
          <p:cNvSpPr txBox="1"/>
          <p:nvPr/>
        </p:nvSpPr>
        <p:spPr>
          <a:xfrm>
            <a:off x="9622856" y="2660382"/>
            <a:ext cx="710951" cy="276999"/>
          </a:xfrm>
          <a:prstGeom prst="rect">
            <a:avLst/>
          </a:prstGeom>
          <a:noFill/>
        </p:spPr>
        <p:txBody>
          <a:bodyPr wrap="square" rtlCol="0">
            <a:spAutoFit/>
          </a:bodyPr>
          <a:lstStyle/>
          <a:p>
            <a:r>
              <a:rPr lang="en-US" altLang="zh-CN" sz="1200" b="1" dirty="0">
                <a:solidFill>
                  <a:srgbClr val="C00000"/>
                </a:solidFill>
                <a:highlight>
                  <a:srgbClr val="FFFF00"/>
                </a:highlight>
              </a:rPr>
              <a:t>20ms</a:t>
            </a:r>
            <a:endParaRPr lang="zh-CN" altLang="en-US" sz="1200" b="1" dirty="0">
              <a:solidFill>
                <a:srgbClr val="C00000"/>
              </a:solidFill>
              <a:highlight>
                <a:srgbClr val="FFFF00"/>
              </a:highlight>
            </a:endParaRPr>
          </a:p>
        </p:txBody>
      </p:sp>
      <p:sp>
        <p:nvSpPr>
          <p:cNvPr id="53" name="文本框 52">
            <a:extLst>
              <a:ext uri="{FF2B5EF4-FFF2-40B4-BE49-F238E27FC236}">
                <a16:creationId xmlns:a16="http://schemas.microsoft.com/office/drawing/2014/main" id="{0C90496D-9F8C-4BAD-B03F-351BBBEC1FAE}"/>
              </a:ext>
            </a:extLst>
          </p:cNvPr>
          <p:cNvSpPr txBox="1"/>
          <p:nvPr/>
        </p:nvSpPr>
        <p:spPr>
          <a:xfrm>
            <a:off x="8875222" y="1953775"/>
            <a:ext cx="710951" cy="276999"/>
          </a:xfrm>
          <a:prstGeom prst="rect">
            <a:avLst/>
          </a:prstGeom>
          <a:noFill/>
        </p:spPr>
        <p:txBody>
          <a:bodyPr wrap="square" rtlCol="0">
            <a:spAutoFit/>
          </a:bodyPr>
          <a:lstStyle/>
          <a:p>
            <a:r>
              <a:rPr lang="en-US" altLang="zh-CN" sz="1200" b="1" dirty="0"/>
              <a:t>10ms</a:t>
            </a:r>
            <a:endParaRPr lang="zh-CN" altLang="en-US" sz="1200" b="1" dirty="0"/>
          </a:p>
        </p:txBody>
      </p:sp>
      <p:cxnSp>
        <p:nvCxnSpPr>
          <p:cNvPr id="54" name="直接箭头连接符 53">
            <a:extLst>
              <a:ext uri="{FF2B5EF4-FFF2-40B4-BE49-F238E27FC236}">
                <a16:creationId xmlns:a16="http://schemas.microsoft.com/office/drawing/2014/main" id="{CD2E2E4C-0C2E-4FAF-B48B-30587CA2D426}"/>
              </a:ext>
            </a:extLst>
          </p:cNvPr>
          <p:cNvCxnSpPr>
            <a:cxnSpLocks/>
            <a:stCxn id="45" idx="0"/>
            <a:endCxn id="36" idx="2"/>
          </p:cNvCxnSpPr>
          <p:nvPr/>
        </p:nvCxnSpPr>
        <p:spPr>
          <a:xfrm flipV="1">
            <a:off x="7375407" y="2413700"/>
            <a:ext cx="532006" cy="46959"/>
          </a:xfrm>
          <a:prstGeom prst="straightConnector1">
            <a:avLst/>
          </a:prstGeom>
          <a:ln w="95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a:extLst>
              <a:ext uri="{FF2B5EF4-FFF2-40B4-BE49-F238E27FC236}">
                <a16:creationId xmlns:a16="http://schemas.microsoft.com/office/drawing/2014/main" id="{7A96EC68-5D6B-45E4-AAC7-E30CECDB6E84}"/>
              </a:ext>
            </a:extLst>
          </p:cNvPr>
          <p:cNvCxnSpPr>
            <a:cxnSpLocks/>
            <a:stCxn id="46" idx="0"/>
            <a:endCxn id="38" idx="2"/>
          </p:cNvCxnSpPr>
          <p:nvPr/>
        </p:nvCxnSpPr>
        <p:spPr>
          <a:xfrm>
            <a:off x="10098648" y="2398191"/>
            <a:ext cx="274230" cy="11425"/>
          </a:xfrm>
          <a:prstGeom prst="straightConnector1">
            <a:avLst/>
          </a:prstGeom>
          <a:ln w="95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id="{072520FE-9BC4-430F-B60A-AF794D77C498}"/>
              </a:ext>
            </a:extLst>
          </p:cNvPr>
          <p:cNvSpPr txBox="1"/>
          <p:nvPr/>
        </p:nvSpPr>
        <p:spPr>
          <a:xfrm>
            <a:off x="7633056" y="1377426"/>
            <a:ext cx="710951" cy="276999"/>
          </a:xfrm>
          <a:prstGeom prst="rect">
            <a:avLst/>
          </a:prstGeom>
          <a:noFill/>
        </p:spPr>
        <p:txBody>
          <a:bodyPr wrap="square" rtlCol="0">
            <a:spAutoFit/>
          </a:bodyPr>
          <a:lstStyle/>
          <a:p>
            <a:r>
              <a:rPr lang="en-US" altLang="zh-CN" sz="1200" b="1" dirty="0"/>
              <a:t>EDN#1</a:t>
            </a:r>
            <a:endParaRPr lang="zh-CN" altLang="en-US" sz="1200" b="1" dirty="0"/>
          </a:p>
        </p:txBody>
      </p:sp>
      <p:sp>
        <p:nvSpPr>
          <p:cNvPr id="59" name="文本框 58">
            <a:extLst>
              <a:ext uri="{FF2B5EF4-FFF2-40B4-BE49-F238E27FC236}">
                <a16:creationId xmlns:a16="http://schemas.microsoft.com/office/drawing/2014/main" id="{AA087EC5-F706-4529-A2DD-A0A34285D078}"/>
              </a:ext>
            </a:extLst>
          </p:cNvPr>
          <p:cNvSpPr txBox="1"/>
          <p:nvPr/>
        </p:nvSpPr>
        <p:spPr>
          <a:xfrm>
            <a:off x="9750847" y="1554433"/>
            <a:ext cx="710951" cy="276999"/>
          </a:xfrm>
          <a:prstGeom prst="rect">
            <a:avLst/>
          </a:prstGeom>
          <a:noFill/>
        </p:spPr>
        <p:txBody>
          <a:bodyPr wrap="square" rtlCol="0">
            <a:spAutoFit/>
          </a:bodyPr>
          <a:lstStyle/>
          <a:p>
            <a:r>
              <a:rPr lang="en-US" altLang="zh-CN" sz="1200" b="1" dirty="0"/>
              <a:t>EDN#2</a:t>
            </a:r>
            <a:endParaRPr lang="zh-CN" altLang="en-US" sz="1200" b="1" dirty="0"/>
          </a:p>
        </p:txBody>
      </p:sp>
      <p:sp>
        <p:nvSpPr>
          <p:cNvPr id="62" name="文本框 61">
            <a:extLst>
              <a:ext uri="{FF2B5EF4-FFF2-40B4-BE49-F238E27FC236}">
                <a16:creationId xmlns:a16="http://schemas.microsoft.com/office/drawing/2014/main" id="{ACE66AAB-E2E0-450B-BDA6-98FC53332C44}"/>
              </a:ext>
            </a:extLst>
          </p:cNvPr>
          <p:cNvSpPr txBox="1"/>
          <p:nvPr/>
        </p:nvSpPr>
        <p:spPr>
          <a:xfrm>
            <a:off x="10264557" y="2462051"/>
            <a:ext cx="710951" cy="276999"/>
          </a:xfrm>
          <a:prstGeom prst="rect">
            <a:avLst/>
          </a:prstGeom>
          <a:noFill/>
        </p:spPr>
        <p:txBody>
          <a:bodyPr wrap="square" rtlCol="0">
            <a:spAutoFit/>
          </a:bodyPr>
          <a:lstStyle/>
          <a:p>
            <a:r>
              <a:rPr lang="en-US" altLang="zh-CN" sz="1200" b="1" dirty="0"/>
              <a:t>UPF</a:t>
            </a:r>
            <a:endParaRPr lang="zh-CN" altLang="en-US" sz="1200" b="1" dirty="0"/>
          </a:p>
        </p:txBody>
      </p:sp>
      <p:sp>
        <p:nvSpPr>
          <p:cNvPr id="63" name="文本框 62">
            <a:extLst>
              <a:ext uri="{FF2B5EF4-FFF2-40B4-BE49-F238E27FC236}">
                <a16:creationId xmlns:a16="http://schemas.microsoft.com/office/drawing/2014/main" id="{33A9F3FA-E382-46E2-B8E7-F08297F23335}"/>
              </a:ext>
            </a:extLst>
          </p:cNvPr>
          <p:cNvSpPr txBox="1"/>
          <p:nvPr/>
        </p:nvSpPr>
        <p:spPr>
          <a:xfrm>
            <a:off x="7219572" y="2915326"/>
            <a:ext cx="710951" cy="276999"/>
          </a:xfrm>
          <a:prstGeom prst="rect">
            <a:avLst/>
          </a:prstGeom>
          <a:noFill/>
        </p:spPr>
        <p:txBody>
          <a:bodyPr wrap="square" rtlCol="0">
            <a:spAutoFit/>
          </a:bodyPr>
          <a:lstStyle/>
          <a:p>
            <a:r>
              <a:rPr lang="en-US" altLang="zh-CN" sz="1200" b="1" dirty="0"/>
              <a:t>RAN</a:t>
            </a:r>
            <a:endParaRPr lang="zh-CN" altLang="en-US" sz="1200" b="1" dirty="0"/>
          </a:p>
        </p:txBody>
      </p:sp>
      <p:sp>
        <p:nvSpPr>
          <p:cNvPr id="64" name="等腰三角形 63">
            <a:extLst>
              <a:ext uri="{FF2B5EF4-FFF2-40B4-BE49-F238E27FC236}">
                <a16:creationId xmlns:a16="http://schemas.microsoft.com/office/drawing/2014/main" id="{ED32681A-E0EF-474B-9677-94F977559A78}"/>
              </a:ext>
            </a:extLst>
          </p:cNvPr>
          <p:cNvSpPr/>
          <p:nvPr/>
        </p:nvSpPr>
        <p:spPr>
          <a:xfrm>
            <a:off x="9031777" y="2375531"/>
            <a:ext cx="288379" cy="465918"/>
          </a:xfrm>
          <a:prstGeom prst="triangl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形状 66">
            <a:extLst>
              <a:ext uri="{FF2B5EF4-FFF2-40B4-BE49-F238E27FC236}">
                <a16:creationId xmlns:a16="http://schemas.microsoft.com/office/drawing/2014/main" id="{D4969A37-02FB-439E-96C3-D744CC6E7374}"/>
              </a:ext>
            </a:extLst>
          </p:cNvPr>
          <p:cNvSpPr/>
          <p:nvPr/>
        </p:nvSpPr>
        <p:spPr>
          <a:xfrm>
            <a:off x="9118601" y="2455565"/>
            <a:ext cx="931322" cy="408416"/>
          </a:xfrm>
          <a:custGeom>
            <a:avLst/>
            <a:gdLst>
              <a:gd name="connsiteX0" fmla="*/ 195337 w 1662472"/>
              <a:gd name="connsiteY0" fmla="*/ 539849 h 539849"/>
              <a:gd name="connsiteX1" fmla="*/ 127098 w 1662472"/>
              <a:gd name="connsiteY1" fmla="*/ 41706 h 539849"/>
              <a:gd name="connsiteX2" fmla="*/ 1662472 w 1662472"/>
              <a:gd name="connsiteY2" fmla="*/ 62177 h 539849"/>
            </a:gdLst>
            <a:ahLst/>
            <a:cxnLst>
              <a:cxn ang="0">
                <a:pos x="connsiteX0" y="connsiteY0"/>
              </a:cxn>
              <a:cxn ang="0">
                <a:pos x="connsiteX1" y="connsiteY1"/>
              </a:cxn>
              <a:cxn ang="0">
                <a:pos x="connsiteX2" y="connsiteY2"/>
              </a:cxn>
            </a:cxnLst>
            <a:rect l="l" t="t" r="r" b="b"/>
            <a:pathLst>
              <a:path w="1662472" h="539849">
                <a:moveTo>
                  <a:pt x="195337" y="539849"/>
                </a:moveTo>
                <a:cubicBezTo>
                  <a:pt x="38956" y="330583"/>
                  <a:pt x="-117425" y="121318"/>
                  <a:pt x="127098" y="41706"/>
                </a:cubicBezTo>
                <a:cubicBezTo>
                  <a:pt x="371621" y="-37906"/>
                  <a:pt x="1017046" y="12135"/>
                  <a:pt x="1662472" y="62177"/>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33070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7">
            <a:extLst>
              <a:ext uri="{FF2B5EF4-FFF2-40B4-BE49-F238E27FC236}">
                <a16:creationId xmlns:a16="http://schemas.microsoft.com/office/drawing/2014/main" id="{62078A6A-58DF-41E0-8A99-EE480A38FE24}"/>
              </a:ext>
            </a:extLst>
          </p:cNvPr>
          <p:cNvSpPr txBox="1"/>
          <p:nvPr/>
        </p:nvSpPr>
        <p:spPr>
          <a:xfrm>
            <a:off x="311364" y="445767"/>
            <a:ext cx="11163300" cy="523220"/>
          </a:xfrm>
          <a:prstGeom prst="rect">
            <a:avLst/>
          </a:prstGeom>
          <a:noFill/>
        </p:spPr>
        <p:txBody>
          <a:bodyPr wrap="square" rtlCol="0">
            <a:spAutoFit/>
          </a:bodyPr>
          <a:lstStyle/>
          <a:p>
            <a:r>
              <a:rPr lang="en-US" altLang="zh-CN" sz="2800" dirty="0"/>
              <a:t>Whether to select common EAS or multiple EAS</a:t>
            </a:r>
            <a:endParaRPr lang="zh-CN" altLang="en-US" sz="2800" dirty="0"/>
          </a:p>
        </p:txBody>
      </p:sp>
      <p:sp>
        <p:nvSpPr>
          <p:cNvPr id="30" name="椭圆 29">
            <a:extLst>
              <a:ext uri="{FF2B5EF4-FFF2-40B4-BE49-F238E27FC236}">
                <a16:creationId xmlns:a16="http://schemas.microsoft.com/office/drawing/2014/main" id="{4A515A0F-AE3E-495B-852A-1294B044E707}"/>
              </a:ext>
            </a:extLst>
          </p:cNvPr>
          <p:cNvSpPr/>
          <p:nvPr/>
        </p:nvSpPr>
        <p:spPr>
          <a:xfrm>
            <a:off x="170890" y="1633859"/>
            <a:ext cx="3395032" cy="2350795"/>
          </a:xfrm>
          <a:prstGeom prst="ellipse">
            <a:avLst/>
          </a:prstGeom>
          <a:solidFill>
            <a:schemeClr val="accent6">
              <a:lumMod val="20000"/>
              <a:lumOff val="80000"/>
              <a:alpha val="5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3EA3D976-38D6-4733-889B-36C3B0F39D41}"/>
              </a:ext>
            </a:extLst>
          </p:cNvPr>
          <p:cNvSpPr/>
          <p:nvPr/>
        </p:nvSpPr>
        <p:spPr>
          <a:xfrm>
            <a:off x="2645765" y="1633859"/>
            <a:ext cx="3395032" cy="2350795"/>
          </a:xfrm>
          <a:prstGeom prst="ellipse">
            <a:avLst/>
          </a:prstGeom>
          <a:solidFill>
            <a:schemeClr val="accent6">
              <a:lumMod val="20000"/>
              <a:lumOff val="80000"/>
              <a:alpha val="5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矩形 36">
            <a:extLst>
              <a:ext uri="{FF2B5EF4-FFF2-40B4-BE49-F238E27FC236}">
                <a16:creationId xmlns:a16="http://schemas.microsoft.com/office/drawing/2014/main" id="{3925A0F8-210D-4094-BC74-BE3611EAE8DD}"/>
              </a:ext>
            </a:extLst>
          </p:cNvPr>
          <p:cNvSpPr/>
          <p:nvPr/>
        </p:nvSpPr>
        <p:spPr>
          <a:xfrm>
            <a:off x="1491920" y="2011445"/>
            <a:ext cx="720333" cy="353393"/>
          </a:xfrm>
          <a:prstGeom prst="rect">
            <a:avLst/>
          </a:prstGeom>
          <a:solidFill>
            <a:srgbClr val="FFF2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000000"/>
                </a:solidFill>
              </a:rPr>
              <a:t>EAS#1</a:t>
            </a:r>
            <a:endParaRPr lang="zh-CN" altLang="en-US" sz="1400" b="1" dirty="0">
              <a:solidFill>
                <a:srgbClr val="000000"/>
              </a:solidFill>
            </a:endParaRPr>
          </a:p>
        </p:txBody>
      </p:sp>
      <p:sp>
        <p:nvSpPr>
          <p:cNvPr id="40" name="矩形 39">
            <a:extLst>
              <a:ext uri="{FF2B5EF4-FFF2-40B4-BE49-F238E27FC236}">
                <a16:creationId xmlns:a16="http://schemas.microsoft.com/office/drawing/2014/main" id="{6E9499FD-BB3D-42DF-ACAB-334FE8171ED7}"/>
              </a:ext>
            </a:extLst>
          </p:cNvPr>
          <p:cNvSpPr/>
          <p:nvPr/>
        </p:nvSpPr>
        <p:spPr>
          <a:xfrm>
            <a:off x="3957385" y="2007361"/>
            <a:ext cx="720333" cy="353393"/>
          </a:xfrm>
          <a:prstGeom prst="rect">
            <a:avLst/>
          </a:prstGeom>
          <a:solidFill>
            <a:srgbClr val="FFF2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000000"/>
                </a:solidFill>
              </a:rPr>
              <a:t>EAS#2</a:t>
            </a:r>
            <a:endParaRPr lang="zh-CN" altLang="en-US" sz="1400" b="1" dirty="0">
              <a:solidFill>
                <a:srgbClr val="000000"/>
              </a:solidFill>
            </a:endParaRPr>
          </a:p>
        </p:txBody>
      </p:sp>
      <p:sp>
        <p:nvSpPr>
          <p:cNvPr id="42" name="矩形 41">
            <a:extLst>
              <a:ext uri="{FF2B5EF4-FFF2-40B4-BE49-F238E27FC236}">
                <a16:creationId xmlns:a16="http://schemas.microsoft.com/office/drawing/2014/main" id="{D60687FE-979D-434E-95FE-27D8FDF644A4}"/>
              </a:ext>
            </a:extLst>
          </p:cNvPr>
          <p:cNvSpPr/>
          <p:nvPr/>
        </p:nvSpPr>
        <p:spPr>
          <a:xfrm>
            <a:off x="1580498" y="3554100"/>
            <a:ext cx="627276" cy="273492"/>
          </a:xfrm>
          <a:prstGeom prst="rect">
            <a:avLst/>
          </a:prstGeo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000000"/>
                </a:solidFill>
              </a:rPr>
              <a:t>UE#1</a:t>
            </a:r>
            <a:endParaRPr lang="zh-CN" altLang="en-US" sz="1400" b="1" dirty="0">
              <a:solidFill>
                <a:srgbClr val="000000"/>
              </a:solidFill>
            </a:endParaRPr>
          </a:p>
        </p:txBody>
      </p:sp>
      <p:sp>
        <p:nvSpPr>
          <p:cNvPr id="47" name="矩形 46">
            <a:extLst>
              <a:ext uri="{FF2B5EF4-FFF2-40B4-BE49-F238E27FC236}">
                <a16:creationId xmlns:a16="http://schemas.microsoft.com/office/drawing/2014/main" id="{A1606E16-FCD0-4E7B-ADE7-6675CA48EA60}"/>
              </a:ext>
            </a:extLst>
          </p:cNvPr>
          <p:cNvSpPr/>
          <p:nvPr/>
        </p:nvSpPr>
        <p:spPr>
          <a:xfrm>
            <a:off x="2795199" y="3012575"/>
            <a:ext cx="627276" cy="273492"/>
          </a:xfrm>
          <a:prstGeom prst="rect">
            <a:avLst/>
          </a:prstGeo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000000"/>
                </a:solidFill>
              </a:rPr>
              <a:t>UE#2</a:t>
            </a:r>
            <a:endParaRPr lang="zh-CN" altLang="en-US" sz="1400" b="1" dirty="0">
              <a:solidFill>
                <a:srgbClr val="000000"/>
              </a:solidFill>
            </a:endParaRPr>
          </a:p>
        </p:txBody>
      </p:sp>
      <p:sp>
        <p:nvSpPr>
          <p:cNvPr id="20" name="等腰三角形 19">
            <a:extLst>
              <a:ext uri="{FF2B5EF4-FFF2-40B4-BE49-F238E27FC236}">
                <a16:creationId xmlns:a16="http://schemas.microsoft.com/office/drawing/2014/main" id="{48B098E4-78B5-4E4E-A1F2-95336122DE6A}"/>
              </a:ext>
            </a:extLst>
          </p:cNvPr>
          <p:cNvSpPr/>
          <p:nvPr/>
        </p:nvSpPr>
        <p:spPr>
          <a:xfrm>
            <a:off x="923178" y="3113059"/>
            <a:ext cx="288379" cy="465918"/>
          </a:xfrm>
          <a:prstGeom prst="triangl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立方体 22">
            <a:extLst>
              <a:ext uri="{FF2B5EF4-FFF2-40B4-BE49-F238E27FC236}">
                <a16:creationId xmlns:a16="http://schemas.microsoft.com/office/drawing/2014/main" id="{5F6B541E-7E45-4749-B17E-D64202901483}"/>
              </a:ext>
            </a:extLst>
          </p:cNvPr>
          <p:cNvSpPr/>
          <p:nvPr/>
        </p:nvSpPr>
        <p:spPr>
          <a:xfrm>
            <a:off x="710357" y="2590454"/>
            <a:ext cx="465314" cy="264136"/>
          </a:xfrm>
          <a:prstGeom prst="cube">
            <a:avLst/>
          </a:prstGeom>
          <a:solidFill>
            <a:schemeClr val="bg2"/>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010A20E6-296E-452F-A097-9B1122A5D6F6}"/>
              </a:ext>
            </a:extLst>
          </p:cNvPr>
          <p:cNvSpPr/>
          <p:nvPr/>
        </p:nvSpPr>
        <p:spPr>
          <a:xfrm>
            <a:off x="910735" y="2715413"/>
            <a:ext cx="631755" cy="982639"/>
          </a:xfrm>
          <a:custGeom>
            <a:avLst/>
            <a:gdLst>
              <a:gd name="connsiteX0" fmla="*/ 631755 w 631755"/>
              <a:gd name="connsiteY0" fmla="*/ 982639 h 982639"/>
              <a:gd name="connsiteX1" fmla="*/ 72197 w 631755"/>
              <a:gd name="connsiteY1" fmla="*/ 805218 h 982639"/>
              <a:gd name="connsiteX2" fmla="*/ 24430 w 631755"/>
              <a:gd name="connsiteY2" fmla="*/ 0 h 982639"/>
            </a:gdLst>
            <a:ahLst/>
            <a:cxnLst>
              <a:cxn ang="0">
                <a:pos x="connsiteX0" y="connsiteY0"/>
              </a:cxn>
              <a:cxn ang="0">
                <a:pos x="connsiteX1" y="connsiteY1"/>
              </a:cxn>
              <a:cxn ang="0">
                <a:pos x="connsiteX2" y="connsiteY2"/>
              </a:cxn>
            </a:cxnLst>
            <a:rect l="l" t="t" r="r" b="b"/>
            <a:pathLst>
              <a:path w="631755" h="982639">
                <a:moveTo>
                  <a:pt x="631755" y="982639"/>
                </a:moveTo>
                <a:cubicBezTo>
                  <a:pt x="402586" y="975815"/>
                  <a:pt x="173418" y="968991"/>
                  <a:pt x="72197" y="805218"/>
                </a:cubicBezTo>
                <a:cubicBezTo>
                  <a:pt x="-29024" y="641445"/>
                  <a:pt x="-2297" y="320722"/>
                  <a:pt x="24430" y="0"/>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a16="http://schemas.microsoft.com/office/drawing/2014/main" id="{28DB6FEF-03AA-406D-A455-D7C7ABF6E95C}"/>
              </a:ext>
            </a:extLst>
          </p:cNvPr>
          <p:cNvSpPr txBox="1"/>
          <p:nvPr/>
        </p:nvSpPr>
        <p:spPr>
          <a:xfrm>
            <a:off x="359528" y="3032248"/>
            <a:ext cx="710951" cy="276999"/>
          </a:xfrm>
          <a:prstGeom prst="rect">
            <a:avLst/>
          </a:prstGeom>
          <a:noFill/>
        </p:spPr>
        <p:txBody>
          <a:bodyPr wrap="square" rtlCol="0">
            <a:spAutoFit/>
          </a:bodyPr>
          <a:lstStyle/>
          <a:p>
            <a:r>
              <a:rPr lang="en-US" altLang="zh-CN" sz="1200" b="1" dirty="0"/>
              <a:t>40ms</a:t>
            </a:r>
            <a:endParaRPr lang="zh-CN" altLang="en-US" sz="1200" b="1" dirty="0"/>
          </a:p>
        </p:txBody>
      </p:sp>
      <p:sp>
        <p:nvSpPr>
          <p:cNvPr id="73" name="TextBox 112">
            <a:extLst>
              <a:ext uri="{FF2B5EF4-FFF2-40B4-BE49-F238E27FC236}">
                <a16:creationId xmlns:a16="http://schemas.microsoft.com/office/drawing/2014/main" id="{3EE43325-7949-477E-8C29-A8AB390E409B}"/>
              </a:ext>
            </a:extLst>
          </p:cNvPr>
          <p:cNvSpPr txBox="1"/>
          <p:nvPr/>
        </p:nvSpPr>
        <p:spPr>
          <a:xfrm>
            <a:off x="311363" y="4291306"/>
            <a:ext cx="11399958" cy="2077492"/>
          </a:xfrm>
          <a:prstGeom prst="rect">
            <a:avLst/>
          </a:prstGeom>
          <a:noFill/>
        </p:spPr>
        <p:txBody>
          <a:bodyPr wrap="square" rtlCol="0">
            <a:spAutoFit/>
          </a:bodyPr>
          <a:lstStyle/>
          <a:p>
            <a:pPr marL="342900" lvl="0" indent="-342900">
              <a:spcAft>
                <a:spcPts val="600"/>
              </a:spcAft>
              <a:buFont typeface="Wingdings" panose="05000000000000000000" pitchFamily="2" charset="2"/>
              <a:buChar char="q"/>
            </a:pPr>
            <a:r>
              <a:rPr lang="en-US" sz="2000" b="1" dirty="0"/>
              <a:t>For common EAS case: </a:t>
            </a:r>
            <a:endParaRPr lang="en-US" b="1" dirty="0"/>
          </a:p>
          <a:p>
            <a:pPr marL="742950" lvl="1" indent="-285750">
              <a:spcAft>
                <a:spcPts val="600"/>
              </a:spcAft>
              <a:buFont typeface="Wingdings" panose="05000000000000000000" pitchFamily="2" charset="2"/>
              <a:buChar char="ü"/>
            </a:pPr>
            <a:r>
              <a:rPr lang="en-US" altLang="zh-CN" sz="1400" b="1" dirty="0">
                <a:sym typeface="Wingdings" panose="05000000000000000000" pitchFamily="2" charset="2"/>
              </a:rPr>
              <a:t>Group delay = UE#1-EAS#1 delay (40ms+20ms) + UE#1-EAS#1 (40ms+20ms) = 120ms</a:t>
            </a:r>
          </a:p>
          <a:p>
            <a:pPr marL="342900" lvl="0" indent="-342900">
              <a:spcAft>
                <a:spcPts val="600"/>
              </a:spcAft>
              <a:buFont typeface="Wingdings" panose="05000000000000000000" pitchFamily="2" charset="2"/>
              <a:buChar char="q"/>
            </a:pPr>
            <a:r>
              <a:rPr lang="en-US" altLang="zh-CN" sz="2000" b="1" dirty="0"/>
              <a:t>For multiple EASs case: </a:t>
            </a:r>
            <a:endParaRPr lang="en-US" altLang="zh-CN" b="1" dirty="0"/>
          </a:p>
          <a:p>
            <a:pPr marL="742950" lvl="1" indent="-285750">
              <a:spcAft>
                <a:spcPts val="600"/>
              </a:spcAft>
              <a:buFont typeface="Wingdings" panose="05000000000000000000" pitchFamily="2" charset="2"/>
              <a:buChar char="ü"/>
            </a:pPr>
            <a:r>
              <a:rPr lang="en-US" altLang="zh-CN" sz="1400" b="1" dirty="0">
                <a:sym typeface="Wingdings" panose="05000000000000000000" pitchFamily="2" charset="2"/>
              </a:rPr>
              <a:t>Group delay = UE#1-EAS#1 delay (40ms+20ms) + EAS#1-EAS#2 delay (10ms) + UE#1-EAS#1 (40ms+20ms) = 130ms</a:t>
            </a:r>
          </a:p>
          <a:p>
            <a:pPr marL="342900" lvl="0" indent="-342900">
              <a:spcAft>
                <a:spcPts val="600"/>
              </a:spcAft>
              <a:buFont typeface="Wingdings" panose="05000000000000000000" pitchFamily="2" charset="2"/>
              <a:buChar char="q"/>
            </a:pPr>
            <a:r>
              <a:rPr lang="en-US" altLang="zh-CN" sz="2000" b="1" dirty="0">
                <a:solidFill>
                  <a:prstClr val="black"/>
                </a:solidFill>
              </a:rPr>
              <a:t>Thus in such case, selecting common EAS can provide a better performance for group of UE </a:t>
            </a:r>
            <a:endParaRPr lang="en-US" altLang="zh-CN" b="1" dirty="0">
              <a:solidFill>
                <a:prstClr val="black"/>
              </a:solidFill>
            </a:endParaRPr>
          </a:p>
          <a:p>
            <a:pPr marL="628650" lvl="1" indent="-171450">
              <a:spcAft>
                <a:spcPts val="600"/>
              </a:spcAft>
              <a:buFont typeface="Arial" panose="020B0604020202020204" pitchFamily="34" charset="0"/>
              <a:buChar char="•"/>
            </a:pPr>
            <a:endParaRPr lang="en-US" sz="1600" i="1" dirty="0">
              <a:solidFill>
                <a:srgbClr val="0070C0"/>
              </a:solidFill>
              <a:sym typeface="Wingdings" panose="05000000000000000000" pitchFamily="2" charset="2"/>
            </a:endParaRPr>
          </a:p>
        </p:txBody>
      </p:sp>
      <p:cxnSp>
        <p:nvCxnSpPr>
          <p:cNvPr id="49" name="直接箭头连接符 48">
            <a:extLst>
              <a:ext uri="{FF2B5EF4-FFF2-40B4-BE49-F238E27FC236}">
                <a16:creationId xmlns:a16="http://schemas.microsoft.com/office/drawing/2014/main" id="{436BB042-D05F-486F-81EA-8C0637A49A3F}"/>
              </a:ext>
            </a:extLst>
          </p:cNvPr>
          <p:cNvCxnSpPr>
            <a:cxnSpLocks/>
            <a:stCxn id="23" idx="0"/>
            <a:endCxn id="37" idx="2"/>
          </p:cNvCxnSpPr>
          <p:nvPr/>
        </p:nvCxnSpPr>
        <p:spPr>
          <a:xfrm flipV="1">
            <a:off x="976031" y="2364838"/>
            <a:ext cx="876056" cy="225616"/>
          </a:xfrm>
          <a:prstGeom prst="straightConnector1">
            <a:avLst/>
          </a:prstGeom>
          <a:ln w="95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4" name="文本框 83">
            <a:extLst>
              <a:ext uri="{FF2B5EF4-FFF2-40B4-BE49-F238E27FC236}">
                <a16:creationId xmlns:a16="http://schemas.microsoft.com/office/drawing/2014/main" id="{C1408CDD-5A84-4E07-9702-F207583559BD}"/>
              </a:ext>
            </a:extLst>
          </p:cNvPr>
          <p:cNvSpPr txBox="1"/>
          <p:nvPr/>
        </p:nvSpPr>
        <p:spPr>
          <a:xfrm>
            <a:off x="856081" y="2195859"/>
            <a:ext cx="710951" cy="276999"/>
          </a:xfrm>
          <a:prstGeom prst="rect">
            <a:avLst/>
          </a:prstGeom>
          <a:noFill/>
        </p:spPr>
        <p:txBody>
          <a:bodyPr wrap="square" rtlCol="0">
            <a:spAutoFit/>
          </a:bodyPr>
          <a:lstStyle/>
          <a:p>
            <a:r>
              <a:rPr lang="en-US" altLang="zh-CN" sz="1200" b="1" dirty="0"/>
              <a:t>20ms</a:t>
            </a:r>
            <a:endParaRPr lang="zh-CN" altLang="en-US" sz="1200" b="1" dirty="0"/>
          </a:p>
        </p:txBody>
      </p:sp>
      <p:sp>
        <p:nvSpPr>
          <p:cNvPr id="85" name="文本框 84">
            <a:extLst>
              <a:ext uri="{FF2B5EF4-FFF2-40B4-BE49-F238E27FC236}">
                <a16:creationId xmlns:a16="http://schemas.microsoft.com/office/drawing/2014/main" id="{2DED5FB0-14D7-4A7A-B397-203C7CEFCAF8}"/>
              </a:ext>
            </a:extLst>
          </p:cNvPr>
          <p:cNvSpPr txBox="1"/>
          <p:nvPr/>
        </p:nvSpPr>
        <p:spPr>
          <a:xfrm>
            <a:off x="1577730" y="1658764"/>
            <a:ext cx="710951" cy="276999"/>
          </a:xfrm>
          <a:prstGeom prst="rect">
            <a:avLst/>
          </a:prstGeom>
          <a:noFill/>
        </p:spPr>
        <p:txBody>
          <a:bodyPr wrap="square" rtlCol="0">
            <a:spAutoFit/>
          </a:bodyPr>
          <a:lstStyle/>
          <a:p>
            <a:r>
              <a:rPr lang="en-US" altLang="zh-CN" sz="1200" b="1" dirty="0"/>
              <a:t>EDN#1</a:t>
            </a:r>
            <a:endParaRPr lang="zh-CN" altLang="en-US" sz="1200" b="1" dirty="0"/>
          </a:p>
        </p:txBody>
      </p:sp>
      <p:sp>
        <p:nvSpPr>
          <p:cNvPr id="89" name="文本框 88">
            <a:extLst>
              <a:ext uri="{FF2B5EF4-FFF2-40B4-BE49-F238E27FC236}">
                <a16:creationId xmlns:a16="http://schemas.microsoft.com/office/drawing/2014/main" id="{1DBB5BC4-3E4E-4019-AB39-836C57A7DF95}"/>
              </a:ext>
            </a:extLst>
          </p:cNvPr>
          <p:cNvSpPr txBox="1"/>
          <p:nvPr/>
        </p:nvSpPr>
        <p:spPr>
          <a:xfrm>
            <a:off x="4026699" y="1666116"/>
            <a:ext cx="710951" cy="276999"/>
          </a:xfrm>
          <a:prstGeom prst="rect">
            <a:avLst/>
          </a:prstGeom>
          <a:noFill/>
        </p:spPr>
        <p:txBody>
          <a:bodyPr wrap="square" rtlCol="0">
            <a:spAutoFit/>
          </a:bodyPr>
          <a:lstStyle/>
          <a:p>
            <a:r>
              <a:rPr lang="en-US" altLang="zh-CN" sz="1200" b="1" dirty="0"/>
              <a:t>EDN#2</a:t>
            </a:r>
            <a:endParaRPr lang="zh-CN" altLang="en-US" sz="1200" b="1" dirty="0"/>
          </a:p>
        </p:txBody>
      </p:sp>
      <p:sp>
        <p:nvSpPr>
          <p:cNvPr id="91" name="文本框 90">
            <a:extLst>
              <a:ext uri="{FF2B5EF4-FFF2-40B4-BE49-F238E27FC236}">
                <a16:creationId xmlns:a16="http://schemas.microsoft.com/office/drawing/2014/main" id="{42241BB9-1332-4184-8092-7F3B42F0F8F7}"/>
              </a:ext>
            </a:extLst>
          </p:cNvPr>
          <p:cNvSpPr txBox="1"/>
          <p:nvPr/>
        </p:nvSpPr>
        <p:spPr>
          <a:xfrm>
            <a:off x="1204565" y="2596204"/>
            <a:ext cx="710951" cy="276999"/>
          </a:xfrm>
          <a:prstGeom prst="rect">
            <a:avLst/>
          </a:prstGeom>
          <a:noFill/>
        </p:spPr>
        <p:txBody>
          <a:bodyPr wrap="square" rtlCol="0">
            <a:spAutoFit/>
          </a:bodyPr>
          <a:lstStyle/>
          <a:p>
            <a:r>
              <a:rPr lang="en-US" altLang="zh-CN" sz="1200" b="1" dirty="0"/>
              <a:t>UPF</a:t>
            </a:r>
            <a:endParaRPr lang="zh-CN" altLang="en-US" sz="1200" b="1" dirty="0"/>
          </a:p>
        </p:txBody>
      </p:sp>
      <p:sp>
        <p:nvSpPr>
          <p:cNvPr id="94" name="文本框 93">
            <a:extLst>
              <a:ext uri="{FF2B5EF4-FFF2-40B4-BE49-F238E27FC236}">
                <a16:creationId xmlns:a16="http://schemas.microsoft.com/office/drawing/2014/main" id="{32B1EEB6-EB25-4458-BBC8-9070FFA18BD4}"/>
              </a:ext>
            </a:extLst>
          </p:cNvPr>
          <p:cNvSpPr txBox="1"/>
          <p:nvPr/>
        </p:nvSpPr>
        <p:spPr>
          <a:xfrm>
            <a:off x="1164246" y="3196664"/>
            <a:ext cx="710951" cy="276999"/>
          </a:xfrm>
          <a:prstGeom prst="rect">
            <a:avLst/>
          </a:prstGeom>
          <a:noFill/>
        </p:spPr>
        <p:txBody>
          <a:bodyPr wrap="square" rtlCol="0">
            <a:spAutoFit/>
          </a:bodyPr>
          <a:lstStyle/>
          <a:p>
            <a:r>
              <a:rPr lang="en-US" altLang="zh-CN" sz="1200" b="1" dirty="0"/>
              <a:t>RAN</a:t>
            </a:r>
            <a:endParaRPr lang="zh-CN" altLang="en-US" sz="1200" b="1" dirty="0"/>
          </a:p>
        </p:txBody>
      </p:sp>
      <p:sp>
        <p:nvSpPr>
          <p:cNvPr id="95" name="等腰三角形 94">
            <a:extLst>
              <a:ext uri="{FF2B5EF4-FFF2-40B4-BE49-F238E27FC236}">
                <a16:creationId xmlns:a16="http://schemas.microsoft.com/office/drawing/2014/main" id="{E5442EC9-C81B-42F2-9F21-3AA184B39732}"/>
              </a:ext>
            </a:extLst>
          </p:cNvPr>
          <p:cNvSpPr/>
          <p:nvPr/>
        </p:nvSpPr>
        <p:spPr>
          <a:xfrm>
            <a:off x="2976451" y="2326669"/>
            <a:ext cx="288379" cy="465918"/>
          </a:xfrm>
          <a:prstGeom prst="triangl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96">
            <a:extLst>
              <a:ext uri="{FF2B5EF4-FFF2-40B4-BE49-F238E27FC236}">
                <a16:creationId xmlns:a16="http://schemas.microsoft.com/office/drawing/2014/main" id="{3E4D550D-5FCC-4EAE-A809-B02059994938}"/>
              </a:ext>
            </a:extLst>
          </p:cNvPr>
          <p:cNvSpPr txBox="1"/>
          <p:nvPr/>
        </p:nvSpPr>
        <p:spPr>
          <a:xfrm>
            <a:off x="1583651" y="2622123"/>
            <a:ext cx="710951" cy="276999"/>
          </a:xfrm>
          <a:prstGeom prst="rect">
            <a:avLst/>
          </a:prstGeom>
          <a:noFill/>
        </p:spPr>
        <p:txBody>
          <a:bodyPr wrap="square" rtlCol="0">
            <a:spAutoFit/>
          </a:bodyPr>
          <a:lstStyle/>
          <a:p>
            <a:r>
              <a:rPr lang="en-US" altLang="zh-CN" sz="1200" b="1" dirty="0"/>
              <a:t>40ms</a:t>
            </a:r>
            <a:endParaRPr lang="zh-CN" altLang="en-US" sz="1200" b="1" dirty="0"/>
          </a:p>
        </p:txBody>
      </p:sp>
      <p:sp>
        <p:nvSpPr>
          <p:cNvPr id="96" name="任意多边形: 形状 95">
            <a:extLst>
              <a:ext uri="{FF2B5EF4-FFF2-40B4-BE49-F238E27FC236}">
                <a16:creationId xmlns:a16="http://schemas.microsoft.com/office/drawing/2014/main" id="{2876C711-7556-487A-8E76-3CC82B1E920D}"/>
              </a:ext>
            </a:extLst>
          </p:cNvPr>
          <p:cNvSpPr/>
          <p:nvPr/>
        </p:nvSpPr>
        <p:spPr>
          <a:xfrm>
            <a:off x="1146705" y="2583954"/>
            <a:ext cx="1931748" cy="609131"/>
          </a:xfrm>
          <a:custGeom>
            <a:avLst/>
            <a:gdLst>
              <a:gd name="connsiteX0" fmla="*/ 1992573 w 2143216"/>
              <a:gd name="connsiteY0" fmla="*/ 609131 h 609131"/>
              <a:gd name="connsiteX1" fmla="*/ 1937982 w 2143216"/>
              <a:gd name="connsiteY1" fmla="*/ 49573 h 609131"/>
              <a:gd name="connsiteX2" fmla="*/ 0 w 2143216"/>
              <a:gd name="connsiteY2" fmla="*/ 63221 h 609131"/>
            </a:gdLst>
            <a:ahLst/>
            <a:cxnLst>
              <a:cxn ang="0">
                <a:pos x="connsiteX0" y="connsiteY0"/>
              </a:cxn>
              <a:cxn ang="0">
                <a:pos x="connsiteX1" y="connsiteY1"/>
              </a:cxn>
              <a:cxn ang="0">
                <a:pos x="connsiteX2" y="connsiteY2"/>
              </a:cxn>
            </a:cxnLst>
            <a:rect l="l" t="t" r="r" b="b"/>
            <a:pathLst>
              <a:path w="2143216" h="609131">
                <a:moveTo>
                  <a:pt x="1992573" y="609131"/>
                </a:moveTo>
                <a:cubicBezTo>
                  <a:pt x="2131325" y="374844"/>
                  <a:pt x="2270077" y="140558"/>
                  <a:pt x="1937982" y="49573"/>
                </a:cubicBezTo>
                <a:cubicBezTo>
                  <a:pt x="1605887" y="-41412"/>
                  <a:pt x="802943" y="10904"/>
                  <a:pt x="0" y="63221"/>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56F09E00-E20E-49C8-B2E3-2A21BFD856C6}"/>
              </a:ext>
            </a:extLst>
          </p:cNvPr>
          <p:cNvSpPr/>
          <p:nvPr/>
        </p:nvSpPr>
        <p:spPr>
          <a:xfrm>
            <a:off x="6213516" y="1617189"/>
            <a:ext cx="3395032" cy="2350795"/>
          </a:xfrm>
          <a:prstGeom prst="ellipse">
            <a:avLst/>
          </a:prstGeom>
          <a:solidFill>
            <a:schemeClr val="accent6">
              <a:lumMod val="20000"/>
              <a:lumOff val="80000"/>
              <a:alpha val="5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76DE98FD-DA25-4B32-862A-56BBAA186E8F}"/>
              </a:ext>
            </a:extLst>
          </p:cNvPr>
          <p:cNvSpPr/>
          <p:nvPr/>
        </p:nvSpPr>
        <p:spPr>
          <a:xfrm>
            <a:off x="8688391" y="1617189"/>
            <a:ext cx="3395032" cy="2350795"/>
          </a:xfrm>
          <a:prstGeom prst="ellipse">
            <a:avLst/>
          </a:prstGeom>
          <a:solidFill>
            <a:schemeClr val="accent6">
              <a:lumMod val="20000"/>
              <a:lumOff val="80000"/>
              <a:alpha val="5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矩形 35">
            <a:extLst>
              <a:ext uri="{FF2B5EF4-FFF2-40B4-BE49-F238E27FC236}">
                <a16:creationId xmlns:a16="http://schemas.microsoft.com/office/drawing/2014/main" id="{41A5FA66-8C2F-4CD0-8E8E-EB6CBB1E8E02}"/>
              </a:ext>
            </a:extLst>
          </p:cNvPr>
          <p:cNvSpPr/>
          <p:nvPr/>
        </p:nvSpPr>
        <p:spPr>
          <a:xfrm>
            <a:off x="7534546" y="1994775"/>
            <a:ext cx="720333" cy="353393"/>
          </a:xfrm>
          <a:prstGeom prst="rect">
            <a:avLst/>
          </a:prstGeom>
          <a:solidFill>
            <a:srgbClr val="FFF2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000000"/>
                </a:solidFill>
              </a:rPr>
              <a:t>EAS#1</a:t>
            </a:r>
            <a:endParaRPr lang="zh-CN" altLang="en-US" sz="1400" b="1" dirty="0">
              <a:solidFill>
                <a:srgbClr val="000000"/>
              </a:solidFill>
            </a:endParaRPr>
          </a:p>
        </p:txBody>
      </p:sp>
      <p:sp>
        <p:nvSpPr>
          <p:cNvPr id="38" name="矩形 37">
            <a:extLst>
              <a:ext uri="{FF2B5EF4-FFF2-40B4-BE49-F238E27FC236}">
                <a16:creationId xmlns:a16="http://schemas.microsoft.com/office/drawing/2014/main" id="{B697D0A0-2140-423B-B2DE-F47280930CAD}"/>
              </a:ext>
            </a:extLst>
          </p:cNvPr>
          <p:cNvSpPr/>
          <p:nvPr/>
        </p:nvSpPr>
        <p:spPr>
          <a:xfrm>
            <a:off x="10000011" y="1990691"/>
            <a:ext cx="720333" cy="353393"/>
          </a:xfrm>
          <a:prstGeom prst="rect">
            <a:avLst/>
          </a:prstGeom>
          <a:solidFill>
            <a:srgbClr val="FFF2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000000"/>
                </a:solidFill>
              </a:rPr>
              <a:t>EAS#2</a:t>
            </a:r>
            <a:endParaRPr lang="zh-CN" altLang="en-US" sz="1400" b="1" dirty="0">
              <a:solidFill>
                <a:srgbClr val="000000"/>
              </a:solidFill>
            </a:endParaRPr>
          </a:p>
        </p:txBody>
      </p:sp>
      <p:sp>
        <p:nvSpPr>
          <p:cNvPr id="39" name="矩形 38">
            <a:extLst>
              <a:ext uri="{FF2B5EF4-FFF2-40B4-BE49-F238E27FC236}">
                <a16:creationId xmlns:a16="http://schemas.microsoft.com/office/drawing/2014/main" id="{C2311247-5B7B-4A1E-BF77-87ACB284ED03}"/>
              </a:ext>
            </a:extLst>
          </p:cNvPr>
          <p:cNvSpPr/>
          <p:nvPr/>
        </p:nvSpPr>
        <p:spPr>
          <a:xfrm>
            <a:off x="7623124" y="3537430"/>
            <a:ext cx="627276" cy="273492"/>
          </a:xfrm>
          <a:prstGeom prst="rect">
            <a:avLst/>
          </a:prstGeo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000000"/>
                </a:solidFill>
              </a:rPr>
              <a:t>UE#1</a:t>
            </a:r>
            <a:endParaRPr lang="zh-CN" altLang="en-US" sz="1400" b="1" dirty="0">
              <a:solidFill>
                <a:srgbClr val="000000"/>
              </a:solidFill>
            </a:endParaRPr>
          </a:p>
        </p:txBody>
      </p:sp>
      <p:sp>
        <p:nvSpPr>
          <p:cNvPr id="41" name="矩形 40">
            <a:extLst>
              <a:ext uri="{FF2B5EF4-FFF2-40B4-BE49-F238E27FC236}">
                <a16:creationId xmlns:a16="http://schemas.microsoft.com/office/drawing/2014/main" id="{54A3B826-1CEB-4241-8273-889881B9551F}"/>
              </a:ext>
            </a:extLst>
          </p:cNvPr>
          <p:cNvSpPr/>
          <p:nvPr/>
        </p:nvSpPr>
        <p:spPr>
          <a:xfrm>
            <a:off x="8837825" y="2995905"/>
            <a:ext cx="627276" cy="273492"/>
          </a:xfrm>
          <a:prstGeom prst="rect">
            <a:avLst/>
          </a:prstGeo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000000"/>
                </a:solidFill>
              </a:rPr>
              <a:t>UE#2</a:t>
            </a:r>
            <a:endParaRPr lang="zh-CN" altLang="en-US" sz="1400" b="1" dirty="0">
              <a:solidFill>
                <a:srgbClr val="000000"/>
              </a:solidFill>
            </a:endParaRPr>
          </a:p>
        </p:txBody>
      </p:sp>
      <p:cxnSp>
        <p:nvCxnSpPr>
          <p:cNvPr id="43" name="直接箭头连接符 42">
            <a:extLst>
              <a:ext uri="{FF2B5EF4-FFF2-40B4-BE49-F238E27FC236}">
                <a16:creationId xmlns:a16="http://schemas.microsoft.com/office/drawing/2014/main" id="{4C5E301D-4B65-4DAF-9BC2-DA62888BE68B}"/>
              </a:ext>
            </a:extLst>
          </p:cNvPr>
          <p:cNvCxnSpPr>
            <a:cxnSpLocks/>
            <a:stCxn id="36" idx="3"/>
            <a:endCxn id="38" idx="1"/>
          </p:cNvCxnSpPr>
          <p:nvPr/>
        </p:nvCxnSpPr>
        <p:spPr>
          <a:xfrm flipV="1">
            <a:off x="8254879" y="2167388"/>
            <a:ext cx="1745132" cy="4084"/>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等腰三角形 43">
            <a:extLst>
              <a:ext uri="{FF2B5EF4-FFF2-40B4-BE49-F238E27FC236}">
                <a16:creationId xmlns:a16="http://schemas.microsoft.com/office/drawing/2014/main" id="{CB2B555B-FD8A-4E9E-AB97-CCC9556EE94A}"/>
              </a:ext>
            </a:extLst>
          </p:cNvPr>
          <p:cNvSpPr/>
          <p:nvPr/>
        </p:nvSpPr>
        <p:spPr>
          <a:xfrm>
            <a:off x="6965804" y="3096389"/>
            <a:ext cx="288379" cy="465918"/>
          </a:xfrm>
          <a:prstGeom prst="triangl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立方体 44">
            <a:extLst>
              <a:ext uri="{FF2B5EF4-FFF2-40B4-BE49-F238E27FC236}">
                <a16:creationId xmlns:a16="http://schemas.microsoft.com/office/drawing/2014/main" id="{92E87360-BA1B-49D4-B744-0B2DD257DC80}"/>
              </a:ext>
            </a:extLst>
          </p:cNvPr>
          <p:cNvSpPr/>
          <p:nvPr/>
        </p:nvSpPr>
        <p:spPr>
          <a:xfrm>
            <a:off x="6752983" y="2573784"/>
            <a:ext cx="465314" cy="264136"/>
          </a:xfrm>
          <a:prstGeom prst="cube">
            <a:avLst/>
          </a:prstGeom>
          <a:solidFill>
            <a:schemeClr val="bg2"/>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立方体 45">
            <a:extLst>
              <a:ext uri="{FF2B5EF4-FFF2-40B4-BE49-F238E27FC236}">
                <a16:creationId xmlns:a16="http://schemas.microsoft.com/office/drawing/2014/main" id="{493081EC-99F0-4B73-8447-D78F43F62F51}"/>
              </a:ext>
            </a:extLst>
          </p:cNvPr>
          <p:cNvSpPr/>
          <p:nvPr/>
        </p:nvSpPr>
        <p:spPr>
          <a:xfrm>
            <a:off x="10493826" y="2564268"/>
            <a:ext cx="465314" cy="264136"/>
          </a:xfrm>
          <a:prstGeom prst="cube">
            <a:avLst/>
          </a:prstGeom>
          <a:solidFill>
            <a:schemeClr val="bg2"/>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a16="http://schemas.microsoft.com/office/drawing/2014/main" id="{7135A01B-AD4D-419A-9B66-25630A88EC86}"/>
              </a:ext>
            </a:extLst>
          </p:cNvPr>
          <p:cNvSpPr/>
          <p:nvPr/>
        </p:nvSpPr>
        <p:spPr>
          <a:xfrm>
            <a:off x="6953361" y="2698743"/>
            <a:ext cx="631755" cy="982639"/>
          </a:xfrm>
          <a:custGeom>
            <a:avLst/>
            <a:gdLst>
              <a:gd name="connsiteX0" fmla="*/ 631755 w 631755"/>
              <a:gd name="connsiteY0" fmla="*/ 982639 h 982639"/>
              <a:gd name="connsiteX1" fmla="*/ 72197 w 631755"/>
              <a:gd name="connsiteY1" fmla="*/ 805218 h 982639"/>
              <a:gd name="connsiteX2" fmla="*/ 24430 w 631755"/>
              <a:gd name="connsiteY2" fmla="*/ 0 h 982639"/>
            </a:gdLst>
            <a:ahLst/>
            <a:cxnLst>
              <a:cxn ang="0">
                <a:pos x="connsiteX0" y="connsiteY0"/>
              </a:cxn>
              <a:cxn ang="0">
                <a:pos x="connsiteX1" y="connsiteY1"/>
              </a:cxn>
              <a:cxn ang="0">
                <a:pos x="connsiteX2" y="connsiteY2"/>
              </a:cxn>
            </a:cxnLst>
            <a:rect l="l" t="t" r="r" b="b"/>
            <a:pathLst>
              <a:path w="631755" h="982639">
                <a:moveTo>
                  <a:pt x="631755" y="982639"/>
                </a:moveTo>
                <a:cubicBezTo>
                  <a:pt x="402586" y="975815"/>
                  <a:pt x="173418" y="968991"/>
                  <a:pt x="72197" y="805218"/>
                </a:cubicBezTo>
                <a:cubicBezTo>
                  <a:pt x="-29024" y="641445"/>
                  <a:pt x="-2297" y="320722"/>
                  <a:pt x="24430" y="0"/>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2BCE302D-99E6-40D4-A7CA-EF83CACD5D46}"/>
              </a:ext>
            </a:extLst>
          </p:cNvPr>
          <p:cNvSpPr txBox="1"/>
          <p:nvPr/>
        </p:nvSpPr>
        <p:spPr>
          <a:xfrm>
            <a:off x="6402154" y="3015578"/>
            <a:ext cx="710951" cy="276999"/>
          </a:xfrm>
          <a:prstGeom prst="rect">
            <a:avLst/>
          </a:prstGeom>
          <a:noFill/>
        </p:spPr>
        <p:txBody>
          <a:bodyPr wrap="square" rtlCol="0">
            <a:spAutoFit/>
          </a:bodyPr>
          <a:lstStyle/>
          <a:p>
            <a:r>
              <a:rPr lang="en-US" altLang="zh-CN" sz="1200" b="1" dirty="0"/>
              <a:t>40ms</a:t>
            </a:r>
            <a:endParaRPr lang="zh-CN" altLang="en-US" sz="1200" b="1" dirty="0"/>
          </a:p>
        </p:txBody>
      </p:sp>
      <p:sp>
        <p:nvSpPr>
          <p:cNvPr id="52" name="文本框 51">
            <a:extLst>
              <a:ext uri="{FF2B5EF4-FFF2-40B4-BE49-F238E27FC236}">
                <a16:creationId xmlns:a16="http://schemas.microsoft.com/office/drawing/2014/main" id="{154C9FA6-F0A6-4A6D-AA20-E16E12B3CEB2}"/>
              </a:ext>
            </a:extLst>
          </p:cNvPr>
          <p:cNvSpPr txBox="1"/>
          <p:nvPr/>
        </p:nvSpPr>
        <p:spPr>
          <a:xfrm>
            <a:off x="9610156" y="2594850"/>
            <a:ext cx="710951" cy="276999"/>
          </a:xfrm>
          <a:prstGeom prst="rect">
            <a:avLst/>
          </a:prstGeom>
          <a:noFill/>
        </p:spPr>
        <p:txBody>
          <a:bodyPr wrap="square" rtlCol="0">
            <a:spAutoFit/>
          </a:bodyPr>
          <a:lstStyle/>
          <a:p>
            <a:r>
              <a:rPr lang="en-US" altLang="zh-CN" sz="1200" b="1" dirty="0">
                <a:solidFill>
                  <a:srgbClr val="C00000"/>
                </a:solidFill>
                <a:highlight>
                  <a:srgbClr val="FFFF00"/>
                </a:highlight>
              </a:rPr>
              <a:t>40ms</a:t>
            </a:r>
            <a:endParaRPr lang="zh-CN" altLang="en-US" sz="1200" b="1" dirty="0">
              <a:solidFill>
                <a:srgbClr val="C00000"/>
              </a:solidFill>
              <a:highlight>
                <a:srgbClr val="FFFF00"/>
              </a:highlight>
            </a:endParaRPr>
          </a:p>
        </p:txBody>
      </p:sp>
      <p:sp>
        <p:nvSpPr>
          <p:cNvPr id="53" name="文本框 52">
            <a:extLst>
              <a:ext uri="{FF2B5EF4-FFF2-40B4-BE49-F238E27FC236}">
                <a16:creationId xmlns:a16="http://schemas.microsoft.com/office/drawing/2014/main" id="{0C90496D-9F8C-4BAD-B03F-351BBBEC1FAE}"/>
              </a:ext>
            </a:extLst>
          </p:cNvPr>
          <p:cNvSpPr txBox="1"/>
          <p:nvPr/>
        </p:nvSpPr>
        <p:spPr>
          <a:xfrm>
            <a:off x="8873634" y="1904676"/>
            <a:ext cx="710951" cy="276999"/>
          </a:xfrm>
          <a:prstGeom prst="rect">
            <a:avLst/>
          </a:prstGeom>
          <a:noFill/>
        </p:spPr>
        <p:txBody>
          <a:bodyPr wrap="square" rtlCol="0">
            <a:spAutoFit/>
          </a:bodyPr>
          <a:lstStyle/>
          <a:p>
            <a:r>
              <a:rPr lang="en-US" altLang="zh-CN" sz="1200" b="1" dirty="0"/>
              <a:t>10ms</a:t>
            </a:r>
            <a:endParaRPr lang="zh-CN" altLang="en-US" sz="1200" b="1" dirty="0"/>
          </a:p>
        </p:txBody>
      </p:sp>
      <p:cxnSp>
        <p:nvCxnSpPr>
          <p:cNvPr id="54" name="直接箭头连接符 53">
            <a:extLst>
              <a:ext uri="{FF2B5EF4-FFF2-40B4-BE49-F238E27FC236}">
                <a16:creationId xmlns:a16="http://schemas.microsoft.com/office/drawing/2014/main" id="{CD2E2E4C-0C2E-4FAF-B48B-30587CA2D426}"/>
              </a:ext>
            </a:extLst>
          </p:cNvPr>
          <p:cNvCxnSpPr>
            <a:cxnSpLocks/>
            <a:stCxn id="45" idx="0"/>
            <a:endCxn id="36" idx="2"/>
          </p:cNvCxnSpPr>
          <p:nvPr/>
        </p:nvCxnSpPr>
        <p:spPr>
          <a:xfrm flipV="1">
            <a:off x="7018657" y="2348168"/>
            <a:ext cx="876056" cy="225616"/>
          </a:xfrm>
          <a:prstGeom prst="straightConnector1">
            <a:avLst/>
          </a:prstGeom>
          <a:ln w="95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a:extLst>
              <a:ext uri="{FF2B5EF4-FFF2-40B4-BE49-F238E27FC236}">
                <a16:creationId xmlns:a16="http://schemas.microsoft.com/office/drawing/2014/main" id="{7A96EC68-5D6B-45E4-AAC7-E30CECDB6E84}"/>
              </a:ext>
            </a:extLst>
          </p:cNvPr>
          <p:cNvCxnSpPr>
            <a:cxnSpLocks/>
            <a:stCxn id="46" idx="0"/>
            <a:endCxn id="38" idx="2"/>
          </p:cNvCxnSpPr>
          <p:nvPr/>
        </p:nvCxnSpPr>
        <p:spPr>
          <a:xfrm flipH="1" flipV="1">
            <a:off x="10360178" y="2344084"/>
            <a:ext cx="399322" cy="220184"/>
          </a:xfrm>
          <a:prstGeom prst="straightConnector1">
            <a:avLst/>
          </a:prstGeom>
          <a:ln w="95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6" name="文本框 55">
            <a:extLst>
              <a:ext uri="{FF2B5EF4-FFF2-40B4-BE49-F238E27FC236}">
                <a16:creationId xmlns:a16="http://schemas.microsoft.com/office/drawing/2014/main" id="{54EC7B79-B60B-4140-A86D-9CFBD367AC02}"/>
              </a:ext>
            </a:extLst>
          </p:cNvPr>
          <p:cNvSpPr txBox="1"/>
          <p:nvPr/>
        </p:nvSpPr>
        <p:spPr>
          <a:xfrm>
            <a:off x="10671354" y="2266409"/>
            <a:ext cx="710951" cy="276999"/>
          </a:xfrm>
          <a:prstGeom prst="rect">
            <a:avLst/>
          </a:prstGeom>
          <a:noFill/>
        </p:spPr>
        <p:txBody>
          <a:bodyPr wrap="square" rtlCol="0">
            <a:spAutoFit/>
          </a:bodyPr>
          <a:lstStyle/>
          <a:p>
            <a:r>
              <a:rPr lang="en-US" altLang="zh-CN" sz="1200" b="1" dirty="0">
                <a:solidFill>
                  <a:srgbClr val="C00000"/>
                </a:solidFill>
                <a:highlight>
                  <a:srgbClr val="FFFF00"/>
                </a:highlight>
              </a:rPr>
              <a:t>20ms</a:t>
            </a:r>
            <a:endParaRPr lang="zh-CN" altLang="en-US" sz="1200" b="1" dirty="0">
              <a:solidFill>
                <a:srgbClr val="C00000"/>
              </a:solidFill>
              <a:highlight>
                <a:srgbClr val="FFFF00"/>
              </a:highlight>
            </a:endParaRPr>
          </a:p>
        </p:txBody>
      </p:sp>
      <p:sp>
        <p:nvSpPr>
          <p:cNvPr id="57" name="文本框 56">
            <a:extLst>
              <a:ext uri="{FF2B5EF4-FFF2-40B4-BE49-F238E27FC236}">
                <a16:creationId xmlns:a16="http://schemas.microsoft.com/office/drawing/2014/main" id="{870378EB-408B-45CA-AE42-CF826D5B3BD1}"/>
              </a:ext>
            </a:extLst>
          </p:cNvPr>
          <p:cNvSpPr txBox="1"/>
          <p:nvPr/>
        </p:nvSpPr>
        <p:spPr>
          <a:xfrm>
            <a:off x="6898707" y="2179189"/>
            <a:ext cx="710951" cy="276999"/>
          </a:xfrm>
          <a:prstGeom prst="rect">
            <a:avLst/>
          </a:prstGeom>
          <a:noFill/>
        </p:spPr>
        <p:txBody>
          <a:bodyPr wrap="square" rtlCol="0">
            <a:spAutoFit/>
          </a:bodyPr>
          <a:lstStyle/>
          <a:p>
            <a:r>
              <a:rPr lang="en-US" altLang="zh-CN" sz="1200" b="1" dirty="0"/>
              <a:t>20ms</a:t>
            </a:r>
            <a:endParaRPr lang="zh-CN" altLang="en-US" sz="1200" b="1" dirty="0"/>
          </a:p>
        </p:txBody>
      </p:sp>
      <p:sp>
        <p:nvSpPr>
          <p:cNvPr id="58" name="文本框 57">
            <a:extLst>
              <a:ext uri="{FF2B5EF4-FFF2-40B4-BE49-F238E27FC236}">
                <a16:creationId xmlns:a16="http://schemas.microsoft.com/office/drawing/2014/main" id="{072520FE-9BC4-430F-B60A-AF794D77C498}"/>
              </a:ext>
            </a:extLst>
          </p:cNvPr>
          <p:cNvSpPr txBox="1"/>
          <p:nvPr/>
        </p:nvSpPr>
        <p:spPr>
          <a:xfrm>
            <a:off x="7620356" y="1642094"/>
            <a:ext cx="710951" cy="276999"/>
          </a:xfrm>
          <a:prstGeom prst="rect">
            <a:avLst/>
          </a:prstGeom>
          <a:noFill/>
        </p:spPr>
        <p:txBody>
          <a:bodyPr wrap="square" rtlCol="0">
            <a:spAutoFit/>
          </a:bodyPr>
          <a:lstStyle/>
          <a:p>
            <a:r>
              <a:rPr lang="en-US" altLang="zh-CN" sz="1200" b="1" dirty="0"/>
              <a:t>EDN#1</a:t>
            </a:r>
            <a:endParaRPr lang="zh-CN" altLang="en-US" sz="1200" b="1" dirty="0"/>
          </a:p>
        </p:txBody>
      </p:sp>
      <p:sp>
        <p:nvSpPr>
          <p:cNvPr id="59" name="文本框 58">
            <a:extLst>
              <a:ext uri="{FF2B5EF4-FFF2-40B4-BE49-F238E27FC236}">
                <a16:creationId xmlns:a16="http://schemas.microsoft.com/office/drawing/2014/main" id="{AA087EC5-F706-4529-A2DD-A0A34285D078}"/>
              </a:ext>
            </a:extLst>
          </p:cNvPr>
          <p:cNvSpPr txBox="1"/>
          <p:nvPr/>
        </p:nvSpPr>
        <p:spPr>
          <a:xfrm>
            <a:off x="10069325" y="1649446"/>
            <a:ext cx="710951" cy="276999"/>
          </a:xfrm>
          <a:prstGeom prst="rect">
            <a:avLst/>
          </a:prstGeom>
          <a:noFill/>
        </p:spPr>
        <p:txBody>
          <a:bodyPr wrap="square" rtlCol="0">
            <a:spAutoFit/>
          </a:bodyPr>
          <a:lstStyle/>
          <a:p>
            <a:r>
              <a:rPr lang="en-US" altLang="zh-CN" sz="1200" b="1" dirty="0"/>
              <a:t>EDN#2</a:t>
            </a:r>
            <a:endParaRPr lang="zh-CN" altLang="en-US" sz="1200" b="1" dirty="0"/>
          </a:p>
        </p:txBody>
      </p:sp>
      <p:sp>
        <p:nvSpPr>
          <p:cNvPr id="62" name="文本框 61">
            <a:extLst>
              <a:ext uri="{FF2B5EF4-FFF2-40B4-BE49-F238E27FC236}">
                <a16:creationId xmlns:a16="http://schemas.microsoft.com/office/drawing/2014/main" id="{ACE66AAB-E2E0-450B-BDA6-98FC53332C44}"/>
              </a:ext>
            </a:extLst>
          </p:cNvPr>
          <p:cNvSpPr txBox="1"/>
          <p:nvPr/>
        </p:nvSpPr>
        <p:spPr>
          <a:xfrm>
            <a:off x="11000370" y="2542604"/>
            <a:ext cx="710951" cy="276999"/>
          </a:xfrm>
          <a:prstGeom prst="rect">
            <a:avLst/>
          </a:prstGeom>
          <a:noFill/>
        </p:spPr>
        <p:txBody>
          <a:bodyPr wrap="square" rtlCol="0">
            <a:spAutoFit/>
          </a:bodyPr>
          <a:lstStyle/>
          <a:p>
            <a:r>
              <a:rPr lang="en-US" altLang="zh-CN" sz="1200" b="1" dirty="0"/>
              <a:t>UPF</a:t>
            </a:r>
            <a:endParaRPr lang="zh-CN" altLang="en-US" sz="1200" b="1" dirty="0"/>
          </a:p>
        </p:txBody>
      </p:sp>
      <p:sp>
        <p:nvSpPr>
          <p:cNvPr id="63" name="文本框 62">
            <a:extLst>
              <a:ext uri="{FF2B5EF4-FFF2-40B4-BE49-F238E27FC236}">
                <a16:creationId xmlns:a16="http://schemas.microsoft.com/office/drawing/2014/main" id="{33A9F3FA-E382-46E2-B8E7-F08297F23335}"/>
              </a:ext>
            </a:extLst>
          </p:cNvPr>
          <p:cNvSpPr txBox="1"/>
          <p:nvPr/>
        </p:nvSpPr>
        <p:spPr>
          <a:xfrm>
            <a:off x="7206872" y="3179994"/>
            <a:ext cx="710951" cy="276999"/>
          </a:xfrm>
          <a:prstGeom prst="rect">
            <a:avLst/>
          </a:prstGeom>
          <a:noFill/>
        </p:spPr>
        <p:txBody>
          <a:bodyPr wrap="square" rtlCol="0">
            <a:spAutoFit/>
          </a:bodyPr>
          <a:lstStyle/>
          <a:p>
            <a:r>
              <a:rPr lang="en-US" altLang="zh-CN" sz="1200" b="1" dirty="0"/>
              <a:t>RAN</a:t>
            </a:r>
            <a:endParaRPr lang="zh-CN" altLang="en-US" sz="1200" b="1" dirty="0"/>
          </a:p>
        </p:txBody>
      </p:sp>
      <p:sp>
        <p:nvSpPr>
          <p:cNvPr id="64" name="等腰三角形 63">
            <a:extLst>
              <a:ext uri="{FF2B5EF4-FFF2-40B4-BE49-F238E27FC236}">
                <a16:creationId xmlns:a16="http://schemas.microsoft.com/office/drawing/2014/main" id="{ED32681A-E0EF-474B-9677-94F977559A78}"/>
              </a:ext>
            </a:extLst>
          </p:cNvPr>
          <p:cNvSpPr/>
          <p:nvPr/>
        </p:nvSpPr>
        <p:spPr>
          <a:xfrm>
            <a:off x="9019077" y="2309999"/>
            <a:ext cx="288379" cy="465918"/>
          </a:xfrm>
          <a:prstGeom prst="triangl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形状 66">
            <a:extLst>
              <a:ext uri="{FF2B5EF4-FFF2-40B4-BE49-F238E27FC236}">
                <a16:creationId xmlns:a16="http://schemas.microsoft.com/office/drawing/2014/main" id="{D4969A37-02FB-439E-96C3-D744CC6E7374}"/>
              </a:ext>
            </a:extLst>
          </p:cNvPr>
          <p:cNvSpPr/>
          <p:nvPr/>
        </p:nvSpPr>
        <p:spPr>
          <a:xfrm>
            <a:off x="9217998" y="2588799"/>
            <a:ext cx="1478807" cy="539849"/>
          </a:xfrm>
          <a:custGeom>
            <a:avLst/>
            <a:gdLst>
              <a:gd name="connsiteX0" fmla="*/ 195337 w 1662472"/>
              <a:gd name="connsiteY0" fmla="*/ 539849 h 539849"/>
              <a:gd name="connsiteX1" fmla="*/ 127098 w 1662472"/>
              <a:gd name="connsiteY1" fmla="*/ 41706 h 539849"/>
              <a:gd name="connsiteX2" fmla="*/ 1662472 w 1662472"/>
              <a:gd name="connsiteY2" fmla="*/ 62177 h 539849"/>
            </a:gdLst>
            <a:ahLst/>
            <a:cxnLst>
              <a:cxn ang="0">
                <a:pos x="connsiteX0" y="connsiteY0"/>
              </a:cxn>
              <a:cxn ang="0">
                <a:pos x="connsiteX1" y="connsiteY1"/>
              </a:cxn>
              <a:cxn ang="0">
                <a:pos x="connsiteX2" y="connsiteY2"/>
              </a:cxn>
            </a:cxnLst>
            <a:rect l="l" t="t" r="r" b="b"/>
            <a:pathLst>
              <a:path w="1662472" h="539849">
                <a:moveTo>
                  <a:pt x="195337" y="539849"/>
                </a:moveTo>
                <a:cubicBezTo>
                  <a:pt x="38956" y="330583"/>
                  <a:pt x="-117425" y="121318"/>
                  <a:pt x="127098" y="41706"/>
                </a:cubicBezTo>
                <a:cubicBezTo>
                  <a:pt x="371621" y="-37906"/>
                  <a:pt x="1017046" y="12135"/>
                  <a:pt x="1662472" y="62177"/>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833846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7">
            <a:extLst>
              <a:ext uri="{FF2B5EF4-FFF2-40B4-BE49-F238E27FC236}">
                <a16:creationId xmlns:a16="http://schemas.microsoft.com/office/drawing/2014/main" id="{62078A6A-58DF-41E0-8A99-EE480A38FE24}"/>
              </a:ext>
            </a:extLst>
          </p:cNvPr>
          <p:cNvSpPr txBox="1"/>
          <p:nvPr/>
        </p:nvSpPr>
        <p:spPr>
          <a:xfrm>
            <a:off x="311364" y="445767"/>
            <a:ext cx="11163300" cy="523220"/>
          </a:xfrm>
          <a:prstGeom prst="rect">
            <a:avLst/>
          </a:prstGeom>
          <a:noFill/>
        </p:spPr>
        <p:txBody>
          <a:bodyPr wrap="square" rtlCol="0">
            <a:spAutoFit/>
          </a:bodyPr>
          <a:lstStyle/>
          <a:p>
            <a:r>
              <a:rPr lang="en-US" altLang="zh-CN" sz="2800" dirty="0"/>
              <a:t>Clarification on the delay between UE-EAS</a:t>
            </a:r>
            <a:endParaRPr lang="zh-CN" altLang="en-US" sz="2800" dirty="0"/>
          </a:p>
        </p:txBody>
      </p:sp>
      <p:sp>
        <p:nvSpPr>
          <p:cNvPr id="113" name="TextBox 112"/>
          <p:cNvSpPr txBox="1"/>
          <p:nvPr/>
        </p:nvSpPr>
        <p:spPr>
          <a:xfrm>
            <a:off x="311364" y="1383994"/>
            <a:ext cx="10912448" cy="1769715"/>
          </a:xfrm>
          <a:prstGeom prst="rect">
            <a:avLst/>
          </a:prstGeom>
          <a:noFill/>
        </p:spPr>
        <p:txBody>
          <a:bodyPr wrap="square" rtlCol="0">
            <a:spAutoFit/>
          </a:bodyPr>
          <a:lstStyle/>
          <a:p>
            <a:pPr marL="342900" lvl="0" indent="-342900">
              <a:spcAft>
                <a:spcPts val="600"/>
              </a:spcAft>
              <a:buFont typeface="Wingdings" panose="05000000000000000000" pitchFamily="2" charset="2"/>
              <a:buChar char="q"/>
            </a:pPr>
            <a:r>
              <a:rPr lang="en-US" sz="2000" b="1" dirty="0"/>
              <a:t>The delay between UE-UPF and UPF-EAS is depends on the UPF and EAS deployment. </a:t>
            </a:r>
          </a:p>
          <a:p>
            <a:pPr marL="342900" indent="-342900">
              <a:spcAft>
                <a:spcPts val="600"/>
              </a:spcAft>
              <a:buFont typeface="Wingdings" panose="05000000000000000000" pitchFamily="2" charset="2"/>
              <a:buChar char="q"/>
            </a:pPr>
            <a:r>
              <a:rPr lang="en-US" sz="2000" b="1" dirty="0">
                <a:sym typeface="Wingdings" panose="05000000000000000000" pitchFamily="2" charset="2"/>
              </a:rPr>
              <a:t>Thus the delay between UE to different EAS/UPF could be different considering the deployment of the UPF and EAS </a:t>
            </a:r>
          </a:p>
          <a:p>
            <a:pPr marL="342900" indent="-342900">
              <a:spcAft>
                <a:spcPts val="600"/>
              </a:spcAft>
              <a:buFont typeface="Wingdings" panose="05000000000000000000" pitchFamily="2" charset="2"/>
              <a:buChar char="q"/>
            </a:pPr>
            <a:r>
              <a:rPr lang="en-US" sz="1400" i="1" dirty="0">
                <a:sym typeface="Wingdings" panose="05000000000000000000" pitchFamily="2" charset="2"/>
              </a:rPr>
              <a:t>Reference: https://www.zte.com.cn/content/dam/zte-site/res-www-zte-com-cn/mediares/zte/files/pdf/white_book/202010140914.pdf</a:t>
            </a:r>
          </a:p>
          <a:p>
            <a:pPr marL="342900" indent="-342900">
              <a:spcAft>
                <a:spcPts val="600"/>
              </a:spcAft>
              <a:buFont typeface="Wingdings" panose="05000000000000000000" pitchFamily="2" charset="2"/>
              <a:buChar char="q"/>
            </a:pPr>
            <a:endParaRPr lang="en-US" sz="2000" b="1" dirty="0">
              <a:sym typeface="Wingdings" panose="05000000000000000000" pitchFamily="2" charset="2"/>
            </a:endParaRPr>
          </a:p>
        </p:txBody>
      </p:sp>
      <p:pic>
        <p:nvPicPr>
          <p:cNvPr id="5" name="图片 4">
            <a:extLst>
              <a:ext uri="{FF2B5EF4-FFF2-40B4-BE49-F238E27FC236}">
                <a16:creationId xmlns:a16="http://schemas.microsoft.com/office/drawing/2014/main" id="{98840D43-5C45-45CC-AB71-83B3CD4011AC}"/>
              </a:ext>
            </a:extLst>
          </p:cNvPr>
          <p:cNvPicPr>
            <a:picLocks noChangeAspect="1"/>
          </p:cNvPicPr>
          <p:nvPr/>
        </p:nvPicPr>
        <p:blipFill>
          <a:blip r:embed="rId3"/>
          <a:stretch>
            <a:fillRect/>
          </a:stretch>
        </p:blipFill>
        <p:spPr>
          <a:xfrm>
            <a:off x="1338088" y="2851492"/>
            <a:ext cx="5241543" cy="3547468"/>
          </a:xfrm>
          <a:prstGeom prst="rect">
            <a:avLst/>
          </a:prstGeom>
        </p:spPr>
      </p:pic>
      <p:pic>
        <p:nvPicPr>
          <p:cNvPr id="6" name="图片 5">
            <a:extLst>
              <a:ext uri="{FF2B5EF4-FFF2-40B4-BE49-F238E27FC236}">
                <a16:creationId xmlns:a16="http://schemas.microsoft.com/office/drawing/2014/main" id="{4C28278B-6F8E-4FC9-8790-E05D45A59F2F}"/>
              </a:ext>
            </a:extLst>
          </p:cNvPr>
          <p:cNvPicPr>
            <a:picLocks noChangeAspect="1"/>
          </p:cNvPicPr>
          <p:nvPr/>
        </p:nvPicPr>
        <p:blipFill>
          <a:blip r:embed="rId4"/>
          <a:stretch>
            <a:fillRect/>
          </a:stretch>
        </p:blipFill>
        <p:spPr>
          <a:xfrm>
            <a:off x="7219983" y="2756848"/>
            <a:ext cx="2865714" cy="3561475"/>
          </a:xfrm>
          <a:prstGeom prst="rect">
            <a:avLst/>
          </a:prstGeom>
        </p:spPr>
      </p:pic>
    </p:spTree>
    <p:extLst>
      <p:ext uri="{BB962C8B-B14F-4D97-AF65-F5344CB8AC3E}">
        <p14:creationId xmlns:p14="http://schemas.microsoft.com/office/powerpoint/2010/main" val="5473035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7752" y="2773160"/>
            <a:ext cx="3566460" cy="1104917"/>
          </a:xfrm>
        </p:spPr>
        <p:txBody>
          <a:bodyPr/>
          <a:lstStyle/>
          <a:p>
            <a:r>
              <a:rPr lang="en-US" dirty="0"/>
              <a:t>The end </a:t>
            </a:r>
          </a:p>
        </p:txBody>
      </p:sp>
    </p:spTree>
    <p:extLst>
      <p:ext uri="{BB962C8B-B14F-4D97-AF65-F5344CB8AC3E}">
        <p14:creationId xmlns:p14="http://schemas.microsoft.com/office/powerpoint/2010/main" val="3804122187"/>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27331</TotalTime>
  <Words>600</Words>
  <Application>Microsoft Office PowerPoint</Application>
  <PresentationFormat>宽屏</PresentationFormat>
  <Paragraphs>91</Paragraphs>
  <Slides>6</Slides>
  <Notes>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vt:i4>
      </vt:variant>
    </vt:vector>
  </HeadingPairs>
  <TitlesOfParts>
    <vt:vector size="14" baseType="lpstr">
      <vt:lpstr>.AppleSystemUIFont</vt:lpstr>
      <vt:lpstr>宋体</vt:lpstr>
      <vt:lpstr>Microsoft YaHei</vt:lpstr>
      <vt:lpstr>Arial</vt:lpstr>
      <vt:lpstr>Calibri</vt:lpstr>
      <vt:lpstr>Calibri Light</vt:lpstr>
      <vt:lpstr>Wingdings</vt:lpstr>
      <vt:lpstr>1_Office Theme</vt:lpstr>
      <vt:lpstr>Discussion on EAS selection for UE group</vt:lpstr>
      <vt:lpstr>PowerPoint 演示文稿</vt:lpstr>
      <vt:lpstr>PowerPoint 演示文稿</vt:lpstr>
      <vt:lpstr>PowerPoint 演示文稿</vt:lpstr>
      <vt:lpstr>PowerPoint 演示文稿</vt:lpstr>
      <vt:lpstr>The end </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Huawei-SA6#60</cp:lastModifiedBy>
  <cp:revision>261</cp:revision>
  <dcterms:created xsi:type="dcterms:W3CDTF">2023-04-05T03:54:49Z</dcterms:created>
  <dcterms:modified xsi:type="dcterms:W3CDTF">2024-04-02T02:23:31Z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(3)dnAFuJxkE4ETifiNdMk+0XZZcoTFpbPGU6LkHhZOsAJAGxAoEbW4ag0s33YjWSy7CTG/zueV
iTidfB+Z3sir4s2IdIFs2n412wxwCVaxbs++ot82QKf7BP8SWAOFsgcpFSEqYVrVqea96oK3
FHubpgrLFrVtwX/fF4cClX6ba4Gx1AuFvzdI6Z5ozEQLfS4C2SLgKpWWrf8o4aX/0veok/8e
8GYCod6RCCbZ1LN2Z0</vt:lpwstr>
  </property>
  <property fmtid="{D5CDD505-2E9C-101B-9397-08002B2CF9AE}" pid="3" name="_2015_ms_pID_7253431">
    <vt:lpwstr>1uFb5Uw3w5uu9RXXLuBNvALx1toMJPMdLp9us5qKMNaHEi6QPGWnGj
NCu0E/cj6vr9Vi8QaeMl/Q0qZQW9ZkFWLFXjhWPG7vZTc8P/97uuCLHTHZ9Ijn/bdvc8fZzx
e2Fa4Zpa2BU3JFPlTu1heB89KlaN9GJGbdX/8jp1+TwG6MFrsf/PDTuCsE7WEwCkVd0miUMF
tIEb4RB4vcUIxxQVgtAQHvoSXqVbN4EJqVoi</vt:lpwstr>
  </property>
  <property fmtid="{D5CDD505-2E9C-101B-9397-08002B2CF9AE}" pid="4" name="_2015_ms_pID_7253432">
    <vt:lpwstr>og==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1711525426</vt:lpwstr>
  </property>
</Properties>
</file>