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20240406" initials="HW" lastIdx="2" clrIdx="0">
    <p:extLst>
      <p:ext uri="{19B8F6BF-5375-455C-9EA6-DF929625EA0E}">
        <p15:presenceInfo xmlns:p15="http://schemas.microsoft.com/office/powerpoint/2012/main" userId="Huawei-2024040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1" d="100"/>
          <a:sy n="71" d="100"/>
        </p:scale>
        <p:origin x="312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Changsha, China 15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981" y="1709738"/>
            <a:ext cx="9066960" cy="2852737"/>
          </a:xfrm>
        </p:spPr>
        <p:txBody>
          <a:bodyPr/>
          <a:lstStyle/>
          <a:p>
            <a:pPr eaLnBrk="1" hangingPunct="1"/>
            <a:r>
              <a:rPr lang="en-US" altLang="zh-CN" dirty="0">
                <a:sym typeface="+mn-ea"/>
              </a:rPr>
              <a:t>Discussion on data channel application related capability provided by SA6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69981" y="4679016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</a:t>
            </a:r>
            <a:r>
              <a:rPr lang="en-US" altLang="zh-CN" dirty="0"/>
              <a:t>an Wang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0000"/>
                </a:solidFill>
              </a:rPr>
              <a:t>Outline</a:t>
            </a:r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886AB3F7-5EA7-4216-B34D-A2A8F914A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674" y="1865293"/>
            <a:ext cx="10975340" cy="196214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000" dirty="0"/>
              <a:t>A</a:t>
            </a:r>
            <a:r>
              <a:rPr lang="en-US" altLang="zh-CN" sz="2000" dirty="0"/>
              <a:t>s</a:t>
            </a:r>
            <a:r>
              <a:rPr lang="zh-CN" altLang="en-US" sz="2000" dirty="0"/>
              <a:t> specified in </a:t>
            </a:r>
            <a:r>
              <a:rPr lang="en-GB" altLang="zh-CN" sz="2000" dirty="0"/>
              <a:t>3GPP TS 26.114</a:t>
            </a:r>
            <a:r>
              <a:rPr lang="zh-CN" altLang="en-US" sz="2000" dirty="0"/>
              <a:t>,</a:t>
            </a:r>
            <a:r>
              <a:rPr lang="en-US" altLang="zh-CN" sz="2000" dirty="0"/>
              <a:t> the data channel application needs to be uploaded to DCAR before it is intended to be used. </a:t>
            </a:r>
          </a:p>
          <a:p>
            <a:r>
              <a:rPr lang="en-US" altLang="zh-CN" sz="2000" dirty="0"/>
              <a:t> The current discussion in the SA6:  </a:t>
            </a:r>
          </a:p>
          <a:p>
            <a:pPr lvl="1"/>
            <a:r>
              <a:rPr lang="en-US" altLang="zh-CN" sz="1600" dirty="0"/>
              <a:t>The upload, upgrade, and delete data channel application procedure are handled by SA2.</a:t>
            </a:r>
          </a:p>
          <a:p>
            <a:pPr lvl="1"/>
            <a:r>
              <a:rPr lang="en-US" altLang="zh-CN" sz="1600" dirty="0"/>
              <a:t>The </a:t>
            </a:r>
            <a:r>
              <a:rPr lang="zh-CN" altLang="en-US" sz="1600" dirty="0"/>
              <a:t>application policies need to be configured at the enable layer. So, the profile of the application will </a:t>
            </a:r>
            <a:r>
              <a:rPr lang="en-US" altLang="zh-CN" sz="1600" dirty="0"/>
              <a:t>be </a:t>
            </a:r>
            <a:r>
              <a:rPr lang="zh-CN" altLang="en-US" sz="1600" dirty="0"/>
              <a:t>upload</a:t>
            </a:r>
            <a:r>
              <a:rPr lang="en-US" altLang="zh-CN" sz="1600" dirty="0"/>
              <a:t>ed</a:t>
            </a:r>
            <a:r>
              <a:rPr lang="zh-CN" altLang="en-US" sz="1600" dirty="0"/>
              <a:t> via eMMTel enabler</a:t>
            </a:r>
            <a:r>
              <a:rPr lang="en-US" altLang="zh-CN" sz="1600" dirty="0"/>
              <a:t>.</a:t>
            </a:r>
            <a:endParaRPr lang="en-US" altLang="en-GB" sz="1600" dirty="0"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A8A0631-0749-4306-BE32-E3657234DFAC}"/>
              </a:ext>
            </a:extLst>
          </p:cNvPr>
          <p:cNvSpPr/>
          <p:nvPr/>
        </p:nvSpPr>
        <p:spPr>
          <a:xfrm>
            <a:off x="356044" y="3998457"/>
            <a:ext cx="1084408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cs typeface="+mn-cs"/>
              </a:rPr>
              <a:t>The application and the profile of the application will be handled separately, the data channel</a:t>
            </a:r>
            <a:r>
              <a:rPr lang="zh-CN" altLang="en-US" sz="1600" dirty="0">
                <a:latin typeface="+mn-lt"/>
                <a:cs typeface="+mn-cs"/>
              </a:rPr>
              <a:t> </a:t>
            </a:r>
            <a:r>
              <a:rPr lang="en-US" altLang="zh-CN" sz="1600" dirty="0">
                <a:latin typeface="+mn-lt"/>
                <a:cs typeface="+mn-cs"/>
              </a:rPr>
              <a:t>application will be uploaded via the interface specified in the SA2, the data channel</a:t>
            </a:r>
            <a:r>
              <a:rPr lang="zh-CN" altLang="en-US" sz="1600" dirty="0">
                <a:latin typeface="+mn-lt"/>
                <a:cs typeface="+mn-cs"/>
              </a:rPr>
              <a:t> </a:t>
            </a:r>
            <a:r>
              <a:rPr lang="en-US" altLang="zh-CN" sz="1600" dirty="0">
                <a:latin typeface="+mn-lt"/>
                <a:cs typeface="+mn-cs"/>
              </a:rPr>
              <a:t>application profile will be uploaded via the interface </a:t>
            </a:r>
            <a:r>
              <a:rPr lang="en-US" altLang="zh-CN" sz="1600" dirty="0"/>
              <a:t>specified in</a:t>
            </a:r>
            <a:r>
              <a:rPr lang="en-US" altLang="zh-CN" sz="1600" dirty="0">
                <a:latin typeface="+mn-lt"/>
                <a:cs typeface="+mn-cs"/>
              </a:rPr>
              <a:t> SA6.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FE1C24-60BC-42F6-A6F8-2F1428D6A971}"/>
              </a:ext>
            </a:extLst>
          </p:cNvPr>
          <p:cNvSpPr/>
          <p:nvPr/>
        </p:nvSpPr>
        <p:spPr>
          <a:xfrm>
            <a:off x="439066" y="3713891"/>
            <a:ext cx="1736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Problems: 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2907008-004A-4353-9174-1457720BEA02}"/>
              </a:ext>
            </a:extLst>
          </p:cNvPr>
          <p:cNvSpPr/>
          <p:nvPr/>
        </p:nvSpPr>
        <p:spPr>
          <a:xfrm>
            <a:off x="518983" y="5142395"/>
            <a:ext cx="10783331" cy="59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cs typeface="+mn-cs"/>
              </a:rPr>
              <a:t>Option 1: </a:t>
            </a:r>
            <a:r>
              <a:rPr lang="zh-CN" altLang="en-US" sz="1600" dirty="0">
                <a:latin typeface="+mn-lt"/>
                <a:cs typeface="+mn-cs"/>
              </a:rPr>
              <a:t>uploading applications and </a:t>
            </a:r>
            <a:r>
              <a:rPr lang="en-US" altLang="zh-CN" sz="1600" dirty="0">
                <a:latin typeface="+mn-lt"/>
                <a:cs typeface="+mn-cs"/>
              </a:rPr>
              <a:t>the profile of the application</a:t>
            </a:r>
            <a:r>
              <a:rPr lang="zh-CN" altLang="en-US" sz="1600" dirty="0">
                <a:latin typeface="+mn-lt"/>
                <a:cs typeface="+mn-cs"/>
              </a:rPr>
              <a:t> through </a:t>
            </a:r>
            <a:r>
              <a:rPr lang="en-US" altLang="zh-CN" sz="1600" dirty="0">
                <a:latin typeface="+mn-lt"/>
                <a:cs typeface="+mn-cs"/>
              </a:rPr>
              <a:t>DSCP in </a:t>
            </a:r>
            <a:r>
              <a:rPr lang="zh-CN" altLang="en-US" sz="1600" dirty="0">
                <a:latin typeface="+mn-lt"/>
                <a:cs typeface="+mn-cs"/>
              </a:rPr>
              <a:t>SA2 and </a:t>
            </a:r>
            <a:r>
              <a:rPr lang="en-US" altLang="zh-CN" sz="1600" dirty="0" err="1">
                <a:latin typeface="+mn-lt"/>
                <a:cs typeface="+mn-cs"/>
              </a:rPr>
              <a:t>eMMTel</a:t>
            </a:r>
            <a:r>
              <a:rPr lang="en-US" altLang="zh-CN" sz="1600" dirty="0">
                <a:latin typeface="+mn-lt"/>
                <a:cs typeface="+mn-cs"/>
              </a:rPr>
              <a:t> enabler in </a:t>
            </a:r>
            <a:r>
              <a:rPr lang="zh-CN" altLang="en-US" sz="1600" dirty="0">
                <a:latin typeface="+mn-lt"/>
                <a:cs typeface="+mn-cs"/>
              </a:rPr>
              <a:t>SA6 </a:t>
            </a:r>
            <a:endParaRPr lang="en-US" altLang="zh-CN" sz="1600" dirty="0">
              <a:latin typeface="+mn-lt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cs typeface="+mn-cs"/>
              </a:rPr>
              <a:t>Option 2: </a:t>
            </a:r>
            <a:r>
              <a:rPr lang="zh-CN" altLang="en-US" sz="1600" dirty="0">
                <a:latin typeface="+mn-lt"/>
                <a:cs typeface="+mn-cs"/>
              </a:rPr>
              <a:t>uploading both applications and </a:t>
            </a:r>
            <a:r>
              <a:rPr lang="en-US" altLang="zh-CN" sz="1600" dirty="0">
                <a:latin typeface="+mn-lt"/>
                <a:cs typeface="+mn-cs"/>
              </a:rPr>
              <a:t>the profile of the application</a:t>
            </a:r>
            <a:r>
              <a:rPr lang="zh-CN" altLang="en-US" sz="1600" dirty="0">
                <a:latin typeface="+mn-lt"/>
                <a:cs typeface="+mn-cs"/>
              </a:rPr>
              <a:t> through </a:t>
            </a:r>
            <a:r>
              <a:rPr lang="en-US" altLang="zh-CN" sz="1600" dirty="0" err="1"/>
              <a:t>eMMTel</a:t>
            </a:r>
            <a:r>
              <a:rPr lang="en-US" altLang="zh-CN" sz="1600" dirty="0"/>
              <a:t> enabler in </a:t>
            </a:r>
            <a:r>
              <a:rPr lang="zh-CN" altLang="en-US" sz="1600" dirty="0">
                <a:latin typeface="+mn-lt"/>
                <a:cs typeface="+mn-cs"/>
              </a:rPr>
              <a:t>SA6</a:t>
            </a:r>
            <a:r>
              <a:rPr lang="en-US" altLang="zh-CN" sz="1600" dirty="0">
                <a:latin typeface="+mn-lt"/>
                <a:cs typeface="+mn-cs"/>
              </a:rPr>
              <a:t>:</a:t>
            </a:r>
            <a:endParaRPr lang="zh-CN" altLang="en-US" sz="1600" dirty="0">
              <a:latin typeface="+mn-l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6526D8C-AEC8-4F0E-9059-4A26697F1692}"/>
              </a:ext>
            </a:extLst>
          </p:cNvPr>
          <p:cNvSpPr/>
          <p:nvPr/>
        </p:nvSpPr>
        <p:spPr>
          <a:xfrm>
            <a:off x="492612" y="4747739"/>
            <a:ext cx="1660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Solutions: 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31" y="437490"/>
            <a:ext cx="9969842" cy="110491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Solution 1: </a:t>
            </a:r>
            <a:r>
              <a:rPr lang="zh-CN" altLang="en-US" sz="3600" dirty="0">
                <a:solidFill>
                  <a:srgbClr val="FF0000"/>
                </a:solidFill>
              </a:rPr>
              <a:t>upload applications </a:t>
            </a:r>
            <a:r>
              <a:rPr lang="en-US" altLang="zh-CN" sz="3600" dirty="0">
                <a:solidFill>
                  <a:srgbClr val="FF0000"/>
                </a:solidFill>
              </a:rPr>
              <a:t>via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DSCF</a:t>
            </a:r>
            <a:r>
              <a:rPr lang="zh-CN" altLang="en-US" sz="3600" dirty="0">
                <a:solidFill>
                  <a:srgbClr val="FF0000"/>
                </a:solidFill>
              </a:rPr>
              <a:t> and </a:t>
            </a:r>
            <a:r>
              <a:rPr lang="en-US" altLang="zh-CN" sz="3600" dirty="0">
                <a:solidFill>
                  <a:srgbClr val="FF0000"/>
                </a:solidFill>
              </a:rPr>
              <a:t>upload the profile of the application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via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</a:rPr>
              <a:t>eMMTel</a:t>
            </a:r>
            <a:r>
              <a:rPr lang="en-US" altLang="zh-CN" sz="3600" dirty="0">
                <a:solidFill>
                  <a:srgbClr val="FF0000"/>
                </a:solidFill>
              </a:rPr>
              <a:t> enabler </a:t>
            </a:r>
            <a:endParaRPr lang="en-GB" altLang="en-US" sz="3600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372BE2-7BC4-448E-A14F-3B942AD93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47" y="1856421"/>
            <a:ext cx="8084204" cy="424927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81" y="478679"/>
            <a:ext cx="9632093" cy="110491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Solution 2: </a:t>
            </a:r>
            <a:r>
              <a:rPr lang="zh-CN" altLang="en-US" sz="3600" dirty="0">
                <a:solidFill>
                  <a:srgbClr val="FF0000"/>
                </a:solidFill>
              </a:rPr>
              <a:t>upload both applications and </a:t>
            </a:r>
            <a:r>
              <a:rPr lang="en-US" altLang="zh-CN" sz="3600" dirty="0">
                <a:solidFill>
                  <a:srgbClr val="FF0000"/>
                </a:solidFill>
              </a:rPr>
              <a:t>the profile of the application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via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</a:rPr>
              <a:t>eMMTel</a:t>
            </a:r>
            <a:r>
              <a:rPr lang="en-US" altLang="zh-CN" sz="3600" dirty="0">
                <a:solidFill>
                  <a:srgbClr val="FF0000"/>
                </a:solidFill>
              </a:rPr>
              <a:t> enabler in </a:t>
            </a:r>
            <a:r>
              <a:rPr lang="zh-CN" altLang="en-US" sz="3600" dirty="0">
                <a:solidFill>
                  <a:srgbClr val="FF0000"/>
                </a:solidFill>
              </a:rPr>
              <a:t>SA6</a:t>
            </a:r>
            <a:endParaRPr lang="en-GB" altLang="en-US" sz="3600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DD22AB-E0F8-43BF-8A71-4D8CE8B1D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507" y="1940590"/>
            <a:ext cx="8597152" cy="422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5875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Solutions Comparison</a:t>
            </a:r>
            <a:endParaRPr lang="en-GB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518884-2091-43C7-8C8C-F7A090CCE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933263"/>
              </p:ext>
            </p:extLst>
          </p:nvPr>
        </p:nvGraphicFramePr>
        <p:xfrm>
          <a:off x="436605" y="1968842"/>
          <a:ext cx="11046940" cy="3849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389">
                  <a:extLst>
                    <a:ext uri="{9D8B030D-6E8A-4147-A177-3AD203B41FA5}">
                      <a16:colId xmlns:a16="http://schemas.microsoft.com/office/drawing/2014/main" val="2040730565"/>
                    </a:ext>
                  </a:extLst>
                </a:gridCol>
                <a:gridCol w="4482741">
                  <a:extLst>
                    <a:ext uri="{9D8B030D-6E8A-4147-A177-3AD203B41FA5}">
                      <a16:colId xmlns:a16="http://schemas.microsoft.com/office/drawing/2014/main" val="4004887899"/>
                    </a:ext>
                  </a:extLst>
                </a:gridCol>
                <a:gridCol w="4530810">
                  <a:extLst>
                    <a:ext uri="{9D8B030D-6E8A-4147-A177-3AD203B41FA5}">
                      <a16:colId xmlns:a16="http://schemas.microsoft.com/office/drawing/2014/main" val="4058814939"/>
                    </a:ext>
                  </a:extLst>
                </a:gridCol>
              </a:tblGrid>
              <a:tr h="2872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Solutions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Cons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Pons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632103"/>
                  </a:ext>
                </a:extLst>
              </a:tr>
              <a:tr h="1654094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 1 :</a:t>
                      </a:r>
                    </a:p>
                    <a:p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upload applications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via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DSCF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upload the profile of the application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via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enabler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application and the profile of the application will be handled separately, and the cooperation between DSCP and </a:t>
                      </a:r>
                      <a:r>
                        <a:rPr lang="en-US" altLang="zh-CN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enabler is complex.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ASP should handle and management two interfaces separately.</a:t>
                      </a:r>
                      <a:r>
                        <a:rPr lang="en-US" altLang="en-US" sz="1400" dirty="0"/>
                        <a:t> For ASPs, the application and the profile should be uploaded at the same time, it is unacceptable that the application and the profile of the application be delivered separately.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020941"/>
                  </a:ext>
                </a:extLst>
              </a:tr>
              <a:tr h="1716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 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upload both applications and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profile of the application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via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enabler in 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en-US" altLang="zh-CN" sz="1400" dirty="0"/>
                        <a:t>ASP friendly, </a:t>
                      </a:r>
                      <a:r>
                        <a:rPr lang="en-US" altLang="zh-CN" sz="1400" dirty="0" err="1"/>
                        <a:t>eMMTel</a:t>
                      </a:r>
                      <a:r>
                        <a:rPr lang="en-US" altLang="zh-CN" sz="1400" dirty="0"/>
                        <a:t> enabler layer provides unified interface</a:t>
                      </a:r>
                      <a:endParaRPr lang="zh-CN" altLang="en-US" sz="14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en-US" altLang="zh-CN" sz="1400" dirty="0"/>
                        <a:t>Fewer steps</a:t>
                      </a:r>
                      <a:endParaRPr lang="zh-CN" altLang="en-US" sz="14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en-US" altLang="zh-CN" sz="1400" dirty="0"/>
                        <a:t>Less interaction with IMS Core, e.g. the </a:t>
                      </a:r>
                      <a:r>
                        <a:rPr lang="en-US" altLang="zh-CN" sz="1400" dirty="0" err="1"/>
                        <a:t>eMMTel</a:t>
                      </a:r>
                      <a:r>
                        <a:rPr lang="en-US" altLang="zh-CN" sz="1400" dirty="0"/>
                        <a:t> enabler layer needs to know whether the application was uploaded before downloading the profile of the application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885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64973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en-US" sz="2400" dirty="0"/>
              <a:t>Considering from the holistic perspective of enabling the application layer in SA6 and 5G Core in SA2.</a:t>
            </a:r>
          </a:p>
          <a:p>
            <a:pPr lvl="1">
              <a:lnSpc>
                <a:spcPct val="100000"/>
              </a:lnSpc>
            </a:pPr>
            <a:r>
              <a:rPr lang="en-US" altLang="en-US" sz="2000" dirty="0"/>
              <a:t>The application and the profile of the application both need to be uploaded via </a:t>
            </a:r>
            <a:r>
              <a:rPr lang="en-US" altLang="en-US" sz="2000" dirty="0" err="1"/>
              <a:t>eMMTel</a:t>
            </a:r>
            <a:r>
              <a:rPr lang="en-US" altLang="en-US" sz="2000" dirty="0"/>
              <a:t> enabler layer, which is benefit for the interaction with ASP and holistic application management. </a:t>
            </a:r>
          </a:p>
          <a:p>
            <a:pPr lvl="1">
              <a:lnSpc>
                <a:spcPct val="100000"/>
              </a:lnSpc>
            </a:pPr>
            <a:endParaRPr lang="en-US" altLang="en-US" sz="2000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The solution 2: </a:t>
            </a:r>
            <a:r>
              <a:rPr lang="zh-CN" altLang="en-US" sz="2400" dirty="0">
                <a:solidFill>
                  <a:srgbClr val="FF0000"/>
                </a:solidFill>
              </a:rPr>
              <a:t>upload both applications and </a:t>
            </a:r>
            <a:r>
              <a:rPr lang="en-US" altLang="zh-CN" sz="2400" dirty="0">
                <a:solidFill>
                  <a:srgbClr val="FF0000"/>
                </a:solidFill>
              </a:rPr>
              <a:t>the profile of the application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via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</a:rPr>
              <a:t>eMMTel</a:t>
            </a:r>
            <a:r>
              <a:rPr lang="en-US" altLang="zh-CN" sz="2400" dirty="0">
                <a:solidFill>
                  <a:srgbClr val="FF0000"/>
                </a:solidFill>
              </a:rPr>
              <a:t> enabler in </a:t>
            </a:r>
            <a:r>
              <a:rPr lang="zh-CN" altLang="en-US" sz="2400" dirty="0">
                <a:solidFill>
                  <a:srgbClr val="FF0000"/>
                </a:solidFill>
              </a:rPr>
              <a:t>SA6 </a:t>
            </a:r>
            <a:r>
              <a:rPr lang="en-US" altLang="en-US" sz="2400" dirty="0">
                <a:solidFill>
                  <a:srgbClr val="FF0000"/>
                </a:solidFill>
              </a:rPr>
              <a:t>is preferred.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5699</TotalTime>
  <Words>435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Discussion on data channel application related capability provided by SA6</vt:lpstr>
      <vt:lpstr>Outline</vt:lpstr>
      <vt:lpstr>Solution 1: upload applications via DSCF and upload the profile of the application via eMMTel enabler </vt:lpstr>
      <vt:lpstr>Solution 2: upload both applications and the profile of the application via eMMTel enabler in SA6</vt:lpstr>
      <vt:lpstr>Solutions Comparison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Huawei-20240406</cp:lastModifiedBy>
  <cp:revision>652</cp:revision>
  <dcterms:created xsi:type="dcterms:W3CDTF">2010-02-05T13:52:04Z</dcterms:created>
  <dcterms:modified xsi:type="dcterms:W3CDTF">2024-04-08T10:02:27Z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(3)5Mn0sfOL2DR+oBNqICoxmiN7NeiOw56jq1E76UjMtsQAYBEa0YyvcDCWbHSBZ89vOKI/dJtF
PYqeUITSkblDvJ+qjGeOqbLswKc5lziD16MCYNuPsNdM6WDjKdMNJXxYdJXwlLvUydptxNku
WtilmQMFpLtBPvAAxUxI2Z468sTKoCjPya0IP7PEijTuun6d03nLQHGMYWnhKhwd6EAr16AD
O71dcJYTUMyIxk1+27</vt:lpwstr>
  </property>
  <property fmtid="{D5CDD505-2E9C-101B-9397-08002B2CF9AE}" pid="4" name="_2015_ms_pID_7253431">
    <vt:lpwstr>mekNGqBOIJ3sMhHwUZrXCYPW/DUZBoLLK2dxFAavJ2v+nhwjI9yE/9
WjQ3pXXE9EK16gfWgIxtBK653y3Lokc1gtz69S4JJULp9MD3I4Uy3UzYXeqoAp4wA98g6649
GAl5M7LnW2IwTLTJ9MyMgJZkv2tdOp4OqfUtDOYcexwbjjAZp90+BDOcYvFpyDrxVu6hK7+u
BnGVehOoLMGV6q4tB1KhOD6crmMRKmgjbY06</vt:lpwstr>
  </property>
  <property fmtid="{D5CDD505-2E9C-101B-9397-08002B2CF9AE}" pid="5" name="_2015_ms_pID_7253432">
    <vt:lpwstr>Ow==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1711331248</vt:lpwstr>
  </property>
</Properties>
</file>