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41" r:id="rId3"/>
    <p:sldId id="363" r:id="rId4"/>
    <p:sldId id="364" r:id="rId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59" d="100"/>
          <a:sy n="59" d="100"/>
        </p:scale>
        <p:origin x="780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US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US" altLang="en-US" dirty="0"/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3GPP TSG-SA WG6 Meeting #60</a:t>
            </a:r>
            <a:endParaRPr lang="sv-SE" altLang="en-US" sz="1200" b="1" dirty="0">
              <a:latin typeface="Arial" panose="020B0604020202020204"/>
            </a:endParaRPr>
          </a:p>
          <a:p>
            <a:pPr eaLnBrk="1" hangingPunct="1">
              <a:defRPr/>
            </a:pPr>
            <a:r>
              <a:rPr lang="en-GB" altLang="en-US" sz="1200" b="1" dirty="0">
                <a:latin typeface="Arial" panose="020B0604020202020204"/>
              </a:rPr>
              <a:t>Changsha, China 9</a:t>
            </a:r>
            <a:r>
              <a:rPr lang="en-GB" altLang="en-US" sz="1200" b="1" baseline="30000" dirty="0">
                <a:latin typeface="Arial" panose="020B0604020202020204"/>
              </a:rPr>
              <a:t>th</a:t>
            </a:r>
            <a:r>
              <a:rPr lang="en-GB" altLang="en-US" sz="1200" b="1" dirty="0">
                <a:latin typeface="Arial" panose="020B0604020202020204"/>
              </a:rPr>
              <a:t> – 13</a:t>
            </a:r>
            <a:r>
              <a:rPr lang="en-GB" altLang="en-US" sz="1200" b="1" baseline="30000" dirty="0">
                <a:latin typeface="Arial" panose="020B0604020202020204"/>
              </a:rPr>
              <a:t>th</a:t>
            </a:r>
            <a:r>
              <a:rPr lang="en-GB" altLang="en-US" sz="1200" b="1" dirty="0">
                <a:latin typeface="Arial" panose="020B0604020202020204"/>
              </a:rPr>
              <a:t> April 2024</a:t>
            </a:r>
            <a:endParaRPr lang="en-US" altLang="en-US" sz="1200" b="1" dirty="0">
              <a:latin typeface="Arial" panose="020B0604020202020204"/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S6-241xxx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5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1776095" y="1710055"/>
            <a:ext cx="9108440" cy="2852420"/>
          </a:xfrm>
        </p:spPr>
        <p:txBody>
          <a:bodyPr/>
          <a:lstStyle/>
          <a:p>
            <a:pPr eaLnBrk="1" hangingPunct="1"/>
            <a:r>
              <a:rPr lang="en-GB" altLang="en-US" dirty="0" smtClean="0">
                <a:sym typeface="+mn-ea"/>
              </a:rPr>
              <a:t>FS_</a:t>
            </a:r>
            <a:r>
              <a:rPr lang="en-US" altLang="en-GB" dirty="0" smtClean="0">
                <a:sym typeface="+mn-ea"/>
              </a:rPr>
              <a:t>eMMTelAPP</a:t>
            </a:r>
            <a:r>
              <a:rPr lang="en-GB" altLang="en-US" dirty="0" smtClean="0">
                <a:sym typeface="+mn-ea"/>
              </a:rPr>
              <a:t> – Work Plan</a:t>
            </a:r>
            <a:endParaRPr lang="en-GB" altLang="en-US"/>
          </a:p>
        </p:txBody>
      </p:sp>
      <p:sp>
        <p:nvSpPr>
          <p:cNvPr id="5123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en-GB" dirty="0" smtClean="0">
                <a:sym typeface="+mn-ea"/>
              </a:rPr>
              <a:t>Yue Liu</a:t>
            </a:r>
            <a:endParaRPr lang="en-GB" altLang="en-US"/>
          </a:p>
          <a:p>
            <a:pPr marL="0" indent="0" eaLnBrk="1" hangingPunct="1">
              <a:buFontTx/>
              <a:buNone/>
            </a:pPr>
            <a:r>
              <a:rPr lang="en-US" altLang="en-GB" dirty="0" smtClean="0">
                <a:sym typeface="+mn-ea"/>
              </a:rPr>
              <a:t>China Mobile</a:t>
            </a:r>
            <a:endParaRPr lang="en-GB" altLang="en-US"/>
          </a:p>
          <a:p>
            <a:pPr marL="0" indent="0" eaLnBrk="1" hangingPunct="1">
              <a:buFontTx/>
              <a:buNone/>
            </a:pPr>
            <a:endParaRPr lang="en-GB" altLang="en-US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IN" dirty="0" smtClean="0">
                <a:solidFill>
                  <a:prstClr val="black"/>
                </a:solidFill>
                <a:sym typeface="+mn-ea"/>
              </a:rPr>
              <a:t>eMMTelAPP</a:t>
            </a:r>
            <a:r>
              <a:rPr lang="en-IN" dirty="0" smtClean="0">
                <a:solidFill>
                  <a:prstClr val="black"/>
                </a:solidFill>
                <a:sym typeface="+mn-ea"/>
              </a:rPr>
              <a:t> (SID/WID) TU Tracking</a:t>
            </a:r>
            <a:endParaRPr lang="en-GB" altLang="en-US"/>
          </a:p>
        </p:txBody>
      </p:sp>
      <p:graphicFrame>
        <p:nvGraphicFramePr>
          <p:cNvPr id="5" name="Content Placeholder 6"/>
          <p:cNvGraphicFramePr>
            <a:graphicFrameLocks noGrp="1"/>
          </p:cNvGraphicFramePr>
          <p:nvPr>
            <p:ph idx="1"/>
            <p:custDataLst>
              <p:tags r:id="rId1"/>
            </p:custDataLst>
          </p:nvPr>
        </p:nvGraphicFramePr>
        <p:xfrm>
          <a:off x="80010" y="1510030"/>
          <a:ext cx="11952605" cy="533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6210"/>
                <a:gridCol w="678180"/>
                <a:gridCol w="670560"/>
                <a:gridCol w="3724275"/>
                <a:gridCol w="976630"/>
                <a:gridCol w="4476750"/>
              </a:tblGrid>
              <a:tr h="304800">
                <a:tc rowSpan="2">
                  <a:txBody>
                    <a:bodyPr/>
                    <a:p>
                      <a:pPr algn="ctr"/>
                      <a:r>
                        <a:rPr lang="en-IN" sz="1400" dirty="0" smtClean="0"/>
                        <a:t>Meeting</a:t>
                      </a:r>
                      <a:endParaRPr lang="en-IN" sz="1400" dirty="0"/>
                    </a:p>
                  </a:txBody>
                  <a:tcPr/>
                </a:tc>
                <a:tc gridSpan="2">
                  <a:txBody>
                    <a:bodyPr/>
                    <a:p>
                      <a:pPr algn="ctr"/>
                      <a:r>
                        <a:rPr lang="en-IN" sz="1400" dirty="0" smtClean="0"/>
                        <a:t>TUs Planned</a:t>
                      </a:r>
                      <a:endParaRPr lang="en-IN" sz="1400" dirty="0"/>
                    </a:p>
                  </a:txBody>
                  <a:tcPr/>
                </a:tc>
                <a:tc hMerge="1">
                  <a:tcPr/>
                </a:tc>
                <a:tc rowSpan="2">
                  <a:txBody>
                    <a:bodyPr/>
                    <a:p>
                      <a:pPr algn="ctr"/>
                      <a:r>
                        <a:rPr lang="en-IN" sz="1400" dirty="0" smtClean="0"/>
                        <a:t>Work Planned</a:t>
                      </a:r>
                      <a:endParaRPr lang="en-IN" sz="1400" dirty="0"/>
                    </a:p>
                  </a:txBody>
                  <a:tcPr/>
                </a:tc>
                <a:tc rowSpan="2">
                  <a:txBody>
                    <a:bodyPr/>
                    <a:p>
                      <a:pPr algn="ctr"/>
                      <a:r>
                        <a:rPr lang="en-IN" sz="1400" dirty="0" smtClean="0"/>
                        <a:t>TUs</a:t>
                      </a:r>
                      <a:r>
                        <a:rPr lang="en-IN" sz="1400" baseline="0" dirty="0" smtClean="0"/>
                        <a:t> Consumed</a:t>
                      </a:r>
                      <a:endParaRPr lang="en-IN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rowSpan="2">
                  <a:txBody>
                    <a:bodyPr/>
                    <a:p>
                      <a:r>
                        <a:rPr lang="en-IN" sz="1400" dirty="0" smtClean="0"/>
                        <a:t>Work Completed</a:t>
                      </a:r>
                      <a:endParaRPr lang="en-IN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</a:tr>
              <a:tr h="304800">
                <a:tc vMerge="1">
                  <a:tcPr/>
                </a:tc>
                <a:tc>
                  <a:txBody>
                    <a:bodyPr/>
                    <a:p>
                      <a:pPr algn="ctr"/>
                      <a:r>
                        <a:rPr lang="en-IN" sz="1400" dirty="0" smtClean="0">
                          <a:solidFill>
                            <a:schemeClr val="bg1"/>
                          </a:solidFill>
                        </a:rPr>
                        <a:t>SID</a:t>
                      </a:r>
                      <a:endParaRPr lang="en-IN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IN" sz="1400" dirty="0" smtClean="0">
                          <a:solidFill>
                            <a:schemeClr val="bg1"/>
                          </a:solidFill>
                        </a:rPr>
                        <a:t>WID</a:t>
                      </a:r>
                      <a:endParaRPr lang="en-IN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</a:tr>
              <a:tr h="304800">
                <a:tc>
                  <a:txBody>
                    <a:bodyPr/>
                    <a:p>
                      <a:r>
                        <a:rPr lang="en-IN" sz="1400" dirty="0" smtClean="0"/>
                        <a:t>SA6#5</a:t>
                      </a:r>
                      <a:r>
                        <a:rPr lang="en-US" altLang="en-IN" sz="1400" dirty="0" smtClean="0"/>
                        <a:t>5</a:t>
                      </a:r>
                      <a:r>
                        <a:rPr lang="en-IN" sz="1400" dirty="0" smtClean="0"/>
                        <a:t> (</a:t>
                      </a:r>
                      <a:r>
                        <a:rPr lang="en-US" altLang="en-IN" sz="1400" dirty="0" smtClean="0"/>
                        <a:t>May</a:t>
                      </a:r>
                      <a:r>
                        <a:rPr lang="en-IN" sz="1400" dirty="0" smtClean="0"/>
                        <a:t>-23)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IN" sz="1400" dirty="0" smtClean="0">
                          <a:solidFill>
                            <a:srgbClr val="FF0000"/>
                          </a:solidFill>
                        </a:rPr>
                        <a:t>SID </a:t>
                      </a:r>
                      <a:r>
                        <a:rPr lang="en-IN" sz="1400" baseline="0" dirty="0" smtClean="0">
                          <a:solidFill>
                            <a:srgbClr val="FF0000"/>
                          </a:solidFill>
                        </a:rPr>
                        <a:t>Approval</a:t>
                      </a:r>
                      <a:endParaRPr lang="en-IN" sz="14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r>
                        <a:rPr lang="en-IN" sz="1400" dirty="0" smtClean="0"/>
                        <a:t>SID Approval completed</a:t>
                      </a:r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18160">
                <a:tc>
                  <a:txBody>
                    <a:bodyPr/>
                    <a:p>
                      <a:r>
                        <a:rPr lang="en-IN" sz="1400" dirty="0" smtClean="0"/>
                        <a:t>SA6#5</a:t>
                      </a:r>
                      <a:r>
                        <a:rPr lang="en-US" altLang="en-IN" sz="1400" dirty="0" smtClean="0"/>
                        <a:t>6</a:t>
                      </a:r>
                      <a:r>
                        <a:rPr lang="en-IN" sz="1400" dirty="0" smtClean="0"/>
                        <a:t> (</a:t>
                      </a:r>
                      <a:r>
                        <a:rPr lang="en-US" altLang="en-IN" sz="1400" dirty="0" smtClean="0"/>
                        <a:t>Aug</a:t>
                      </a:r>
                      <a:r>
                        <a:rPr lang="en-IN" sz="1400" dirty="0" smtClean="0"/>
                        <a:t>-23)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IN" sz="1400" dirty="0" smtClean="0"/>
                        <a:t>1.0 TU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en-IN" sz="1400" dirty="0" smtClean="0"/>
                        <a:t>Skeleton,</a:t>
                      </a:r>
                      <a:r>
                        <a:rPr lang="en-IN" sz="1400" baseline="0" dirty="0" smtClean="0"/>
                        <a:t> Scope, </a:t>
                      </a:r>
                      <a:r>
                        <a:rPr lang="en-IN" sz="1400" dirty="0" smtClean="0"/>
                        <a:t>Key Issues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US" altLang="en-IN" sz="1400" dirty="0"/>
                        <a:t>1 TU</a:t>
                      </a:r>
                      <a:endParaRPr lang="en-US" alt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r>
                        <a:rPr lang="en-IN" sz="1400" dirty="0"/>
                        <a:t>Skeleton, scope</a:t>
                      </a:r>
                      <a:r>
                        <a:rPr lang="en-US" altLang="en-IN" sz="1400" dirty="0"/>
                        <a:t>, Analysis of gaps, Architectural Assumptions and Principles,</a:t>
                      </a:r>
                      <a:r>
                        <a:rPr lang="en-IN" sz="1400" dirty="0"/>
                        <a:t> and 2 Key issues agreed</a:t>
                      </a:r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p>
                      <a:r>
                        <a:rPr lang="en-IN" sz="1400" dirty="0" smtClean="0"/>
                        <a:t>SA6#57 (Oct-23)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US" altLang="en-IN" sz="1400" dirty="0" smtClean="0"/>
                        <a:t>1</a:t>
                      </a:r>
                      <a:r>
                        <a:rPr lang="en-IN" sz="1400" dirty="0" smtClean="0"/>
                        <a:t>.0 TU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en-IN" sz="1400" dirty="0" smtClean="0"/>
                        <a:t>Key Issues,</a:t>
                      </a:r>
                      <a:r>
                        <a:rPr lang="en-IN" sz="1400" baseline="0" dirty="0" smtClean="0"/>
                        <a:t> Architecture Requirements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US" altLang="en-IN" sz="1400" dirty="0"/>
                        <a:t>1 TU</a:t>
                      </a:r>
                      <a:endParaRPr lang="en-US" alt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en-IN" sz="1400" dirty="0"/>
                        <a:t>2 new KIs agreed</a:t>
                      </a:r>
                      <a:endParaRPr lang="en-US" alt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p>
                      <a:r>
                        <a:rPr lang="en-IN" sz="1400" dirty="0" smtClean="0"/>
                        <a:t>SA6#58 (Nov-23)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US" altLang="en-IN" sz="1400" dirty="0" smtClean="0">
                          <a:sym typeface="+mn-ea"/>
                        </a:rPr>
                        <a:t>1</a:t>
                      </a:r>
                      <a:r>
                        <a:rPr lang="en-IN" sz="1400" dirty="0" smtClean="0">
                          <a:sym typeface="+mn-ea"/>
                        </a:rPr>
                        <a:t>.0 TU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IN" sz="1400" dirty="0" smtClean="0"/>
                        <a:t>Key Issues,</a:t>
                      </a:r>
                      <a:r>
                        <a:rPr lang="en-IN" sz="1400" baseline="0" dirty="0" smtClean="0"/>
                        <a:t> Architecture Requirements, Solutions</a:t>
                      </a:r>
                      <a:endParaRPr lang="en-IN" sz="1400" dirty="0" smtClean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US" altLang="en-IN" sz="1400" dirty="0">
                          <a:sym typeface="+mn-ea"/>
                        </a:rPr>
                        <a:t>1 TU</a:t>
                      </a:r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en-IN" sz="1400" dirty="0"/>
                        <a:t>No important progress, only some update of existing text</a:t>
                      </a:r>
                      <a:endParaRPr lang="en-US" alt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p>
                      <a:r>
                        <a:rPr lang="en-IN" sz="1400" dirty="0" smtClean="0"/>
                        <a:t>SA6#59 (Feb-24)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IN" sz="1400" dirty="0" smtClean="0"/>
                        <a:t>1</a:t>
                      </a:r>
                      <a:r>
                        <a:rPr lang="en-IN" sz="1400" dirty="0" smtClean="0"/>
                        <a:t>.0 TU</a:t>
                      </a:r>
                      <a:endParaRPr lang="en-IN" sz="1400" dirty="0" smtClean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IN" sz="1400" dirty="0" smtClean="0">
                          <a:sym typeface="+mn-ea"/>
                        </a:rPr>
                        <a:t>Key Issues, Architecture Requirements, Solutions</a:t>
                      </a:r>
                      <a:endParaRPr lang="en-IN" sz="14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US" altLang="en-IN" sz="1400" dirty="0"/>
                        <a:t>1 TU</a:t>
                      </a:r>
                      <a:endParaRPr lang="en-US" alt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r>
                        <a:rPr lang="en-US" altLang="en-IN" sz="1400" dirty="0"/>
                        <a:t>A</a:t>
                      </a:r>
                      <a:r>
                        <a:rPr lang="en-IN" sz="1400" dirty="0"/>
                        <a:t>rchitecture</a:t>
                      </a:r>
                      <a:r>
                        <a:rPr lang="en-US" altLang="en-IN" sz="1400" dirty="0"/>
                        <a:t> and 3 other solutions</a:t>
                      </a:r>
                      <a:endParaRPr lang="en-US" alt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731520">
                <a:tc>
                  <a:txBody>
                    <a:bodyPr/>
                    <a:p>
                      <a:r>
                        <a:rPr lang="en-IN" sz="1400" dirty="0" smtClean="0"/>
                        <a:t>SA6#60 (Apr-24)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IN" sz="1400" dirty="0" smtClean="0"/>
                        <a:t>1</a:t>
                      </a:r>
                      <a:r>
                        <a:rPr lang="en-IN" sz="1400" dirty="0" smtClean="0"/>
                        <a:t>.0 TU</a:t>
                      </a:r>
                      <a:endParaRPr lang="en-IN" sz="1400" dirty="0" smtClean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IN" sz="1400" dirty="0" smtClean="0">
                          <a:sym typeface="+mn-ea"/>
                        </a:rPr>
                        <a:t>Key Issues (</a:t>
                      </a:r>
                      <a:r>
                        <a:rPr lang="en-IN" sz="1400" dirty="0" smtClean="0">
                          <a:solidFill>
                            <a:srgbClr val="FF0000"/>
                          </a:solidFill>
                          <a:sym typeface="+mn-ea"/>
                        </a:rPr>
                        <a:t>Freeze</a:t>
                      </a:r>
                      <a:r>
                        <a:rPr lang="en-IN" sz="1400" dirty="0" smtClean="0">
                          <a:sym typeface="+mn-ea"/>
                        </a:rPr>
                        <a:t>), Solutions, Start Solution Conclusions. </a:t>
                      </a:r>
                      <a:r>
                        <a:rPr lang="en-IN" sz="1400" dirty="0" smtClean="0">
                          <a:solidFill>
                            <a:srgbClr val="FF0000"/>
                          </a:solidFill>
                          <a:sym typeface="+mn-ea"/>
                        </a:rPr>
                        <a:t>Send for Information</a:t>
                      </a:r>
                      <a:r>
                        <a:rPr lang="en-IN" sz="1400" dirty="0" smtClean="0">
                          <a:sym typeface="+mn-ea"/>
                        </a:rPr>
                        <a:t>. </a:t>
                      </a:r>
                      <a:r>
                        <a:rPr lang="en-IN" sz="1400" dirty="0" smtClean="0">
                          <a:solidFill>
                            <a:srgbClr val="FF0000"/>
                          </a:solidFill>
                          <a:sym typeface="+mn-ea"/>
                        </a:rPr>
                        <a:t>WID Approval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US" altLang="en-IN" sz="1400" dirty="0"/>
                        <a:t>1 TU</a:t>
                      </a:r>
                      <a:r>
                        <a:rPr lang="zh-CN" altLang="en-US" sz="1400" dirty="0"/>
                        <a:t>？</a:t>
                      </a:r>
                      <a:endParaRPr lang="zh-CN" altLang="en-US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r>
                        <a:rPr lang="en-IN" sz="1400" dirty="0" smtClean="0">
                          <a:solidFill>
                            <a:srgbClr val="FF0000"/>
                          </a:solidFill>
                          <a:sym typeface="+mn-ea"/>
                        </a:rPr>
                        <a:t>Good to have: </a:t>
                      </a:r>
                      <a:r>
                        <a:rPr lang="en-IN" sz="1400" smtClean="0">
                          <a:solidFill>
                            <a:srgbClr val="FF0000"/>
                          </a:solidFill>
                          <a:sym typeface="+mn-ea"/>
                        </a:rPr>
                        <a:t>New KIs</a:t>
                      </a:r>
                      <a:r>
                        <a:rPr lang="en-IN" sz="1400" dirty="0" smtClean="0">
                          <a:solidFill>
                            <a:srgbClr val="FF0000"/>
                          </a:solidFill>
                          <a:sym typeface="+mn-ea"/>
                        </a:rPr>
                        <a:t>, Solutions (possibly include Sol. Evaluation too) for all KIs, Architecture requirements, Deployment scenarios</a:t>
                      </a:r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18160">
                <a:tc>
                  <a:txBody>
                    <a:bodyPr/>
                    <a:p>
                      <a:r>
                        <a:rPr lang="en-IN" sz="1400" dirty="0" smtClean="0"/>
                        <a:t>SA6#61 (May-24)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US" altLang="en-IN" sz="1400" dirty="0" smtClean="0">
                          <a:sym typeface="+mn-ea"/>
                        </a:rPr>
                        <a:t>1</a:t>
                      </a:r>
                      <a:r>
                        <a:rPr lang="en-IN" sz="1400" dirty="0" smtClean="0">
                          <a:sym typeface="+mn-ea"/>
                        </a:rPr>
                        <a:t>.0 TU</a:t>
                      </a:r>
                      <a:endParaRPr lang="en-IN" sz="1400" dirty="0" smtClean="0"/>
                    </a:p>
                    <a:p>
                      <a:pPr algn="ctr"/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IN" sz="1400" dirty="0" smtClean="0">
                          <a:sym typeface="+mn-ea"/>
                        </a:rPr>
                        <a:t>Finish Solution Conclusions, </a:t>
                      </a:r>
                      <a:r>
                        <a:rPr lang="en-IN" sz="1400" dirty="0" smtClean="0">
                          <a:solidFill>
                            <a:srgbClr val="FF0000"/>
                          </a:solidFill>
                          <a:sym typeface="+mn-ea"/>
                        </a:rPr>
                        <a:t>Send for Approval</a:t>
                      </a:r>
                      <a:endParaRPr lang="en-IN" sz="140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IN" sz="1400" dirty="0" smtClean="0">
                          <a:solidFill>
                            <a:srgbClr val="FF0000"/>
                          </a:solidFill>
                        </a:rPr>
                        <a:t>WID Approval</a:t>
                      </a:r>
                      <a:endParaRPr lang="en-IN" sz="14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18160">
                <a:tc>
                  <a:txBody>
                    <a:bodyPr/>
                    <a:p>
                      <a:r>
                        <a:rPr lang="en-IN" sz="1400" dirty="0" smtClean="0">
                          <a:solidFill>
                            <a:srgbClr val="FF0000"/>
                          </a:solidFill>
                        </a:rPr>
                        <a:t>SA6#62-Adhoc-e (Jul-24) (TBC)</a:t>
                      </a:r>
                      <a:endParaRPr lang="en-IN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1.0 TU</a:t>
                      </a: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en-IN" sz="1400" dirty="0" smtClean="0"/>
                        <a:t>Begin Normative work (architecture impacts)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p>
                      <a:r>
                        <a:rPr lang="en-IN" sz="1400" dirty="0" smtClean="0"/>
                        <a:t>SA6#62 (Aug-24)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IN" sz="1400" dirty="0" smtClean="0"/>
                        <a:t>1.0 TU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IN" sz="14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sym typeface="+mn-ea"/>
                        </a:rPr>
                        <a:t>Architecture and Solutions</a:t>
                      </a:r>
                      <a:r>
                        <a:rPr lang="en-IN" sz="14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sym typeface="+mn-ea"/>
                        </a:rPr>
                        <a:t>, Deployment models</a:t>
                      </a: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IN" sz="1400" dirty="0">
                          <a:sym typeface="+mn-ea"/>
                        </a:rPr>
                        <a:t>SA6#63 (Oct-24)</a:t>
                      </a:r>
                      <a:endParaRPr lang="en-IN" altLang="en-US" sz="1400" dirty="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IN" altLang="en-US" sz="1400" dirty="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IN" altLang="en-US" sz="1400" dirty="0"/>
                        <a:t>1.0 TU</a:t>
                      </a:r>
                      <a:endParaRPr lang="en-IN" altLang="en-US" sz="1400" dirty="0"/>
                    </a:p>
                  </a:txBody>
                  <a:tcPr/>
                </a:tc>
                <a:tc>
                  <a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Architecture and Solutions</a:t>
                      </a: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, Deployment models</a:t>
                      </a:r>
                      <a:endParaRPr kumimoji="0" lang="en-IN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IN" altLang="en-US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en-IN" altLang="en-US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IN" sz="1400" dirty="0">
                          <a:sym typeface="+mn-ea"/>
                        </a:rPr>
                        <a:t>SA6#64 (Nov24)</a:t>
                      </a:r>
                      <a:endParaRPr lang="en-IN" altLang="en-US" sz="1400" dirty="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IN" altLang="en-US" sz="1400" dirty="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IN" altLang="en-US" sz="1400" dirty="0"/>
                        <a:t>1.0 TU</a:t>
                      </a:r>
                      <a:endParaRPr lang="en-IN" altLang="en-US" sz="1400" dirty="0"/>
                    </a:p>
                  </a:txBody>
                  <a:tcPr/>
                </a:tc>
                <a:tc>
                  <a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 unfinished work, </a:t>
                      </a: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Send for Approval</a:t>
                      </a: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kumimoji="0" lang="en-IN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IN" altLang="en-US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en-IN" altLang="en-US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p>
                      <a:r>
                        <a:rPr lang="en-IN" sz="1400" b="1" dirty="0" smtClean="0"/>
                        <a:t>Total</a:t>
                      </a:r>
                      <a:endParaRPr lang="en-IN" sz="1400" b="1" dirty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US" altLang="en-IN" sz="1400" b="1" dirty="0" smtClean="0"/>
                        <a:t>6</a:t>
                      </a:r>
                      <a:r>
                        <a:rPr lang="en-IN" sz="1400" b="1" dirty="0" smtClean="0"/>
                        <a:t> TUs</a:t>
                      </a:r>
                      <a:endParaRPr lang="en-IN" sz="1400" b="1" dirty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US" altLang="en-IN" sz="1400" b="1" dirty="0" smtClean="0"/>
                        <a:t>4</a:t>
                      </a:r>
                      <a:r>
                        <a:rPr lang="en-IN" sz="1400" b="1" dirty="0" smtClean="0"/>
                        <a:t> TUs</a:t>
                      </a:r>
                      <a:endParaRPr lang="en-IN" sz="1400" b="1" dirty="0"/>
                    </a:p>
                  </a:txBody>
                  <a:tcPr/>
                </a:tc>
                <a:tc>
                  <a:txBody>
                    <a:bodyPr/>
                    <a:p>
                      <a:endParaRPr lang="en-IN" sz="1400" b="1" dirty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US" altLang="en-IN" sz="1400" b="1" dirty="0" smtClean="0"/>
                        <a:t>10</a:t>
                      </a:r>
                      <a:r>
                        <a:rPr lang="en-IN" sz="1400" b="1" dirty="0" smtClean="0"/>
                        <a:t> TUs</a:t>
                      </a:r>
                      <a:endParaRPr lang="en-IN" sz="14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endParaRPr lang="en-IN" sz="14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mtClean="0">
                <a:sym typeface="+mn-ea"/>
              </a:rPr>
              <a:t>TR Status and plan</a:t>
            </a:r>
            <a:endParaRPr lang="en-GB" altLang="en-US"/>
          </a:p>
        </p:txBody>
      </p:sp>
      <p:graphicFrame>
        <p:nvGraphicFramePr>
          <p:cNvPr id="8" name="Table 6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3335" y="1830705"/>
          <a:ext cx="12073890" cy="4614545"/>
        </p:xfrm>
        <a:graphic>
          <a:graphicData uri="http://schemas.openxmlformats.org/drawingml/2006/table">
            <a:tbl>
              <a:tblPr/>
              <a:tblGrid>
                <a:gridCol w="2477770"/>
                <a:gridCol w="5982335"/>
                <a:gridCol w="3613785"/>
              </a:tblGrid>
              <a:tr h="220980">
                <a:tc>
                  <a:txBody>
                    <a:bodyPr/>
                    <a:p>
                      <a:pPr algn="l" fontAlgn="b"/>
                      <a:r>
                        <a:rPr lang="en-IN" sz="14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Content</a:t>
                      </a:r>
                      <a:endParaRPr lang="en-IN" sz="14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p>
                      <a:pPr algn="l" fontAlgn="b"/>
                      <a:r>
                        <a:rPr lang="en-IN" sz="14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Current Status</a:t>
                      </a:r>
                      <a:endParaRPr lang="en-IN" sz="14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p>
                      <a:pPr algn="l" fontAlgn="b"/>
                      <a:r>
                        <a:rPr lang="en-IN" sz="14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Remark</a:t>
                      </a:r>
                      <a:endParaRPr lang="en-IN" sz="14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</a:tr>
              <a:tr h="220980">
                <a:tc>
                  <a:txBody>
                    <a:bodyPr/>
                    <a:p>
                      <a:pPr algn="l" fontAlgn="t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Scope</a:t>
                      </a:r>
                      <a:endParaRPr lang="en-IN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fontAlgn="t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Completed</a:t>
                      </a:r>
                      <a:endParaRPr lang="en-IN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fontAlgn="t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en-IN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980">
                <a:tc>
                  <a:txBody>
                    <a:bodyPr/>
                    <a:p>
                      <a:pPr algn="l" fontAlgn="t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Reference</a:t>
                      </a:r>
                      <a:endParaRPr lang="en-IN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fontAlgn="t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On going</a:t>
                      </a:r>
                      <a:endParaRPr lang="en-IN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fontAlgn="t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en-IN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340">
                <a:tc>
                  <a:txBody>
                    <a:bodyPr/>
                    <a:p>
                      <a:pPr algn="l" fontAlgn="t">
                        <a:buClrTx/>
                        <a:buSzTx/>
                        <a:buFontTx/>
                      </a:pPr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Definitions of terms, symbols and abbreviations</a:t>
                      </a:r>
                      <a:endParaRPr lang="en-IN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fontAlgn="t">
                        <a:buClrTx/>
                        <a:buSzTx/>
                        <a:buFontTx/>
                      </a:pPr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On going</a:t>
                      </a:r>
                      <a:endParaRPr lang="en-IN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fontAlgn="t"/>
                      <a:endParaRPr lang="en-IN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905">
                <a:tc>
                  <a:txBody>
                    <a:bodyPr/>
                    <a:p>
                      <a:pPr algn="l" fontAlgn="t">
                        <a:buClrTx/>
                        <a:buSzTx/>
                        <a:buFontTx/>
                        <a:buNone/>
                      </a:pPr>
                      <a:r>
                        <a:rPr lang="en-I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Analysis of gaps</a:t>
                      </a:r>
                      <a:endParaRPr lang="en-I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fontAlgn="t">
                        <a:buClrTx/>
                        <a:buSzTx/>
                        <a:buFontTx/>
                        <a:buNone/>
                      </a:pPr>
                      <a:r>
                        <a:rPr lang="en-IN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On going</a:t>
                      </a:r>
                      <a:endParaRPr lang="en-I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Anything new needed?</a:t>
                      </a:r>
                      <a:endParaRPr lang="en-US" altLang="en-IN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340">
                <a:tc>
                  <a:txBody>
                    <a:bodyPr/>
                    <a:p>
                      <a:pPr algn="l" fontAlgn="t">
                        <a:buClrTx/>
                        <a:buSzTx/>
                        <a:buFontTx/>
                        <a:buNone/>
                      </a:pPr>
                      <a:r>
                        <a:rPr lang="en-I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Architectural Assumptions and Principles</a:t>
                      </a:r>
                      <a:endParaRPr lang="en-I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fontAlgn="t">
                        <a:buClrTx/>
                        <a:buSzTx/>
                        <a:buFontTx/>
                        <a:buNone/>
                      </a:pPr>
                      <a:r>
                        <a:rPr lang="en-IN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On going</a:t>
                      </a:r>
                      <a:endParaRPr lang="en-I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fontAlgn="t">
                        <a:buNone/>
                      </a:pPr>
                      <a:r>
                        <a:rPr lang="en-US" altLang="en-IN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Anything new needed?</a:t>
                      </a:r>
                      <a:endParaRPr lang="en-US" altLang="en-IN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>
                        <a:buNone/>
                      </a:pPr>
                      <a:endParaRPr lang="en-I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2040">
                <a:tc>
                  <a:txBody>
                    <a:bodyPr/>
                    <a:p>
                      <a:pPr algn="l" fontAlgn="t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Key issues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fontAlgn="t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Key issue #1: Application calling service based on eMMTel service</a:t>
                      </a:r>
                      <a:b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Key Issue #2: Download data channel application to UE</a:t>
                      </a:r>
                      <a:b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Key issue #3: support of eMMTel call between application with IMS capability and application without IMS capability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Key issue #4: </a:t>
                      </a:r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support of providing application layer caller information to callee</a:t>
                      </a:r>
                      <a:endParaRPr lang="en-IN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fontAlgn="t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if companies are planning to bring new KIs, need to bring soon (SA6#60)</a:t>
                      </a:r>
                      <a:b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Update the KIs, to resolve </a:t>
                      </a:r>
                      <a:r>
                        <a:rPr lang="en-IN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ENs.</a:t>
                      </a:r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b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980">
                <a:tc>
                  <a:txBody>
                    <a:bodyPr/>
                    <a:p>
                      <a:pPr algn="l" fontAlgn="t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architecture requirements</a:t>
                      </a:r>
                      <a:endParaRPr lang="en-IN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fontAlgn="t"/>
                      <a:r>
                        <a:rPr lang="en-IN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Not present</a:t>
                      </a:r>
                      <a:endParaRPr lang="en-IN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fontAlgn="t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Recommended to complete by SA6#61</a:t>
                      </a:r>
                      <a:endParaRPr lang="en-IN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2645">
                <a:tc>
                  <a:txBody>
                    <a:bodyPr/>
                    <a:p>
                      <a:pPr algn="l" fontAlgn="t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  <a:endParaRPr lang="en-IN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fontAlgn="t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Solution #1: eMMTel Enabler architecture</a:t>
                      </a:r>
                      <a:b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Solution #2: Application calling service between application and DCMTSI client</a:t>
                      </a:r>
                      <a:endParaRPr lang="en-IN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/>
                      <a:r>
                        <a:rPr lang="en-IN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Solution #</a:t>
                      </a:r>
                      <a:r>
                        <a:rPr lang="en-US" altLang="en-IN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3</a:t>
                      </a:r>
                      <a:r>
                        <a:rPr lang="en-IN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: downloading of data channel application profiles to UE</a:t>
                      </a:r>
                      <a:endParaRPr lang="en-IN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  <a:p>
                      <a:pPr algn="l" fontAlgn="t"/>
                      <a:r>
                        <a:rPr lang="en-IN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Solution #4: configuration of DC application profile</a:t>
                      </a:r>
                      <a:endParaRPr lang="en-IN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fontAlgn="t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Solutions for KI </a:t>
                      </a:r>
                      <a:r>
                        <a:rPr lang="en-US" alt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alt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is</a:t>
                      </a:r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not present, </a:t>
                      </a:r>
                      <a:r>
                        <a:rPr lang="en-US" alt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call for solutions</a:t>
                      </a:r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 </a:t>
                      </a:r>
                      <a:endParaRPr lang="en-IN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980">
                <a:tc>
                  <a:txBody>
                    <a:bodyPr/>
                    <a:p>
                      <a:pPr algn="l" fontAlgn="t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Deployment Guideline</a:t>
                      </a:r>
                      <a:endParaRPr lang="en-IN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fontAlgn="t"/>
                      <a:r>
                        <a:rPr lang="en-IN" sz="14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Not present</a:t>
                      </a:r>
                      <a:endParaRPr lang="en-IN" sz="14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fontAlgn="t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Recommended to complete by SA6#61</a:t>
                      </a:r>
                      <a:endParaRPr lang="en-IN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980">
                <a:tc>
                  <a:txBody>
                    <a:bodyPr/>
                    <a:p>
                      <a:pPr algn="l" fontAlgn="t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Overall evaluation</a:t>
                      </a:r>
                      <a:endParaRPr lang="en-IN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fontAlgn="t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en-IN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fontAlgn="t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en-IN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980">
                <a:tc>
                  <a:txBody>
                    <a:bodyPr/>
                    <a:p>
                      <a:pPr algn="l" fontAlgn="t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Conclusions</a:t>
                      </a:r>
                      <a:endParaRPr lang="en-IN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fontAlgn="t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en-IN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fontAlgn="t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tags/tag1.xml><?xml version="1.0" encoding="utf-8"?>
<p:tagLst xmlns:p="http://schemas.openxmlformats.org/presentationml/2006/main">
  <p:tag name="TABLE_ENDDRAG_ORIGIN_RECT" val="941*367"/>
  <p:tag name="TABLE_ENDDRAG_RECT" val="10*139*941*367"/>
</p:tagLst>
</file>

<file path=ppt/tags/tag2.xml><?xml version="1.0" encoding="utf-8"?>
<p:tagLst xmlns:p="http://schemas.openxmlformats.org/presentationml/2006/main">
  <p:tag name="TABLE_ENDDRAG_ORIGIN_RECT" val="950*391"/>
  <p:tag name="TABLE_ENDDRAG_RECT" val="0*133*950*391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2492</Words>
  <Application>WPS 演示</Application>
  <PresentationFormat>Widescreen</PresentationFormat>
  <Paragraphs>222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Arial</vt:lpstr>
      <vt:lpstr>宋体</vt:lpstr>
      <vt:lpstr>Wingdings</vt:lpstr>
      <vt:lpstr>Calibri</vt:lpstr>
      <vt:lpstr>Arial</vt:lpstr>
      <vt:lpstr>Calibri Light</vt:lpstr>
      <vt:lpstr>Times New Roman</vt:lpstr>
      <vt:lpstr>微软雅黑</vt:lpstr>
      <vt:lpstr>Arial Unicode MS</vt:lpstr>
      <vt:lpstr>Calibri</vt:lpstr>
      <vt:lpstr>Office Theme</vt:lpstr>
      <vt:lpstr>&lt;Title&gt;</vt:lpstr>
      <vt:lpstr>Outline</vt:lpstr>
      <vt:lpstr>Content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ly0327</cp:lastModifiedBy>
  <cp:revision>621</cp:revision>
  <dcterms:created xsi:type="dcterms:W3CDTF">2010-02-05T13:52:00Z</dcterms:created>
  <dcterms:modified xsi:type="dcterms:W3CDTF">2024-04-03T16:53:34Z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ICV">
    <vt:lpwstr>6D74D49D870244BFB8D1969B222617BA</vt:lpwstr>
  </property>
  <property fmtid="{D5CDD505-2E9C-101B-9397-08002B2CF9AE}" pid="4" name="KSOProductBuildVer">
    <vt:lpwstr>2052-11.8.2.12085</vt:lpwstr>
  </property>
</Properties>
</file>