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handoutMasterIdLst>
    <p:handoutMasterId r:id="rId10"/>
  </p:handoutMasterIdLst>
  <p:sldIdLst>
    <p:sldId id="341" r:id="rId3"/>
    <p:sldId id="370" r:id="rId4"/>
    <p:sldId id="371" r:id="rId5"/>
    <p:sldId id="372" r:id="rId6"/>
    <p:sldId id="373" r:id="rId7"/>
    <p:sldId id="374"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59" d="100"/>
          <a:sy n="59" d="100"/>
        </p:scale>
        <p:origin x="780"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#60</a:t>
            </a:r>
            <a:endParaRPr lang="sv-SE" altLang="en-US" sz="1200" b="1" dirty="0">
              <a:latin typeface="Arial" panose="020B0604020202020204"/>
            </a:endParaRPr>
          </a:p>
          <a:p>
            <a:pPr eaLnBrk="1" hangingPunct="1">
              <a:defRPr/>
            </a:pPr>
            <a:r>
              <a:rPr lang="en-GB" altLang="en-US" sz="1200" b="1" dirty="0">
                <a:latin typeface="Arial" panose="020B0604020202020204"/>
              </a:rPr>
              <a:t>Changsha, China 9</a:t>
            </a:r>
            <a:r>
              <a:rPr lang="en-GB" altLang="en-US" sz="1200" b="1" baseline="30000" dirty="0">
                <a:latin typeface="Arial" panose="020B0604020202020204"/>
              </a:rPr>
              <a:t>th</a:t>
            </a:r>
            <a:r>
              <a:rPr lang="en-GB" altLang="en-US" sz="1200" b="1" dirty="0">
                <a:latin typeface="Arial" panose="020B0604020202020204"/>
              </a:rPr>
              <a:t> – 13</a:t>
            </a:r>
            <a:r>
              <a:rPr lang="en-GB" altLang="en-US" sz="1200" b="1" baseline="30000" dirty="0">
                <a:latin typeface="Arial" panose="020B0604020202020204"/>
              </a:rPr>
              <a:t>th</a:t>
            </a:r>
            <a:r>
              <a:rPr lang="en-GB" altLang="en-US" sz="1200" b="1" dirty="0">
                <a:latin typeface="Arial" panose="020B0604020202020204"/>
              </a:rPr>
              <a:t> April 2024</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S6-241xxx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5.wmf"/><Relationship Id="rId1"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26365" y="1557655"/>
            <a:ext cx="12059285" cy="2852420"/>
          </a:xfrm>
        </p:spPr>
        <p:txBody>
          <a:bodyPr/>
          <a:lstStyle/>
          <a:p>
            <a:pPr eaLnBrk="1" hangingPunct="1"/>
            <a:r>
              <a:rPr dirty="0" smtClean="0">
                <a:sym typeface="+mn-ea"/>
              </a:rPr>
              <a:t>Information update regarding eMMTel</a:t>
            </a:r>
            <a:endParaRPr dirty="0" smtClean="0">
              <a:sym typeface="+mn-ea"/>
            </a:endParaRPr>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US" altLang="en-GB" dirty="0" smtClean="0">
                <a:sym typeface="+mn-ea"/>
              </a:rPr>
              <a:t>Yue Liu</a:t>
            </a:r>
            <a:endParaRPr lang="en-GB" altLang="en-US"/>
          </a:p>
          <a:p>
            <a:pPr marL="0" indent="0" eaLnBrk="1" hangingPunct="1">
              <a:buFontTx/>
              <a:buNone/>
            </a:pPr>
            <a:r>
              <a:rPr lang="en-US" altLang="en-GB" dirty="0" smtClean="0">
                <a:sym typeface="+mn-ea"/>
              </a:rPr>
              <a:t>China Mobile</a:t>
            </a:r>
            <a:endParaRPr lang="en-GB" altLang="en-US"/>
          </a:p>
          <a:p>
            <a:pPr marL="0" indent="0" eaLnBrk="1" hangingPunct="1">
              <a:buFontTx/>
              <a:buNone/>
            </a:pPr>
            <a:endParaRPr lang="en-GB"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en-GB">
                <a:sym typeface="+mn-ea"/>
              </a:rPr>
              <a:t>SA2 Solutions on capabilities exposure</a:t>
            </a:r>
            <a:endParaRPr lang="zh-CN" altLang="en-US"/>
          </a:p>
        </p:txBody>
      </p:sp>
      <p:sp>
        <p:nvSpPr>
          <p:cNvPr id="3" name="内容占位符 2"/>
          <p:cNvSpPr>
            <a:spLocks noGrp="1"/>
          </p:cNvSpPr>
          <p:nvPr>
            <p:ph idx="1"/>
          </p:nvPr>
        </p:nvSpPr>
        <p:spPr/>
        <p:txBody>
          <a:bodyPr/>
          <a:p>
            <a:pPr marL="341630" indent="-341630">
              <a:defRPr/>
            </a:pPr>
            <a:r>
              <a:rPr lang="en-US" altLang="en-GB" dirty="0">
                <a:sym typeface="+mn-ea"/>
              </a:rPr>
              <a:t>KI#2 in FS_NG_RTC_Ph2 SI is the impact on IMS architecture, interfaces and procedures to support IMS capability exposure </a:t>
            </a:r>
            <a:r>
              <a:rPr lang="en-US" altLang="en-GB" b="1" dirty="0">
                <a:sym typeface="+mn-ea"/>
              </a:rPr>
              <a:t>in the context of IMS data channel session</a:t>
            </a:r>
            <a:r>
              <a:rPr lang="en-GB" altLang="en-US" dirty="0">
                <a:sym typeface="+mn-ea"/>
              </a:rPr>
              <a:t>.</a:t>
            </a:r>
            <a:endParaRPr lang="en-GB" altLang="en-US" dirty="0"/>
          </a:p>
          <a:p>
            <a:pPr marL="341630" indent="-341630">
              <a:defRPr/>
            </a:pPr>
            <a:r>
              <a:rPr lang="en-US" altLang="en-GB" dirty="0">
                <a:sym typeface="+mn-ea"/>
              </a:rPr>
              <a:t>Up to now, 3 solutions have been proposed in TR23.700-77, i.e. Solution#6, </a:t>
            </a:r>
            <a:r>
              <a:rPr lang="en-US" altLang="en-GB" dirty="0">
                <a:sym typeface="+mn-ea"/>
              </a:rPr>
              <a:t> Solution#7 and  Solution#18 </a:t>
            </a:r>
            <a:endParaRPr lang="en-GB" altLang="en-US" dirty="0"/>
          </a:p>
          <a:p>
            <a:pPr marL="0" indent="0">
              <a:buNone/>
            </a:pPr>
            <a:endParaRPr lang="zh-CN"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585470"/>
            <a:ext cx="9198610" cy="1104900"/>
          </a:xfrm>
        </p:spPr>
        <p:txBody>
          <a:bodyPr/>
          <a:p>
            <a:r>
              <a:rPr lang="zh-CN" altLang="en-US" sz="3600">
                <a:sym typeface="+mn-ea"/>
              </a:rPr>
              <a:t>Solution #6: IMS capability exposure architecture</a:t>
            </a:r>
            <a:endParaRPr lang="zh-CN" altLang="en-US" sz="3600">
              <a:sym typeface="+mn-ea"/>
            </a:endParaRPr>
          </a:p>
        </p:txBody>
      </p:sp>
      <p:pic>
        <p:nvPicPr>
          <p:cNvPr id="100" name="图片 99"/>
          <p:cNvPicPr/>
          <p:nvPr/>
        </p:nvPicPr>
        <p:blipFill>
          <a:blip r:embed="rId1"/>
          <a:stretch>
            <a:fillRect/>
          </a:stretch>
        </p:blipFill>
        <p:spPr>
          <a:xfrm>
            <a:off x="450215" y="1828800"/>
            <a:ext cx="5935345" cy="4090670"/>
          </a:xfrm>
          <a:prstGeom prst="rect">
            <a:avLst/>
          </a:prstGeom>
          <a:noFill/>
          <a:ln w="9525">
            <a:noFill/>
          </a:ln>
        </p:spPr>
      </p:pic>
      <p:sp>
        <p:nvSpPr>
          <p:cNvPr id="101" name="文本框 100"/>
          <p:cNvSpPr txBox="1"/>
          <p:nvPr/>
        </p:nvSpPr>
        <p:spPr>
          <a:xfrm>
            <a:off x="746125" y="6038850"/>
            <a:ext cx="4373245" cy="275590"/>
          </a:xfrm>
          <a:prstGeom prst="rect">
            <a:avLst/>
          </a:prstGeom>
          <a:noFill/>
          <a:ln w="9525">
            <a:noFill/>
          </a:ln>
        </p:spPr>
        <p:txBody>
          <a:bodyPr wrap="square">
            <a:spAutoFit/>
          </a:bodyPr>
          <a:p>
            <a:pPr marL="0" indent="0" algn="ctr"/>
            <a:r>
              <a:rPr lang="en-US" sz="1200" b="1">
                <a:latin typeface="Arial" panose="020B0604020202020204" pitchFamily="34" charset="0"/>
                <a:cs typeface="Times New Roman" panose="02020603050405020304" pitchFamily="18" charset="0"/>
              </a:rPr>
              <a:t>Figure 6.6.1.1-1: Architecture of IMS capability exposure</a:t>
            </a:r>
            <a:endParaRPr lang="en-US" altLang="en-US" sz="1200" b="1">
              <a:latin typeface="Arial" panose="020B0604020202020204" pitchFamily="34" charset="0"/>
              <a:cs typeface="Times New Roman" panose="02020603050405020304" pitchFamily="18" charset="0"/>
            </a:endParaRPr>
          </a:p>
        </p:txBody>
      </p:sp>
      <p:sp>
        <p:nvSpPr>
          <p:cNvPr id="4" name="圆角矩形 3"/>
          <p:cNvSpPr/>
          <p:nvPr/>
        </p:nvSpPr>
        <p:spPr>
          <a:xfrm>
            <a:off x="615950" y="2446655"/>
            <a:ext cx="2861310" cy="635635"/>
          </a:xfrm>
          <a:prstGeom prst="roundRect">
            <a:avLst/>
          </a:prstGeom>
          <a:noFill/>
          <a:ln w="9525" cap="flat" cmpd="sng" algn="ctr">
            <a:solidFill>
              <a:srgbClr val="FF0000"/>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8195" name="Content Placeholder 5"/>
          <p:cNvSpPr>
            <a:spLocks noGrp="1"/>
          </p:cNvSpPr>
          <p:nvPr>
            <p:ph idx="1"/>
          </p:nvPr>
        </p:nvSpPr>
        <p:spPr>
          <a:xfrm>
            <a:off x="6125210" y="1828800"/>
            <a:ext cx="5403850" cy="3310255"/>
          </a:xfrm>
        </p:spPr>
        <p:txBody>
          <a:bodyPr/>
          <a:p>
            <a:pPr marL="341630" indent="-341630">
              <a:defRPr/>
            </a:pPr>
            <a:r>
              <a:rPr sz="2000" b="1" dirty="0">
                <a:solidFill>
                  <a:srgbClr val="FF0000"/>
                </a:solidFill>
              </a:rPr>
              <a:t>IMSEF:</a:t>
            </a:r>
            <a:r>
              <a:rPr sz="2000" dirty="0"/>
              <a:t> IMS Exposure Function, is supported by the NEF and used for external exposure of IMS capability and service to the 3rd Party DC AS. A dedicated NEF</a:t>
            </a:r>
            <a:endParaRPr sz="2000" dirty="0"/>
          </a:p>
          <a:p>
            <a:pPr marL="341630" indent="-341630">
              <a:defRPr/>
            </a:pPr>
            <a:r>
              <a:rPr lang="en-US" altLang="en-GB" sz="2000" dirty="0"/>
              <a:t>When CAPIF is supported by the IMSEF, the IMSEF supports the CAPIF API provider domain functions</a:t>
            </a:r>
            <a:r>
              <a:rPr lang="en-US" altLang="en-GB" sz="2000" dirty="0">
                <a:sym typeface="+mn-ea"/>
              </a:rPr>
              <a:t> </a:t>
            </a:r>
            <a:endParaRPr lang="en-US" altLang="en-GB" sz="2000" dirty="0">
              <a:sym typeface="+mn-ea"/>
            </a:endParaRPr>
          </a:p>
          <a:p>
            <a:pPr marL="341630" indent="-341630">
              <a:defRPr/>
            </a:pPr>
            <a:r>
              <a:rPr lang="en-US" altLang="en-GB" sz="2000" dirty="0">
                <a:sym typeface="+mn-ea"/>
              </a:rPr>
              <a:t>IMSEF provides:</a:t>
            </a:r>
            <a:endParaRPr lang="en-US" altLang="en-GB" sz="2000" dirty="0">
              <a:sym typeface="+mn-ea"/>
            </a:endParaRPr>
          </a:p>
          <a:p>
            <a:pPr marL="798830" lvl="1" indent="-341630">
              <a:defRPr/>
            </a:pPr>
            <a:r>
              <a:rPr lang="en-GB" altLang="en-US" sz="2000" dirty="0"/>
              <a:t>Control operations of IMS session with data channel media, such as initiating, modifying, terminating and querying an IMS session.</a:t>
            </a:r>
            <a:endParaRPr lang="en-GB" altLang="en-US" sz="2000" dirty="0"/>
          </a:p>
          <a:p>
            <a:pPr marL="798830" lvl="1" indent="-341630">
              <a:defRPr/>
            </a:pPr>
            <a:r>
              <a:rPr lang="en-GB" altLang="en-US" sz="2000" dirty="0"/>
              <a:t>Subscribe and unsubscribe to IMS events of the specific subscriber.</a:t>
            </a:r>
            <a:endParaRPr lang="en-GB" altLang="en-US" sz="2000" dirty="0"/>
          </a:p>
          <a:p>
            <a:pPr marL="341630" indent="-341630">
              <a:defRPr/>
            </a:pPr>
            <a:endParaRPr lang="en-GB" altLang="en-US" sz="20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471170"/>
            <a:ext cx="9137650" cy="1104900"/>
          </a:xfrm>
        </p:spPr>
        <p:txBody>
          <a:bodyPr/>
          <a:p>
            <a:r>
              <a:rPr lang="zh-CN" altLang="en-US" sz="3600">
                <a:sym typeface="+mn-ea"/>
              </a:rPr>
              <a:t>Solution #7: Solution for IMS capability exposure via DC3/DC4</a:t>
            </a:r>
            <a:endParaRPr lang="zh-CN" altLang="en-US" sz="3600">
              <a:sym typeface="+mn-ea"/>
            </a:endParaRPr>
          </a:p>
        </p:txBody>
      </p:sp>
      <p:pic>
        <p:nvPicPr>
          <p:cNvPr id="101" name="图片 100"/>
          <p:cNvPicPr/>
          <p:nvPr/>
        </p:nvPicPr>
        <p:blipFill>
          <a:blip r:embed="rId1"/>
          <a:stretch>
            <a:fillRect/>
          </a:stretch>
        </p:blipFill>
        <p:spPr>
          <a:xfrm>
            <a:off x="303530" y="1877695"/>
            <a:ext cx="5705475" cy="4180840"/>
          </a:xfrm>
          <a:prstGeom prst="rect">
            <a:avLst/>
          </a:prstGeom>
          <a:noFill/>
          <a:ln w="9525">
            <a:noFill/>
          </a:ln>
        </p:spPr>
      </p:pic>
      <p:sp>
        <p:nvSpPr>
          <p:cNvPr id="102" name="文本框 101"/>
          <p:cNvSpPr txBox="1"/>
          <p:nvPr/>
        </p:nvSpPr>
        <p:spPr>
          <a:xfrm>
            <a:off x="445770" y="6058535"/>
            <a:ext cx="5080000" cy="275590"/>
          </a:xfrm>
          <a:prstGeom prst="rect">
            <a:avLst/>
          </a:prstGeom>
          <a:noFill/>
          <a:ln w="9525">
            <a:noFill/>
          </a:ln>
        </p:spPr>
        <p:txBody>
          <a:bodyPr>
            <a:spAutoFit/>
          </a:bodyPr>
          <a:p>
            <a:pPr marL="0" algn="ctr">
              <a:buClrTx/>
              <a:buSzTx/>
              <a:buFontTx/>
            </a:pPr>
            <a:r>
              <a:rPr lang="en-US" sz="1200" b="1">
                <a:latin typeface="Arial" panose="020B0604020202020204" pitchFamily="34" charset="0"/>
                <a:cs typeface="Times New Roman" panose="02020603050405020304" pitchFamily="18" charset="0"/>
              </a:rPr>
              <a:t>Figure 6.7.1-1: IMS capability exposure architecture</a:t>
            </a:r>
            <a:endParaRPr lang="en-US" sz="1200" b="1">
              <a:latin typeface="Arial" panose="020B0604020202020204" pitchFamily="34" charset="0"/>
              <a:cs typeface="Times New Roman" panose="02020603050405020304" pitchFamily="18" charset="0"/>
            </a:endParaRPr>
          </a:p>
        </p:txBody>
      </p:sp>
      <p:sp>
        <p:nvSpPr>
          <p:cNvPr id="8195" name="Content Placeholder 5"/>
          <p:cNvSpPr>
            <a:spLocks noGrp="1"/>
          </p:cNvSpPr>
          <p:nvPr>
            <p:ph idx="1"/>
          </p:nvPr>
        </p:nvSpPr>
        <p:spPr>
          <a:xfrm>
            <a:off x="5765800" y="1877695"/>
            <a:ext cx="6181725" cy="3310255"/>
          </a:xfrm>
        </p:spPr>
        <p:txBody>
          <a:bodyPr/>
          <a:p>
            <a:pPr marL="341630" indent="-341630">
              <a:defRPr/>
            </a:pPr>
            <a:r>
              <a:rPr sz="2000" dirty="0"/>
              <a:t>The </a:t>
            </a:r>
            <a:r>
              <a:rPr lang="en-US" sz="2000" dirty="0"/>
              <a:t>Solution does not change the </a:t>
            </a:r>
            <a:r>
              <a:rPr sz="2000" dirty="0"/>
              <a:t>architecture</a:t>
            </a:r>
            <a:r>
              <a:rPr lang="en-US" sz="2000" dirty="0"/>
              <a:t> of IMS supporting Data Channel</a:t>
            </a:r>
            <a:endParaRPr sz="2000" dirty="0"/>
          </a:p>
          <a:p>
            <a:pPr marL="341630" indent="-341630">
              <a:defRPr/>
            </a:pPr>
            <a:r>
              <a:rPr sz="2000" dirty="0"/>
              <a:t>DCSF can return to DCAS the following information on DC3/DC4:</a:t>
            </a:r>
            <a:endParaRPr sz="2000" dirty="0"/>
          </a:p>
          <a:p>
            <a:pPr marL="798830" lvl="1" indent="-341630">
              <a:defRPr/>
            </a:pPr>
            <a:r>
              <a:rPr sz="2000" dirty="0"/>
              <a:t>response code (success or failure);</a:t>
            </a:r>
            <a:endParaRPr sz="2000" dirty="0"/>
          </a:p>
          <a:p>
            <a:pPr marL="798830" lvl="1" indent="-341630">
              <a:defRPr/>
            </a:pPr>
            <a:r>
              <a:rPr sz="2000" dirty="0"/>
              <a:t>other information, e.g. session identifier (session ID), IP address of the UE, location, MDC2 identifier, user identifier (user ID), PVNI, and external DC identifier, Call ID which can be used to determine a DC uniquely;</a:t>
            </a:r>
            <a:endParaRPr sz="2000" dirty="0"/>
          </a:p>
          <a:p>
            <a:pPr marL="798830" lvl="1" indent="-341630">
              <a:defRPr/>
            </a:pPr>
            <a:r>
              <a:rPr sz="2000" dirty="0"/>
              <a:t>notifications to the reported events (DC establishment/termination, downloaded DC application, IMS capability exposure) ; and</a:t>
            </a:r>
            <a:endParaRPr sz="2000" dirty="0"/>
          </a:p>
          <a:p>
            <a:pPr marL="798830" lvl="1" indent="-341630">
              <a:defRPr/>
            </a:pPr>
            <a:r>
              <a:rPr sz="2000" dirty="0"/>
              <a:t>session control status (DC session creation result, DC termination).</a:t>
            </a:r>
            <a:endParaRPr sz="2000"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458470"/>
            <a:ext cx="8924290" cy="1104900"/>
          </a:xfrm>
        </p:spPr>
        <p:txBody>
          <a:bodyPr/>
          <a:p>
            <a:r>
              <a:rPr lang="zh-CN" altLang="en-US" sz="3600">
                <a:sym typeface="+mn-ea"/>
              </a:rPr>
              <a:t>Solution #18: Supporting of network initiated IMS Data Channels</a:t>
            </a:r>
            <a:endParaRPr lang="zh-CN" altLang="en-US" sz="3600">
              <a:sym typeface="+mn-ea"/>
            </a:endParaRPr>
          </a:p>
        </p:txBody>
      </p:sp>
      <p:sp>
        <p:nvSpPr>
          <p:cNvPr id="8195" name="Content Placeholder 5"/>
          <p:cNvSpPr>
            <a:spLocks noGrp="1"/>
          </p:cNvSpPr>
          <p:nvPr>
            <p:ph idx="1"/>
          </p:nvPr>
        </p:nvSpPr>
        <p:spPr>
          <a:xfrm>
            <a:off x="364490" y="1774190"/>
            <a:ext cx="11205845" cy="3310255"/>
          </a:xfrm>
        </p:spPr>
        <p:txBody>
          <a:bodyPr/>
          <a:p>
            <a:pPr marL="341630" indent="-341630">
              <a:defRPr/>
            </a:pPr>
            <a:r>
              <a:rPr sz="1800" dirty="0">
                <a:sym typeface="+mn-ea"/>
              </a:rPr>
              <a:t>The </a:t>
            </a:r>
            <a:r>
              <a:rPr lang="en-US" sz="1800" dirty="0">
                <a:sym typeface="+mn-ea"/>
              </a:rPr>
              <a:t>Solution does not propose a new or enhanced architecture. This Solution applies to DC-AS in the enterprise to trigger the establishment of IMS data channel(s).</a:t>
            </a:r>
            <a:endParaRPr lang="en-US" sz="1800" dirty="0">
              <a:sym typeface="+mn-ea"/>
            </a:endParaRPr>
          </a:p>
          <a:p>
            <a:pPr marL="341630" indent="-341630">
              <a:defRPr/>
            </a:pPr>
            <a:r>
              <a:rPr sz="1800" dirty="0"/>
              <a:t>NEF impacts:</a:t>
            </a:r>
            <a:endParaRPr sz="1800" dirty="0"/>
          </a:p>
          <a:p>
            <a:pPr marL="798830" lvl="1" indent="-341630">
              <a:defRPr/>
            </a:pPr>
            <a:r>
              <a:rPr sz="1600" dirty="0"/>
              <a:t>Receive data channel request from AFs for establishment, update or release of </a:t>
            </a:r>
            <a:r>
              <a:rPr lang="en-US" sz="1600" dirty="0"/>
              <a:t>BDC</a:t>
            </a:r>
            <a:r>
              <a:rPr sz="1600" dirty="0"/>
              <a:t> and </a:t>
            </a:r>
            <a:r>
              <a:rPr lang="en-US" sz="1600" dirty="0"/>
              <a:t>ADC</a:t>
            </a:r>
            <a:r>
              <a:rPr sz="1600" dirty="0"/>
              <a:t>.</a:t>
            </a:r>
            <a:endParaRPr sz="1600" dirty="0"/>
          </a:p>
          <a:p>
            <a:pPr marL="798830" lvl="1" indent="-341630">
              <a:defRPr/>
            </a:pPr>
            <a:r>
              <a:rPr sz="1600" dirty="0"/>
              <a:t>Send data channel request to IMS AS.</a:t>
            </a:r>
            <a:endParaRPr sz="1600" dirty="0"/>
          </a:p>
          <a:p>
            <a:pPr marL="798830" lvl="1" indent="-341630">
              <a:defRPr/>
            </a:pPr>
            <a:r>
              <a:rPr sz="1600" dirty="0"/>
              <a:t>Receive notifications of requested IMS events from the IMS AS.</a:t>
            </a:r>
            <a:endParaRPr sz="1600" dirty="0"/>
          </a:p>
          <a:p>
            <a:pPr marL="798830" lvl="1" indent="-341630">
              <a:defRPr/>
            </a:pPr>
            <a:r>
              <a:rPr sz="1600" dirty="0"/>
              <a:t>Send notifications of requested IMS events to the AF.</a:t>
            </a:r>
            <a:endParaRPr sz="1600" dirty="0"/>
          </a:p>
        </p:txBody>
      </p:sp>
      <p:graphicFrame>
        <p:nvGraphicFramePr>
          <p:cNvPr id="5" name="Object 53"/>
          <p:cNvGraphicFramePr>
            <a:graphicFrameLocks noChangeAspect="1"/>
          </p:cNvGraphicFramePr>
          <p:nvPr/>
        </p:nvGraphicFramePr>
        <p:xfrm>
          <a:off x="782955" y="3812540"/>
          <a:ext cx="10221595" cy="2623820"/>
        </p:xfrm>
        <a:graphic>
          <a:graphicData uri="http://schemas.openxmlformats.org/presentationml/2006/ole">
            <mc:AlternateContent xmlns:mc="http://schemas.openxmlformats.org/markup-compatibility/2006">
              <mc:Choice xmlns:v="urn:schemas-microsoft-com:vml" Requires="v">
                <p:oleObj spid="_x0000_s3076" name="" r:id="rId1" imgW="10927080" imgH="3273425" progId="Mscgen.Chart">
                  <p:embed/>
                </p:oleObj>
              </mc:Choice>
              <mc:Fallback>
                <p:oleObj name="" r:id="rId1" imgW="10927080" imgH="3273425" progId="Mscgen.Chart">
                  <p:embed/>
                  <p:pic>
                    <p:nvPicPr>
                      <p:cNvPr id="0" name="图片 3075"/>
                      <p:cNvPicPr/>
                      <p:nvPr/>
                    </p:nvPicPr>
                    <p:blipFill>
                      <a:blip r:embed="rId2"/>
                      <a:stretch>
                        <a:fillRect/>
                      </a:stretch>
                    </p:blipFill>
                    <p:spPr>
                      <a:xfrm>
                        <a:off x="782955" y="3812540"/>
                        <a:ext cx="10221595" cy="2623820"/>
                      </a:xfrm>
                      <a:prstGeom prst="rect">
                        <a:avLst/>
                      </a:prstGeom>
                      <a:noFill/>
                      <a:ln w="38100">
                        <a:noFill/>
                        <a:miter/>
                      </a:ln>
                    </p:spPr>
                  </p:pic>
                </p:oleObj>
              </mc:Fallback>
            </mc:AlternateContent>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sym typeface="+mn-ea"/>
              </a:rPr>
              <a:t>Impacts on SA6 eMMTelAPP study </a:t>
            </a:r>
            <a:endParaRPr lang="zh-CN" altLang="en-US"/>
          </a:p>
        </p:txBody>
      </p:sp>
      <p:sp>
        <p:nvSpPr>
          <p:cNvPr id="3" name="内容占位符 2"/>
          <p:cNvSpPr>
            <a:spLocks noGrp="1"/>
          </p:cNvSpPr>
          <p:nvPr>
            <p:ph idx="1"/>
          </p:nvPr>
        </p:nvSpPr>
        <p:spPr>
          <a:xfrm>
            <a:off x="355600" y="1825625"/>
            <a:ext cx="11506200" cy="4351655"/>
          </a:xfrm>
        </p:spPr>
        <p:txBody>
          <a:bodyPr/>
          <a:p>
            <a:pPr marL="341630" indent="-341630" algn="l">
              <a:buClrTx/>
              <a:buSzTx/>
              <a:buBlip>
                <a:blip r:embed="rId1"/>
              </a:buBlip>
              <a:defRPr/>
            </a:pPr>
            <a:r>
              <a:rPr lang="en-US" altLang="en-GB" dirty="0">
                <a:sym typeface="+mn-ea"/>
              </a:rPr>
              <a:t>The conclusion on </a:t>
            </a:r>
            <a:r>
              <a:rPr lang="en-US" altLang="en-GB" dirty="0">
                <a:sym typeface="+mn-ea"/>
              </a:rPr>
              <a:t>IMS capability exposure has not been made by SA2 yet.</a:t>
            </a:r>
            <a:endParaRPr lang="en-US" altLang="en-GB" dirty="0">
              <a:sym typeface="+mn-ea"/>
            </a:endParaRPr>
          </a:p>
          <a:p>
            <a:pPr marL="341630" indent="-341630" algn="l">
              <a:buClrTx/>
              <a:buSzTx/>
              <a:buBlip>
                <a:blip r:embed="rId1"/>
              </a:buBlip>
              <a:defRPr/>
            </a:pPr>
            <a:r>
              <a:rPr lang="en-US" altLang="zh-CN" dirty="0">
                <a:ea typeface="宋体" panose="02010600030101010101" pitchFamily="2" charset="-122"/>
                <a:sym typeface="+mn-ea"/>
              </a:rPr>
              <a:t>The capabilities of IMS are provided via N33/DC4 references, therefore the </a:t>
            </a:r>
            <a:r>
              <a:rPr lang="en-US" altLang="zh-CN" b="1" dirty="0">
                <a:highlight>
                  <a:srgbClr val="FFFF00"/>
                </a:highlight>
                <a:ea typeface="宋体" panose="02010600030101010101" pitchFamily="2" charset="-122"/>
                <a:sym typeface="+mn-ea"/>
              </a:rPr>
              <a:t>eMMTel Enabler architecture model approved in SA6#59 will not be impacted.</a:t>
            </a:r>
            <a:endParaRPr lang="en-US" altLang="zh-CN" b="1" dirty="0">
              <a:highlight>
                <a:srgbClr val="FFFF00"/>
              </a:highlight>
              <a:ea typeface="宋体" panose="02010600030101010101" pitchFamily="2" charset="-122"/>
              <a:sym typeface="+mn-ea"/>
            </a:endParaRPr>
          </a:p>
          <a:p>
            <a:pPr marL="341630" indent="-341630" algn="l">
              <a:buClrTx/>
              <a:buSzTx/>
              <a:buBlip>
                <a:blip r:embed="rId1"/>
              </a:buBlip>
              <a:defRPr/>
            </a:pPr>
            <a:r>
              <a:rPr lang="en-US" altLang="zh-CN" dirty="0">
                <a:ea typeface="宋体" panose="02010600030101010101" pitchFamily="2" charset="-122"/>
                <a:sym typeface="+mn-ea"/>
              </a:rPr>
              <a:t>The capabilities provided by eMMTel Enabler are needed to be considered based on the capabilities provided by SA2 but are integrated service capabilities rather than reusing the capabilities provided by SA2 directly.</a:t>
            </a:r>
            <a:endParaRPr lang="en-US" altLang="zh-CN" dirty="0">
              <a:ea typeface="宋体" panose="02010600030101010101" pitchFamily="2" charset="-122"/>
              <a:sym typeface="+mn-ea"/>
            </a:endParaRPr>
          </a:p>
          <a:p>
            <a:pPr marL="341630" indent="-341630" algn="l">
              <a:buClrTx/>
              <a:buSzTx/>
              <a:buBlip>
                <a:blip r:embed="rId1"/>
              </a:buBlip>
              <a:defRPr/>
            </a:pPr>
            <a:r>
              <a:rPr lang="en-US" altLang="zh-CN" dirty="0">
                <a:ea typeface="宋体" panose="02010600030101010101" pitchFamily="2" charset="-122"/>
                <a:sym typeface="+mn-ea"/>
              </a:rPr>
              <a:t>Value added services are needed since lots of service level requirements may not be in scope of SA2.</a:t>
            </a:r>
            <a:endParaRPr lang="zh-CN" altLang="en-US"/>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2673</Words>
  <Application>WPS 演示</Application>
  <PresentationFormat>Widescreen</PresentationFormat>
  <Paragraphs>50</Paragraphs>
  <Slides>6</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17" baseType="lpstr">
      <vt:lpstr>Arial</vt:lpstr>
      <vt:lpstr>宋体</vt:lpstr>
      <vt:lpstr>Wingdings</vt:lpstr>
      <vt:lpstr>Calibri</vt:lpstr>
      <vt:lpstr>Arial</vt:lpstr>
      <vt:lpstr>Calibri Light</vt:lpstr>
      <vt:lpstr>Times New Roman</vt:lpstr>
      <vt:lpstr>微软雅黑</vt:lpstr>
      <vt:lpstr>Arial Unicode MS</vt:lpstr>
      <vt:lpstr>Office Theme</vt:lpstr>
      <vt:lpstr>Mscgen.Chart</vt:lpstr>
      <vt:lpstr>Information update regarding eMMTel</vt:lpstr>
      <vt:lpstr>SA2 Solutions on capabilities exposure</vt:lpstr>
      <vt:lpstr>Solution #6: IMS capability exposure architecture</vt:lpstr>
      <vt:lpstr>Solution #7: Solution for IMS capability exposure via DC3/DC4</vt:lpstr>
      <vt:lpstr>Solution #18: Supporting of network initiated IMS Data Channels</vt:lpstr>
      <vt:lpstr>Impacts on SA6 eMMTelAPP study </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ly0327</cp:lastModifiedBy>
  <cp:revision>653</cp:revision>
  <dcterms:created xsi:type="dcterms:W3CDTF">2010-02-05T13:52:00Z</dcterms:created>
  <dcterms:modified xsi:type="dcterms:W3CDTF">2024-04-07T14:44:23Z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CCB0EA3ED5484DABA2759225D4107EBD</vt:lpwstr>
  </property>
  <property fmtid="{D5CDD505-2E9C-101B-9397-08002B2CF9AE}" pid="4" name="KSOProductBuildVer">
    <vt:lpwstr>2052-11.8.2.12085</vt:lpwstr>
  </property>
</Properties>
</file>