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3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1" d="100"/>
          <a:sy n="71" d="100"/>
        </p:scale>
        <p:origin x="312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#59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Athens, Greece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February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March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S6-24xxxx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842841" cy="2852737"/>
          </a:xfrm>
        </p:spPr>
        <p:txBody>
          <a:bodyPr/>
          <a:lstStyle/>
          <a:p>
            <a:pPr eaLnBrk="1" hangingPunct="1"/>
            <a:r>
              <a:rPr lang="en-US" altLang="zh-CN" b="1" kern="0" dirty="0">
                <a:cs typeface="MS PGothic" panose="020B0600070205080204" pitchFamily="34" charset="-128"/>
                <a:sym typeface="+mn-ea"/>
              </a:rPr>
              <a:t>Discussion on the exposure </a:t>
            </a:r>
            <a:r>
              <a:rPr lang="en-US" altLang="zh-CN" b="1" kern="0">
                <a:cs typeface="MS PGothic" panose="020B0600070205080204" pitchFamily="34" charset="-128"/>
                <a:sym typeface="+mn-ea"/>
              </a:rPr>
              <a:t>of application calling </a:t>
            </a:r>
            <a:r>
              <a:rPr lang="en-US" altLang="zh-CN" b="1" kern="0" dirty="0">
                <a:cs typeface="MS PGothic" panose="020B0600070205080204" pitchFamily="34" charset="-128"/>
                <a:sym typeface="+mn-ea"/>
              </a:rPr>
              <a:t>service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kern="0" dirty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Han Wang</a:t>
            </a:r>
          </a:p>
          <a:p>
            <a:pPr marL="0" indent="0" eaLnBrk="1" hangingPunct="1">
              <a:buFontTx/>
              <a:buNone/>
            </a:pPr>
            <a:r>
              <a:rPr lang="en-US" altLang="en-US" kern="0" dirty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H</a:t>
            </a:r>
            <a:r>
              <a:rPr lang="en-US" altLang="zh-CN" kern="0" dirty="0">
                <a:latin typeface="Arial" panose="020B0604020202020204" pitchFamily="34" charset="0"/>
                <a:ea typeface="MS PGothic" panose="020B0600070205080204" pitchFamily="34" charset="-128"/>
                <a:cs typeface="MS PGothic" panose="020B0600070205080204" pitchFamily="34" charset="-128"/>
                <a:sym typeface="+mn-ea"/>
              </a:rPr>
              <a:t>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IMS capability exposure in SA2(1)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293" y="1816660"/>
            <a:ext cx="11004177" cy="1491316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600" b="1" dirty="0"/>
              <a:t>"Study on system architecture for next generation real time communication services phase 2" (FS_NG_RTC_Ph2)</a:t>
            </a:r>
            <a:endParaRPr lang="zh-CN" altLang="en-US" sz="1600" b="1" dirty="0"/>
          </a:p>
          <a:p>
            <a:pPr algn="just">
              <a:spcAft>
                <a:spcPts val="900"/>
              </a:spcAft>
            </a:pPr>
            <a:r>
              <a:rPr lang="en-US" altLang="zh-CN" sz="1600" dirty="0"/>
              <a:t>WT-1: Study on the enhancements to framework for exposure of IMS capability in the context of IMS data channel session</a:t>
            </a:r>
            <a:endParaRPr lang="zh-CN" altLang="zh-CN" sz="1600" dirty="0"/>
          </a:p>
          <a:p>
            <a:pPr algn="just">
              <a:spcAft>
                <a:spcPts val="900"/>
              </a:spcAft>
            </a:pPr>
            <a:r>
              <a:rPr lang="en-GB" altLang="zh-CN" sz="1600" dirty="0"/>
              <a:t>WT-1.2: how to expose existing IMS services (e.g. IMS voice/video call, message) in the context of an IMS data channel session, i.e. when DC is established.</a:t>
            </a:r>
            <a:endParaRPr lang="zh-CN" altLang="zh-CN" sz="1600" dirty="0"/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278C10-5751-4F38-A4BF-EBE680C7B199}"/>
              </a:ext>
            </a:extLst>
          </p:cNvPr>
          <p:cNvSpPr txBox="1">
            <a:spLocks/>
          </p:cNvSpPr>
          <p:nvPr/>
        </p:nvSpPr>
        <p:spPr bwMode="auto">
          <a:xfrm>
            <a:off x="560293" y="3717178"/>
            <a:ext cx="11004177" cy="2405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900"/>
              </a:spcAft>
              <a:buNone/>
            </a:pPr>
            <a:r>
              <a:rPr lang="en-GB" altLang="zh-CN" sz="1600" b="1" dirty="0"/>
              <a:t>Key issue #</a:t>
            </a:r>
            <a:r>
              <a:rPr lang="en-US" altLang="zh-CN" sz="1600" b="1" dirty="0"/>
              <a:t>2</a:t>
            </a:r>
            <a:r>
              <a:rPr lang="en-GB" altLang="zh-CN" sz="1600" b="1" dirty="0"/>
              <a:t>: Impact on IMS architecture, interfaces and procedures to support IMS capability exposure in the context of IMS data channel session</a:t>
            </a:r>
            <a:endParaRPr lang="zh-CN" altLang="en-US" sz="1600" b="1" dirty="0"/>
          </a:p>
          <a:p>
            <a:pPr marL="0" indent="0" algn="just">
              <a:spcAft>
                <a:spcPts val="900"/>
              </a:spcAft>
              <a:buNone/>
            </a:pPr>
            <a:r>
              <a:rPr lang="en-US" altLang="zh-CN" sz="1600" dirty="0"/>
              <a:t>T</a:t>
            </a:r>
            <a:r>
              <a:rPr lang="en-GB" altLang="zh-CN" sz="1600" dirty="0"/>
              <a:t>his KI will address the following aspects:</a:t>
            </a:r>
            <a:endParaRPr lang="zh-CN" altLang="zh-CN" sz="1600" dirty="0">
              <a:ea typeface="Times New Roman" panose="02020603050405020304" pitchFamily="18" charset="0"/>
            </a:endParaRPr>
          </a:p>
          <a:p>
            <a:pPr marL="180340" indent="0" algn="just">
              <a:spcAft>
                <a:spcPts val="900"/>
              </a:spcAft>
              <a:buNone/>
            </a:pPr>
            <a:r>
              <a:rPr lang="en-GB" altLang="zh-CN" sz="1600" dirty="0"/>
              <a:t>- Study enhancements to IMS architecture, interfaces and procedures to expose IMS services in the following IMS data channel related scenarios:</a:t>
            </a:r>
            <a:endParaRPr lang="zh-CN" altLang="zh-CN" sz="1600" dirty="0">
              <a:ea typeface="Times New Roman" panose="02020603050405020304" pitchFamily="18" charset="0"/>
            </a:endParaRPr>
          </a:p>
          <a:p>
            <a:pPr marL="360045" indent="0" algn="just">
              <a:spcAft>
                <a:spcPts val="900"/>
              </a:spcAft>
              <a:buNone/>
            </a:pPr>
            <a:r>
              <a:rPr lang="en-GB" altLang="zh-CN" sz="1600" dirty="0"/>
              <a:t>- </a:t>
            </a:r>
            <a:r>
              <a:rPr lang="en-GB" altLang="zh-CN" sz="1600" dirty="0">
                <a:solidFill>
                  <a:srgbClr val="FF0000"/>
                </a:solidFill>
              </a:rPr>
              <a:t>IMS data channel </a:t>
            </a:r>
            <a:r>
              <a:rPr lang="en-GB" altLang="zh-CN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initiation</a:t>
            </a:r>
            <a:r>
              <a:rPr lang="en-GB" altLang="zh-CN" sz="1600" dirty="0">
                <a:solidFill>
                  <a:srgbClr val="FF0000"/>
                </a:solidFill>
              </a:rPr>
              <a:t>, update and release.</a:t>
            </a:r>
            <a:r>
              <a:rPr lang="en-GB" altLang="zh-CN" sz="1600" dirty="0">
                <a:solidFill>
                  <a:srgbClr val="FF0000"/>
                </a:solidFill>
                <a:ea typeface="等线" panose="02010600030101010101" pitchFamily="2" charset="-122"/>
              </a:rPr>
              <a:t> This includes the </a:t>
            </a:r>
            <a:r>
              <a:rPr lang="en-GB" altLang="zh-CN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initiation</a:t>
            </a:r>
            <a:r>
              <a:rPr lang="en-GB" altLang="zh-CN" sz="1600" dirty="0">
                <a:solidFill>
                  <a:srgbClr val="FF0000"/>
                </a:solidFill>
                <a:ea typeface="等线" panose="02010600030101010101" pitchFamily="2" charset="-122"/>
              </a:rPr>
              <a:t>, update and release of application </a:t>
            </a:r>
            <a:r>
              <a:rPr lang="en-GB" altLang="zh-CN" sz="1600" dirty="0">
                <a:solidFill>
                  <a:srgbClr val="FF0000"/>
                </a:solidFill>
                <a:ea typeface="Times New Roman" panose="02020603050405020304" pitchFamily="18" charset="0"/>
              </a:rPr>
              <a:t>and bootstrap </a:t>
            </a:r>
            <a:r>
              <a:rPr lang="en-GB" altLang="zh-CN" sz="1600" dirty="0">
                <a:solidFill>
                  <a:srgbClr val="FF0000"/>
                </a:solidFill>
                <a:ea typeface="等线" panose="02010600030101010101" pitchFamily="2" charset="-122"/>
              </a:rPr>
              <a:t>data channels</a:t>
            </a:r>
            <a:r>
              <a:rPr lang="en-GB" altLang="zh-CN" sz="1600" dirty="0">
                <a:ea typeface="等线" panose="02010600030101010101" pitchFamily="2" charset="-122"/>
              </a:rPr>
              <a:t>.</a:t>
            </a:r>
            <a:endParaRPr lang="zh-CN" altLang="zh-CN" sz="1600" dirty="0">
              <a:ea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1677477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IMS capability exposure in SA2(2)</a:t>
            </a:r>
            <a:endParaRPr lang="en-GB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1FB915-C065-4D1A-962B-763A8C32C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506" y="1783879"/>
            <a:ext cx="105156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zh-CN" sz="1600" b="1" dirty="0"/>
              <a:t>The latest progress in SA2 about IMS capability exposure, there are two solution agreed in last meeting:</a:t>
            </a:r>
            <a:endParaRPr lang="zh-CN" altLang="en-US" sz="1600" b="1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9B8FDCF-F40D-4523-8F94-09A817EB280D}"/>
              </a:ext>
            </a:extLst>
          </p:cNvPr>
          <p:cNvSpPr/>
          <p:nvPr/>
        </p:nvSpPr>
        <p:spPr>
          <a:xfrm>
            <a:off x="407889" y="3579416"/>
            <a:ext cx="11501720" cy="14408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E2D1368-AD8E-4AC9-A6FE-D735E0FF8B6D}"/>
              </a:ext>
            </a:extLst>
          </p:cNvPr>
          <p:cNvSpPr/>
          <p:nvPr/>
        </p:nvSpPr>
        <p:spPr>
          <a:xfrm>
            <a:off x="407889" y="2158556"/>
            <a:ext cx="11501720" cy="12849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83238F6-C360-435B-8B65-DAFD1F76B152}"/>
              </a:ext>
            </a:extLst>
          </p:cNvPr>
          <p:cNvSpPr/>
          <p:nvPr/>
        </p:nvSpPr>
        <p:spPr>
          <a:xfrm>
            <a:off x="407888" y="2482587"/>
            <a:ext cx="11501720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600" dirty="0">
                <a:latin typeface="+mn-lt"/>
              </a:rPr>
              <a:t>The IMSEF(a dedicated NEF instance) and DCSF provides the following services to the </a:t>
            </a:r>
            <a:r>
              <a:rPr lang="en-GB" altLang="zh-CN" sz="1600" dirty="0">
                <a:solidFill>
                  <a:srgbClr val="FF0000"/>
                </a:solidFill>
                <a:latin typeface="+mn-lt"/>
              </a:rPr>
              <a:t>DC AS via DC3/DC4</a:t>
            </a:r>
            <a:r>
              <a:rPr lang="en-GB" altLang="zh-CN" sz="1600" dirty="0">
                <a:latin typeface="+mn-lt"/>
              </a:rPr>
              <a:t>:</a:t>
            </a:r>
          </a:p>
          <a:p>
            <a:pPr marL="360680" indent="-180340">
              <a:spcAft>
                <a:spcPts val="900"/>
              </a:spcAft>
            </a:pPr>
            <a:r>
              <a:rPr lang="en-GB" altLang="zh-CN" sz="1600" dirty="0">
                <a:latin typeface="+mn-lt"/>
              </a:rPr>
              <a:t>-	Control operations of IMS session with data channel media, such as initiating, modifying, terminating and querying an IMS session</a:t>
            </a:r>
            <a:endParaRPr lang="zh-CN" altLang="en-US" sz="1600" dirty="0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F28C9646-4374-4BD1-B826-7311A2BEF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507" y="3862549"/>
            <a:ext cx="11750493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ja-JP" sz="1600" dirty="0">
                <a:latin typeface="+mn-lt"/>
              </a:rPr>
              <a:t>With this solution, there are two types of capabilities, which can be exposed </a:t>
            </a:r>
            <a:r>
              <a:rPr lang="en-GB" altLang="ja-JP" sz="1600" dirty="0">
                <a:solidFill>
                  <a:srgbClr val="FF0000"/>
                </a:solidFill>
                <a:latin typeface="+mn-lt"/>
              </a:rPr>
              <a:t>via DC3/DC4 interfaces from DCSF to DCAS </a:t>
            </a:r>
            <a:r>
              <a:rPr lang="en-GB" altLang="ja-JP" sz="1600" dirty="0">
                <a:latin typeface="+mn-lt"/>
              </a:rPr>
              <a:t>via </a:t>
            </a:r>
            <a:r>
              <a:rPr lang="en-GB" altLang="ja-JP" sz="1600" dirty="0" err="1">
                <a:latin typeface="+mn-lt"/>
              </a:rPr>
              <a:t>Ndcsf</a:t>
            </a:r>
            <a:r>
              <a:rPr lang="en-GB" altLang="ja-JP" sz="1600" dirty="0">
                <a:latin typeface="+mn-lt"/>
              </a:rPr>
              <a:t> services.</a:t>
            </a:r>
            <a:endParaRPr lang="en-GB" altLang="zh-CN" sz="1600" dirty="0">
              <a:latin typeface="+mn-lt"/>
            </a:endParaRPr>
          </a:p>
          <a:p>
            <a:pPr marL="360680" indent="-180340">
              <a:spcAft>
                <a:spcPts val="900"/>
              </a:spcAft>
            </a:pPr>
            <a:r>
              <a:rPr lang="en-GB" altLang="zh-CN" sz="1600" dirty="0">
                <a:latin typeface="+mn-lt"/>
              </a:rPr>
              <a:t>-	</a:t>
            </a:r>
            <a:r>
              <a:rPr lang="en-GB" altLang="ja-JP" sz="1600" dirty="0">
                <a:latin typeface="+mn-lt"/>
              </a:rPr>
              <a:t>The first type of capabilities are call related events from IMS AS via DC1 interface</a:t>
            </a:r>
          </a:p>
          <a:p>
            <a:pPr marL="360680" indent="-180340">
              <a:spcAft>
                <a:spcPts val="900"/>
              </a:spcAft>
            </a:pPr>
            <a:r>
              <a:rPr lang="en-GB" altLang="zh-CN" sz="1600" dirty="0">
                <a:latin typeface="+mn-lt"/>
              </a:rPr>
              <a:t>-	</a:t>
            </a:r>
            <a:r>
              <a:rPr lang="en-GB" altLang="ja-JP" sz="1600" dirty="0">
                <a:latin typeface="+mn-lt"/>
              </a:rPr>
              <a:t>The second type of capabilities are DC related events,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CC4808-CC05-4C00-A766-C7F61EE955DA}"/>
              </a:ext>
            </a:extLst>
          </p:cNvPr>
          <p:cNvSpPr txBox="1"/>
          <p:nvPr/>
        </p:nvSpPr>
        <p:spPr>
          <a:xfrm>
            <a:off x="441506" y="2140803"/>
            <a:ext cx="7108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lt"/>
              </a:rPr>
              <a:t>IMS capability exposure architecture (</a:t>
            </a:r>
            <a:r>
              <a:rPr lang="en-GB" altLang="zh-CN" sz="1600" dirty="0">
                <a:latin typeface="+mn-lt"/>
              </a:rPr>
              <a:t>S2-2401600)</a:t>
            </a:r>
            <a:endParaRPr lang="zh-CN" altLang="en-US" sz="1600" dirty="0"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D09BD3-EE29-4583-9F85-A18DE8807CB8}"/>
              </a:ext>
            </a:extLst>
          </p:cNvPr>
          <p:cNvSpPr txBox="1"/>
          <p:nvPr/>
        </p:nvSpPr>
        <p:spPr>
          <a:xfrm>
            <a:off x="441507" y="3527467"/>
            <a:ext cx="8821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lt"/>
              </a:rPr>
              <a:t>Solution for IMS capability exposure via DC3/DC4 (</a:t>
            </a:r>
            <a:r>
              <a:rPr lang="en-GB" altLang="zh-CN" sz="1600" dirty="0">
                <a:latin typeface="+mn-lt"/>
              </a:rPr>
              <a:t>S2-2401601)</a:t>
            </a:r>
            <a:endParaRPr lang="zh-CN" altLang="en-US" sz="1600" dirty="0">
              <a:latin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4DAA8EA-D9F4-453B-A7CC-242E88C5E6E5}"/>
              </a:ext>
            </a:extLst>
          </p:cNvPr>
          <p:cNvSpPr/>
          <p:nvPr/>
        </p:nvSpPr>
        <p:spPr>
          <a:xfrm>
            <a:off x="407888" y="5286139"/>
            <a:ext cx="11501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600" dirty="0">
                <a:latin typeface="+mn-lt"/>
              </a:rPr>
              <a:t>SA2 focus on provide the basic capability of establishing an IMS session with data channel media,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terminating an IMS session with data channel media,</a:t>
            </a:r>
            <a:r>
              <a:rPr lang="zh-CN" altLang="en-US" sz="1600" dirty="0">
                <a:latin typeface="+mn-lt"/>
              </a:rPr>
              <a:t> </a:t>
            </a:r>
            <a:r>
              <a:rPr lang="en-US" altLang="zh-CN" sz="1600" dirty="0">
                <a:latin typeface="+mn-lt"/>
              </a:rPr>
              <a:t>modifying an IMS session to add data channel media</a:t>
            </a:r>
            <a:r>
              <a:rPr lang="en-GB" altLang="zh-CN" sz="1600" dirty="0">
                <a:latin typeface="+mn-lt"/>
              </a:rPr>
              <a:t>, etc</a:t>
            </a:r>
            <a:r>
              <a:rPr lang="en-US" altLang="zh-CN" sz="1600" dirty="0">
                <a:latin typeface="+mn-lt"/>
              </a:rPr>
              <a:t> via NEF and DCSF</a:t>
            </a:r>
            <a:endParaRPr lang="zh-CN" altLang="zh-CN" sz="1600" dirty="0">
              <a:latin typeface="+mn-lt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SA6 </a:t>
            </a:r>
            <a:r>
              <a:rPr lang="en-US" altLang="zh-CN" dirty="0"/>
              <a:t>key issue 1 </a:t>
            </a:r>
            <a:r>
              <a:rPr lang="en-US" altLang="zh-CN" sz="4000" dirty="0"/>
              <a:t>focus</a:t>
            </a:r>
            <a:endParaRPr lang="en-GB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BF5AAB-FD44-4754-B765-39A0080790B0}"/>
              </a:ext>
            </a:extLst>
          </p:cNvPr>
          <p:cNvSpPr txBox="1"/>
          <p:nvPr/>
        </p:nvSpPr>
        <p:spPr>
          <a:xfrm>
            <a:off x="409014" y="5884675"/>
            <a:ext cx="11373971" cy="3416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GB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lvl1pPr>
          </a:lstStyle>
          <a:p>
            <a:pPr marL="0" indent="0">
              <a:buNone/>
            </a:pPr>
            <a:r>
              <a:rPr lang="x-none" altLang="zh-CN" dirty="0"/>
              <a:t>NOTE :	</a:t>
            </a:r>
            <a:r>
              <a:rPr lang="en-US" altLang="zh-CN" dirty="0"/>
              <a:t> Whether there are other calling services to be studied in key issue 1 is FFS.</a:t>
            </a:r>
            <a:endParaRPr lang="zh-CN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4C8F3A-94F6-403D-B1E1-43F558DAC6AA}"/>
              </a:ext>
            </a:extLst>
          </p:cNvPr>
          <p:cNvSpPr/>
          <p:nvPr/>
        </p:nvSpPr>
        <p:spPr>
          <a:xfrm>
            <a:off x="345140" y="1914850"/>
            <a:ext cx="1141655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GB" altLang="zh-CN" sz="1600" b="1" dirty="0">
                <a:sym typeface="+mn-ea"/>
              </a:rPr>
              <a:t>W</a:t>
            </a:r>
            <a:r>
              <a:rPr lang="en-US" altLang="zh-CN" sz="1600" b="1" dirty="0">
                <a:sym typeface="+mn-ea"/>
              </a:rPr>
              <a:t>hat calling service could SA6 provide in the precondition of SA2 had exposed all basic IMS capabilities </a:t>
            </a:r>
            <a:r>
              <a:rPr lang="en-GB" altLang="zh-CN" sz="1600" b="1" dirty="0">
                <a:sym typeface="+mn-ea"/>
              </a:rPr>
              <a:t>?</a:t>
            </a:r>
            <a:endParaRPr lang="en-US" altLang="zh-CN" sz="1600" b="1" dirty="0">
              <a:sym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C54C70-7654-43B2-9C89-2D39EE5BC21F}"/>
              </a:ext>
            </a:extLst>
          </p:cNvPr>
          <p:cNvSpPr/>
          <p:nvPr/>
        </p:nvSpPr>
        <p:spPr>
          <a:xfrm>
            <a:off x="387721" y="2273009"/>
            <a:ext cx="113739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</a:pPr>
            <a:r>
              <a:rPr lang="en-US" altLang="zh-CN" sz="1600" dirty="0"/>
              <a:t>SA6‘s calling service could focuses on the scenario of interaction between application and </a:t>
            </a:r>
            <a:r>
              <a:rPr lang="en-GB" altLang="zh-CN" sz="1600" dirty="0"/>
              <a:t>DCMTSI client</a:t>
            </a:r>
            <a:r>
              <a:rPr lang="en-US" altLang="zh-CN" sz="1600" dirty="0"/>
              <a:t> which the </a:t>
            </a:r>
            <a:r>
              <a:rPr lang="en-US" altLang="zh-CN" sz="1600" dirty="0" err="1"/>
              <a:t>eMMTel</a:t>
            </a:r>
            <a:r>
              <a:rPr lang="en-US" altLang="zh-CN" sz="1600" dirty="0"/>
              <a:t> enabler is required to perform protocol conversion, </a:t>
            </a:r>
            <a:r>
              <a:rPr lang="en-US" altLang="zh-CN" sz="1600" dirty="0" err="1"/>
              <a:t>eMMtel</a:t>
            </a:r>
            <a:r>
              <a:rPr lang="en-US" altLang="zh-CN" sz="1600" dirty="0"/>
              <a:t> enabler may has the signaling and media proxy functionality and provides calling service with data channel capability for Application providers/Vertical service providers.</a:t>
            </a: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2E64D98B-3269-40E7-A8E4-C812A550C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4949327"/>
              </p:ext>
            </p:extLst>
          </p:nvPr>
        </p:nvGraphicFramePr>
        <p:xfrm>
          <a:off x="521353" y="3443542"/>
          <a:ext cx="10163175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4" imgW="9754811" imgH="2143733" progId="Visio.Drawing.11">
                  <p:embed/>
                </p:oleObj>
              </mc:Choice>
              <mc:Fallback>
                <p:oleObj name="Visio" r:id="rId4" imgW="9754811" imgH="2143733" progId="Visio.Drawing.11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14D7C052-BF04-4A8B-81B8-F47382CD41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1353" y="3443542"/>
                        <a:ext cx="10163175" cy="194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>
            <a:extLst>
              <a:ext uri="{FF2B5EF4-FFF2-40B4-BE49-F238E27FC236}">
                <a16:creationId xmlns:a16="http://schemas.microsoft.com/office/drawing/2014/main" id="{4CFAAA37-1E3D-4EB8-B862-16D5E7E4B40A}"/>
              </a:ext>
            </a:extLst>
          </p:cNvPr>
          <p:cNvSpPr/>
          <p:nvPr/>
        </p:nvSpPr>
        <p:spPr>
          <a:xfrm>
            <a:off x="3450210" y="3582734"/>
            <a:ext cx="1414021" cy="18039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8F0623B-C20E-427E-979F-D50986D03710}"/>
              </a:ext>
            </a:extLst>
          </p:cNvPr>
          <p:cNvSpPr/>
          <p:nvPr/>
        </p:nvSpPr>
        <p:spPr>
          <a:xfrm>
            <a:off x="4031714" y="5368868"/>
            <a:ext cx="5820297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1600" dirty="0">
                <a:sym typeface="+mn-ea"/>
              </a:rPr>
              <a:t>Based on </a:t>
            </a:r>
            <a:r>
              <a:rPr lang="en-US" altLang="zh-CN" sz="1600" dirty="0" err="1">
                <a:sym typeface="+mn-ea"/>
              </a:rPr>
              <a:t>LiuYue’s</a:t>
            </a:r>
            <a:r>
              <a:rPr lang="en-US" altLang="zh-CN" sz="1600" dirty="0">
                <a:sym typeface="+mn-ea"/>
              </a:rPr>
              <a:t> </a:t>
            </a:r>
            <a:r>
              <a:rPr lang="zh-CN" altLang="en-US" sz="1600" dirty="0">
                <a:sym typeface="+mn-ea"/>
              </a:rPr>
              <a:t>Use case 1 </a:t>
            </a:r>
            <a:r>
              <a:rPr lang="en-US" altLang="zh-CN" sz="1600" dirty="0">
                <a:sym typeface="+mn-ea"/>
              </a:rPr>
              <a:t>(S6-232873)</a:t>
            </a:r>
            <a:r>
              <a:rPr lang="zh-CN" altLang="en-US" sz="1600" dirty="0">
                <a:sym typeface="+mn-ea"/>
              </a:rPr>
              <a:t> </a:t>
            </a:r>
            <a:endParaRPr lang="zh-CN" altLang="en-US" sz="16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F79A8E6-F1FC-45FC-8505-20B29A69F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77695"/>
            <a:ext cx="10515600" cy="385971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ym typeface="+mn-ea"/>
              </a:rPr>
              <a:t>The capability of Application calling services provided by </a:t>
            </a:r>
            <a:r>
              <a:rPr lang="en-US" altLang="zh-CN" sz="2400" dirty="0" err="1">
                <a:sym typeface="+mn-ea"/>
              </a:rPr>
              <a:t>eMMTel</a:t>
            </a:r>
            <a:r>
              <a:rPr lang="en-US" altLang="zh-CN" sz="2400" dirty="0">
                <a:sym typeface="+mn-ea"/>
              </a:rPr>
              <a:t> enabler</a:t>
            </a:r>
          </a:p>
          <a:p>
            <a:r>
              <a:rPr lang="en-US" altLang="zh-CN" sz="2400" b="1" dirty="0">
                <a:sym typeface="+mn-ea"/>
              </a:rPr>
              <a:t>May include SIP signaling/media proxy </a:t>
            </a:r>
            <a:r>
              <a:rPr lang="en-US" altLang="zh-CN" sz="2400" dirty="0"/>
              <a:t>functionality</a:t>
            </a:r>
            <a:r>
              <a:rPr lang="en-US" altLang="zh-CN" sz="2400" b="1" dirty="0">
                <a:sym typeface="+mn-ea"/>
              </a:rPr>
              <a:t>.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400" b="1" dirty="0">
                <a:sym typeface="+mn-ea"/>
              </a:rPr>
              <a:t>HTTP Proxy </a:t>
            </a:r>
            <a:r>
              <a:rPr lang="en-US" altLang="zh-CN" sz="2400" dirty="0">
                <a:sym typeface="+mn-ea"/>
              </a:rPr>
              <a:t>when establishes a Bootstrap data channel and application data channel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.</a:t>
            </a:r>
            <a:endParaRPr lang="en-US" altLang="zh-CN" sz="2400" dirty="0">
              <a:latin typeface="+mn-lt"/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endParaRPr lang="en-US" altLang="zh-CN" sz="2400" dirty="0">
              <a:latin typeface="+mn-lt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zh-CN" sz="2400" b="1">
                <a:ea typeface="宋体" panose="02010600030101010101" pitchFamily="2" charset="-122"/>
                <a:sym typeface="+mn-ea"/>
              </a:rPr>
              <a:t>Summary: </a:t>
            </a:r>
            <a:endParaRPr lang="en-US" altLang="zh-CN" sz="2400" b="1" dirty="0">
              <a:ea typeface="宋体" panose="02010600030101010101" pitchFamily="2" charset="-122"/>
              <a:sym typeface="+mn-ea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the functionalities listed above are considered as basis of the key issue #1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5392</TotalTime>
  <Words>530</Words>
  <Application>Microsoft Office PowerPoint</Application>
  <PresentationFormat>宽屏</PresentationFormat>
  <Paragraphs>33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 </vt:lpstr>
      <vt:lpstr>MS PGothic</vt:lpstr>
      <vt:lpstr>MS PGothic</vt:lpstr>
      <vt:lpstr>等线</vt:lpstr>
      <vt:lpstr>宋体</vt:lpstr>
      <vt:lpstr>Arial</vt:lpstr>
      <vt:lpstr>Calibri</vt:lpstr>
      <vt:lpstr>Calibri Light</vt:lpstr>
      <vt:lpstr>Times New Roman</vt:lpstr>
      <vt:lpstr>Office Theme</vt:lpstr>
      <vt:lpstr>Visio</vt:lpstr>
      <vt:lpstr>Discussion on the exposure of application calling service</vt:lpstr>
      <vt:lpstr>IMS capability exposure in SA2(1)</vt:lpstr>
      <vt:lpstr>IMS capability exposure in SA2(2)</vt:lpstr>
      <vt:lpstr>SA6 key issue 1 focus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Huawei-20240216</cp:lastModifiedBy>
  <cp:revision>624</cp:revision>
  <dcterms:created xsi:type="dcterms:W3CDTF">2010-02-05T13:52:04Z</dcterms:created>
  <dcterms:modified xsi:type="dcterms:W3CDTF">2024-02-19T12:24:58Z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(3)89m86ykYQKTlIo5EhUPRIGlstRg0qzrGoptPIa97+JWy7uctmsX2t6BEEDY4vCnCGOUEM+yG
4NuImTU6YK7WrTQeae/NdPk9P8RdZi3Ea/E8tXjnOo5xCTAcoosDH5umshDr/Vsp0pd0mw+P
pDluawT7j50h5+Xj7005sh6+cKEOzVypZhXpQuNII/3HOIxMGQRAoc8jqknq2TpAsxnlGzi1
NuD0BjhJf5MoE+z2WF</vt:lpwstr>
  </property>
  <property fmtid="{D5CDD505-2E9C-101B-9397-08002B2CF9AE}" pid="4" name="_2015_ms_pID_7253431">
    <vt:lpwstr>9OjJar9AtDaJv4NcqEU9M4VZzIeJzOmbqQFG/6dsNWFvtccVSVjNEq
YZyYSipzNsQgBvtx+zN7aKKYoc+zvaZlIU27qY9SIZSLd7fAC7JRERvbY++uVmoLiX3m9o4U
NyO9VC401YY9SqKaTiseV5nSqvg9c163XCqe0Tb4xw9ANjnzoEMhMBDssN35HM1V+kAdpMQ5
10DrS3syyL4UG7gEeJ1mqs45xyBsfzCmdRGF</vt:lpwstr>
  </property>
  <property fmtid="{D5CDD505-2E9C-101B-9397-08002B2CF9AE}" pid="5" name="_2015_ms_pID_7253432">
    <vt:lpwstr>dA==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1708345390</vt:lpwstr>
  </property>
</Properties>
</file>