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9"/>
  </p:handoutMasterIdLst>
  <p:sldIdLst>
    <p:sldId id="341" r:id="rId3"/>
    <p:sldId id="363" r:id="rId4"/>
    <p:sldId id="398" r:id="rId5"/>
    <p:sldId id="412" r:id="rId7"/>
    <p:sldId id="413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86" y="62"/>
      </p:cViewPr>
      <p:guideLst>
        <p:guide orient="horz" pos="218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20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734310" y="2819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454596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sz="1200" b="1" dirty="0">
                <a:latin typeface="Arial" panose="020B0604020202020204"/>
              </a:rPr>
              <a:t>3GPP TSG-SA WG6 Meeting #59	</a:t>
            </a:r>
            <a:endParaRPr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sz="1200" b="1" dirty="0">
                <a:latin typeface="Arial" panose="020B0604020202020204"/>
              </a:rPr>
              <a:t>Athens, Greece 26th February – 1st March 2024</a:t>
            </a:r>
            <a:endParaRPr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8205" y="1710055"/>
            <a:ext cx="8277860" cy="2852420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ym typeface="+mn-ea"/>
              </a:rPr>
              <a:t>FS_</a:t>
            </a:r>
            <a:r>
              <a:rPr lang="en-US" altLang="zh-CN" kern="0" noProof="0" dirty="0" smtClean="0">
                <a:ln>
                  <a:noFill/>
                </a:ln>
                <a:uLnTx/>
                <a:uFillTx/>
                <a:sym typeface="+mn-ea"/>
              </a:rPr>
              <a:t>XRApp</a:t>
            </a:r>
            <a:r>
              <a:rPr lang="en-GB" altLang="en-US" dirty="0" smtClean="0"/>
              <a:t>:</a:t>
            </a:r>
            <a:br>
              <a:rPr lang="en-GB" altLang="en-US" dirty="0" smtClean="0"/>
            </a:br>
            <a:r>
              <a:rPr lang="en-US" altLang="zh-CN" sz="4800" kern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sym typeface="+mn-ea"/>
              </a:rPr>
              <a:t>Status and Work plan</a:t>
            </a:r>
            <a:endParaRPr lang="en-US" altLang="zh-CN" sz="4800" kern="0" noProof="0" dirty="0" smtClean="0">
              <a:ln>
                <a:noFill/>
              </a:ln>
              <a:solidFill>
                <a:schemeClr val="tx1"/>
              </a:solidFill>
              <a:uLnTx/>
              <a:uFillTx/>
              <a:sym typeface="+mn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GB" dirty="0" smtClean="0"/>
              <a:t>Feb</a:t>
            </a:r>
            <a:r>
              <a:rPr lang="en-GB" altLang="en-US" dirty="0" smtClean="0"/>
              <a:t>, 202</a:t>
            </a:r>
            <a:r>
              <a:rPr lang="en-US" altLang="en-GB" dirty="0" smtClean="0"/>
              <a:t>4</a:t>
            </a:r>
            <a:endParaRPr lang="en-GB" altLang="en-US" dirty="0" smtClean="0"/>
          </a:p>
          <a:p>
            <a:pPr marL="0" indent="0" eaLnBrk="1" hangingPunct="1">
              <a:buNone/>
            </a:pPr>
            <a:r>
              <a:rPr lang="en-US" altLang="en-GB" sz="2000" dirty="0" smtClean="0"/>
              <a:t>Shaowen Zheng</a:t>
            </a:r>
            <a:r>
              <a:rPr lang="en-GB" altLang="en-US" sz="2000" dirty="0" smtClean="0"/>
              <a:t> (</a:t>
            </a:r>
            <a:r>
              <a:rPr lang="en-US" altLang="en-GB" sz="2000" dirty="0" smtClean="0"/>
              <a:t>CMCC</a:t>
            </a:r>
            <a:r>
              <a:rPr lang="en-GB" altLang="en-US" sz="2000" dirty="0" smtClean="0"/>
              <a:t>)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  <a:endParaRPr lang="en-GB" altLang="en-US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ym typeface="+mn-ea"/>
              </a:rPr>
              <a:t>SID status and remarks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  <a:p>
            <a:r>
              <a:rPr lang="en-US" dirty="0">
                <a:sym typeface="+mn-ea"/>
              </a:rPr>
              <a:t>TU planning status</a:t>
            </a:r>
            <a:endParaRPr lang="en-US" dirty="0"/>
          </a:p>
          <a:p>
            <a:r>
              <a:rPr lang="en-US" altLang="zh-CN">
                <a:sym typeface="+mn-ea"/>
              </a:rPr>
              <a:t>Summary</a:t>
            </a:r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extBox 16"/>
          <p:cNvSpPr txBox="1"/>
          <p:nvPr/>
        </p:nvSpPr>
        <p:spPr>
          <a:xfrm>
            <a:off x="2854199" y="1611122"/>
            <a:ext cx="6162802" cy="426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defTabSz="685165">
              <a:spcBef>
                <a:spcPct val="0"/>
              </a:spcBef>
              <a:buNone/>
            </a:pPr>
            <a:endParaRPr lang="en-US" altLang="zh-CN" sz="1050" dirty="0">
              <a:solidFill>
                <a:prstClr val="black"/>
              </a:solidFill>
              <a:latin typeface="Calibri" panose="020F0502020204030204"/>
              <a:ea typeface="微软雅黑" panose="020B0503020204020204" charset="-122"/>
            </a:endParaRPr>
          </a:p>
          <a:p>
            <a:pPr marL="128905" indent="-128905" defTabSz="685165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en-US" altLang="zh-CN" sz="900" dirty="0">
              <a:solidFill>
                <a:prstClr val="black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91160" y="1964690"/>
          <a:ext cx="10962640" cy="4264025"/>
        </p:xfrm>
        <a:graphic>
          <a:graphicData uri="http://schemas.openxmlformats.org/drawingml/2006/table">
            <a:tbl>
              <a:tblPr firstRow="1" firstCol="1" bandRow="1"/>
              <a:tblGrid>
                <a:gridCol w="1832610"/>
                <a:gridCol w="2954020"/>
                <a:gridCol w="3145790"/>
                <a:gridCol w="3030220"/>
              </a:tblGrid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TR 23.700-23 structure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+mn-ea"/>
                        </a:rPr>
                        <a:t>Till 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SA6 #58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(10%)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Remarks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SA6 #59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(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+mn-ea"/>
                        </a:rPr>
                        <a:t>Ideally  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35%)</a:t>
                      </a:r>
                      <a:endParaRPr lang="en-US" alt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Scope / Intro / Definitions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Scope, introduction a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dded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Key Issues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issue #1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KPI measurement and exposure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issue #2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E2E Multi-Modal Communication Flows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It is recommended to have </a:t>
                      </a: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finalized</a:t>
                      </a: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 KI by SA6#60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en-US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most KI(s) proposed agreed (more than 4?)</a:t>
                      </a:r>
                      <a:endParaRPr lang="en-US" alt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Application enablement architecture requirements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It is recommended to have architecture requirements per service. 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General </a:t>
                      </a: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Application enablement architecture requirements </a:t>
                      </a: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agreed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Application enablement architecture for XR services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It is recommended to have finalized application enablement architecture by SA6#60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General application enablement architecture for XR services agreed</a:t>
                      </a:r>
                      <a:endParaRPr lang="en-US" alt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3235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Solutions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It is recommended to be finalized by SA6#61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more than 1? solutions agreed</a:t>
                      </a:r>
                      <a:endParaRPr lang="en-US" alt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en-US" alt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Business Relationships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-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Business Relationships </a:t>
                      </a:r>
                      <a:r>
                        <a:rPr lang="en-US" alt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agreed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>
                        <a:buNone/>
                      </a:pPr>
                      <a:endParaRPr lang="en-US" altLang="en-US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Evaluation</a:t>
                      </a:r>
                      <a:endParaRPr lang="en-US" alt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-</a:t>
                      </a:r>
                      <a:endParaRPr lang="en-US" alt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It is recommended to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be</a:t>
                      </a:r>
                      <a:r>
                        <a:rPr lang="en-US" sz="12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 finalized by SA6#61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>
                        <a:buNone/>
                      </a:pPr>
                      <a:endParaRPr lang="en-US" alt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Conclusions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It is recommended to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be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finalized by SA6#62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07770" y="10242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US" dirty="0">
                <a:sym typeface="+mn-ea"/>
              </a:rPr>
              <a:t>SID status and remarks</a:t>
            </a:r>
            <a:endParaRPr lang="en-GB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sym typeface="+mn-ea"/>
              </a:rPr>
              <a:t>FS_</a:t>
            </a:r>
            <a:r>
              <a:rPr lang="en-US" altLang="en-GB" dirty="0" smtClean="0">
                <a:sym typeface="+mn-ea"/>
              </a:rPr>
              <a:t>XR</a:t>
            </a:r>
            <a:r>
              <a:rPr lang="en-GB" altLang="en-US" dirty="0" smtClean="0">
                <a:sym typeface="+mn-ea"/>
              </a:rPr>
              <a:t>App</a:t>
            </a:r>
            <a:r>
              <a:rPr lang="en-IN" dirty="0" smtClean="0">
                <a:solidFill>
                  <a:prstClr val="black"/>
                </a:solidFill>
              </a:rPr>
              <a:t>(SID) TU </a:t>
            </a:r>
            <a:r>
              <a:rPr lang="en-US" dirty="0">
                <a:sym typeface="+mn-ea"/>
              </a:rPr>
              <a:t>planning </a:t>
            </a:r>
            <a:endParaRPr lang="en-GB" altLang="en-US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30810" y="1823085"/>
          <a:ext cx="1121156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9855"/>
                <a:gridCol w="734695"/>
                <a:gridCol w="764540"/>
                <a:gridCol w="3831590"/>
                <a:gridCol w="1167130"/>
                <a:gridCol w="1031875"/>
                <a:gridCol w="2301875"/>
              </a:tblGrid>
              <a:tr h="30480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IN" sz="1400" dirty="0"/>
                        <a:t>Completion rate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</a:t>
                      </a:r>
                      <a:r>
                        <a:rPr lang="en-IN" sz="1400" baseline="0" dirty="0" smtClean="0"/>
                        <a:t> Consumed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048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SA6#57 (Oct-23)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Approval</a:t>
                      </a:r>
                      <a:endParaRPr lang="en-IN" sz="14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Approval completed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SA6#58 (Nov-23)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TU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 and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: 1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0%</a:t>
                      </a:r>
                      <a:endParaRPr lang="en-IN" altLang="en-US" sz="14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(SID)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and 2 Key issues agreed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SA6#59 (Feb-24)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Requirements, </a:t>
                      </a:r>
                      <a:r>
                        <a:rPr lang="en-IN" sz="1400" dirty="0" smtClean="0">
                          <a:sym typeface="+mn-ea"/>
                        </a:rPr>
                        <a:t>Architecture , Business Models</a:t>
                      </a:r>
                      <a:r>
                        <a:rPr lang="en-IN" sz="1400" baseline="0" dirty="0" smtClean="0"/>
                        <a:t>,</a:t>
                      </a:r>
                      <a:r>
                        <a:rPr lang="en-US" altLang="en-IN" sz="1400" baseline="0" dirty="0" smtClean="0"/>
                        <a:t> </a:t>
                      </a:r>
                      <a:r>
                        <a:rPr lang="en-IN" sz="1400" baseline="0" dirty="0" smtClean="0"/>
                        <a:t>Solutions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: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35%?</a:t>
                      </a:r>
                      <a:endParaRPr lang="en-US" altLang="en-IN" sz="1400" b="0" dirty="0" smtClean="0"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1</a:t>
                      </a:r>
                      <a:r>
                        <a:rPr lang="en-IN" sz="1400" dirty="0" smtClean="0">
                          <a:sym typeface="+mn-ea"/>
                        </a:rPr>
                        <a:t>.0 TU</a:t>
                      </a:r>
                      <a:r>
                        <a:rPr lang="en-US" altLang="en-IN" sz="1400" dirty="0" smtClean="0">
                          <a:sym typeface="+mn-ea"/>
                        </a:rPr>
                        <a:t>?</a:t>
                      </a:r>
                      <a:endParaRPr lang="en-US" altLang="en-IN" sz="1400" dirty="0" smtClean="0"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Key Issues</a:t>
                      </a:r>
                      <a:r>
                        <a:rPr lang="en-US" altLang="en-IN" sz="1400" dirty="0" smtClean="0"/>
                        <a:t> and </a:t>
                      </a:r>
                      <a:r>
                        <a:rPr lang="en-IN" sz="1400" dirty="0" smtClean="0">
                          <a:sym typeface="+mn-ea"/>
                        </a:rPr>
                        <a:t>Architecture</a:t>
                      </a:r>
                      <a:r>
                        <a:rPr lang="en-IN" sz="1400" dirty="0" smtClean="0">
                          <a:sym typeface="+mn-ea"/>
                        </a:rPr>
                        <a:t> (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 smtClean="0">
                          <a:sym typeface="+mn-ea"/>
                        </a:rPr>
                        <a:t>)</a:t>
                      </a:r>
                      <a:r>
                        <a:rPr lang="en-IN" sz="1400" dirty="0" smtClean="0"/>
                        <a:t>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r>
                        <a:rPr lang="en-US" altLang="en-IN" sz="1400" baseline="0" dirty="0" smtClean="0"/>
                        <a:t>, </a:t>
                      </a:r>
                      <a:r>
                        <a:rPr lang="en-IN" sz="1400" dirty="0" smtClean="0">
                          <a:sym typeface="+mn-ea"/>
                        </a:rPr>
                        <a:t>Solution</a:t>
                      </a:r>
                      <a:r>
                        <a:rPr lang="en-US" altLang="en-IN" sz="1400" dirty="0" smtClean="0">
                          <a:sym typeface="+mn-ea"/>
                        </a:rPr>
                        <a:t> evaluation</a:t>
                      </a:r>
                      <a:endParaRPr lang="en-US" altLang="en-IN" sz="1400" baseline="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: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60%?</a:t>
                      </a:r>
                      <a:endParaRPr lang="en-US" altLang="en-IN" sz="1400" b="0" dirty="0" smtClean="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-</a:t>
                      </a:r>
                      <a:endParaRPr lang="en-US" alt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baseline="0" dirty="0" smtClean="0"/>
                        <a:t>Solutions, Solution </a:t>
                      </a:r>
                      <a:r>
                        <a:rPr lang="en-US" altLang="en-IN" sz="1400" dirty="0" smtClean="0">
                          <a:sym typeface="+mn-ea"/>
                        </a:rPr>
                        <a:t> evaluation </a:t>
                      </a:r>
                      <a:r>
                        <a:rPr lang="en-US" altLang="en-IN" sz="1400" baseline="0" dirty="0" smtClean="0"/>
                        <a:t>and </a:t>
                      </a:r>
                      <a:r>
                        <a:rPr lang="en-IN" sz="1400" baseline="0" dirty="0" smtClean="0"/>
                        <a:t>Conclusions.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 smtClean="0"/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: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85%?</a:t>
                      </a:r>
                      <a:endParaRPr lang="en-US" altLang="en-IN" sz="1400" b="0" dirty="0" smtClean="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0.5</a:t>
                      </a:r>
                      <a:r>
                        <a:rPr lang="en-IN" sz="1400" dirty="0" smtClean="0"/>
                        <a:t> TUs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 smtClean="0"/>
                        <a:t>Begin Normative work (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Architecture and Solutions, Business Relationships</a:t>
                      </a:r>
                      <a:r>
                        <a:rPr lang="en-IN" sz="1400" dirty="0" smtClean="0"/>
                        <a:t>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: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100%?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:10%?</a:t>
                      </a: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WID:40%?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SA6#63 (Oct-24)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WID:70%?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SA6#64 (Nov24)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1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.</a:t>
                      </a:r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0</a:t>
                      </a:r>
                      <a:r>
                        <a:rPr lang="en-IN" sz="1400" dirty="0" smtClean="0"/>
                        <a:t>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WID:100%?</a:t>
                      </a:r>
                      <a:endParaRPr lang="en-US" alt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IN" altLang="en-US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0.5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Summary</a:t>
            </a:r>
            <a:endParaRPr lang="en-US" altLang="zh-CN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>
            <a:normAutofit/>
          </a:bodyPr>
          <a:p>
            <a:pPr marL="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 Key Issues and solutions are welcomed</a:t>
            </a: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en-US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en-US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Suggested Work Plan</a:t>
            </a:r>
            <a:endParaRPr kumimoji="0" lang="en-US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SA6#59 </a:t>
            </a:r>
            <a:r>
              <a:rPr lang="en-US" altLang="en-US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sym typeface="+mn-ea"/>
              </a:rPr>
              <a:t> (</a:t>
            </a:r>
            <a:r>
              <a:rPr lang="en-US" altLang="en-US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sym typeface="+mn-ea"/>
              </a:rPr>
              <a:t>target: 35% completed)</a:t>
            </a:r>
            <a:endParaRPr kumimoji="0" lang="en-US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Ideally to reach the common understanding about the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 Business Relationships and the 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application enablement architecture for XR services</a:t>
            </a: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. </a:t>
            </a:r>
            <a:endParaRPr kumimoji="0" lang="en-US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As many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</a:t>
            </a: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KIs approved 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as possible</a:t>
            </a: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en-US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SzTx/>
              <a:buFont typeface="Arial" panose="020B0604020202020204" pitchFamily="34" charset="0"/>
              <a:buChar char="•"/>
              <a:defRPr/>
            </a:pPr>
            <a:r>
              <a:rPr lang="en-US" altLang="en-US" sz="24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SA6#60 </a:t>
            </a:r>
            <a:r>
              <a:rPr lang="en-US" altLang="en-US" sz="24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(target: 60% complete)</a:t>
            </a:r>
            <a:endParaRPr lang="en-US" altLang="en-US" sz="2400" kern="0" noProof="0" dirty="0" smtClean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R="0" lvl="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Get </a:t>
            </a: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application enablement architecture and </a:t>
            </a: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Key Issues</a:t>
            </a: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freezed.</a:t>
            </a:r>
            <a:endParaRPr lang="en-US" altLang="en-US" sz="2000" kern="0" noProof="0" dirty="0" smtClean="0">
              <a:ln>
                <a:noFill/>
              </a:ln>
              <a:effectLst/>
              <a:uLnTx/>
              <a:uFillTx/>
              <a:sym typeface="+mn-ea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As many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 solution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s approved </a:t>
            </a:r>
            <a:r>
              <a:rPr lang="en-US" altLang="en-US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as possible</a:t>
            </a:r>
            <a:r>
              <a:rPr lang="en-US" altLang="en-US" sz="2000" kern="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.</a:t>
            </a:r>
            <a:endParaRPr kumimoji="0" lang="en-US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863*319"/>
  <p:tag name="TABLE_ENDDRAG_RECT" val="25*160*863*319"/>
</p:tagLst>
</file>

<file path=ppt/tags/tag2.xml><?xml version="1.0" encoding="utf-8"?>
<p:tagLst xmlns:p="http://schemas.openxmlformats.org/presentationml/2006/main">
  <p:tag name="TABLE_ENDDRAG_ORIGIN_RECT" val="882*151"/>
  <p:tag name="TABLE_ENDDRAG_RECT" val="10*143*882*15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2575</Words>
  <Application>WPS 演示</Application>
  <PresentationFormat>Widescreen</PresentationFormat>
  <Paragraphs>246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Calibri</vt:lpstr>
      <vt:lpstr>微软雅黑</vt:lpstr>
      <vt:lpstr>Arial Unicode MS</vt:lpstr>
      <vt:lpstr>Office Theme</vt:lpstr>
      <vt:lpstr>FS_XRApp: Status and Work plan</vt:lpstr>
      <vt:lpstr>Outline</vt:lpstr>
      <vt:lpstr>SID status and remarks</vt:lpstr>
      <vt:lpstr>FS_XRApp(SID) TU planning </vt:lpstr>
      <vt:lpstr>Summary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cmcc-zsw</cp:lastModifiedBy>
  <cp:revision>1045</cp:revision>
  <dcterms:created xsi:type="dcterms:W3CDTF">2010-02-05T13:52:00Z</dcterms:created>
  <dcterms:modified xsi:type="dcterms:W3CDTF">2024-02-19T10:12:46Z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375EC0D8228344B0BFF28AD802F75C45</vt:lpwstr>
  </property>
  <property fmtid="{D5CDD505-2E9C-101B-9397-08002B2CF9AE}" pid="4" name="KSOProductBuildVer">
    <vt:lpwstr>2052-11.8.2.12085</vt:lpwstr>
  </property>
</Properties>
</file>