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0" r:id="rId2"/>
    <p:sldId id="364" r:id="rId3"/>
    <p:sldId id="376" r:id="rId4"/>
    <p:sldId id="378" r:id="rId5"/>
    <p:sldId id="380" r:id="rId6"/>
    <p:sldId id="381" r:id="rId7"/>
    <p:sldId id="382" r:id="rId8"/>
    <p:sldId id="379" r:id="rId9"/>
    <p:sldId id="384" r:id="rId10"/>
    <p:sldId id="383" r:id="rId11"/>
    <p:sldId id="385" r:id="rId12"/>
    <p:sldId id="3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2" autoAdjust="0"/>
    <p:restoredTop sz="97423" autoAdjust="0"/>
  </p:normalViewPr>
  <p:slideViewPr>
    <p:cSldViewPr snapToGrid="0">
      <p:cViewPr varScale="1">
        <p:scale>
          <a:sx n="157" d="100"/>
          <a:sy n="157" d="100"/>
        </p:scale>
        <p:origin x="10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2/19/2024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175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#59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Athens, Greece 26</a:t>
            </a:r>
            <a:r>
              <a:rPr lang="en-US" altLang="zh-CN" sz="105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Feb – 1</a:t>
            </a:r>
            <a:r>
              <a:rPr lang="en-US" altLang="zh-CN" sz="105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Mar 2024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S6-240124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8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9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Visio_Drawing30.vsdx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eaLnBrk="1" hangingPunct="1"/>
            <a:r>
              <a:rPr lang="en-US" altLang="zh-CN" dirty="0"/>
              <a:t>MC GWUE discussion and way forward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形状126">
            <a:extLst>
              <a:ext uri="{FF2B5EF4-FFF2-40B4-BE49-F238E27FC236}">
                <a16:creationId xmlns:a16="http://schemas.microsoft.com/office/drawing/2014/main" id="{922E771D-5855-4D37-AD97-DFE6D4248730}"/>
              </a:ext>
            </a:extLst>
          </p:cNvPr>
          <p:cNvGrpSpPr/>
          <p:nvPr/>
        </p:nvGrpSpPr>
        <p:grpSpPr>
          <a:xfrm>
            <a:off x="2245592" y="4567123"/>
            <a:ext cx="809054" cy="1055748"/>
            <a:chOff x="3652269" y="2960090"/>
            <a:chExt cx="809054" cy="1055748"/>
          </a:xfrm>
        </p:grpSpPr>
        <p:sp>
          <p:nvSpPr>
            <p:cNvPr id="241" name="白底长方形">
              <a:extLst>
                <a:ext uri="{FF2B5EF4-FFF2-40B4-BE49-F238E27FC236}">
                  <a16:creationId xmlns:a16="http://schemas.microsoft.com/office/drawing/2014/main" id="{8ADC5BB2-F9FF-4B72-A827-C17DBF95737F}"/>
                </a:ext>
              </a:extLst>
            </p:cNvPr>
            <p:cNvSpPr/>
            <p:nvPr/>
          </p:nvSpPr>
          <p:spPr>
            <a:xfrm>
              <a:off x="3652269" y="3515902"/>
              <a:ext cx="750000" cy="463103"/>
            </a:xfrm>
            <a:custGeom>
              <a:avLst/>
              <a:gdLst>
                <a:gd name="connsiteX0" fmla="*/ 0 w 750000"/>
                <a:gd name="connsiteY0" fmla="*/ 231552 h 463103"/>
                <a:gd name="connsiteX1" fmla="*/ 375000 w 750000"/>
                <a:gd name="connsiteY1" fmla="*/ 0 h 463103"/>
                <a:gd name="connsiteX2" fmla="*/ 750000 w 750000"/>
                <a:gd name="connsiteY2" fmla="*/ 231552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227" name="白底长方形">
              <a:extLst>
                <a:ext uri="{FF2B5EF4-FFF2-40B4-BE49-F238E27FC236}">
                  <a16:creationId xmlns:a16="http://schemas.microsoft.com/office/drawing/2014/main" id="{055E2866-C5A5-4BEF-A09C-9721E1109A82}"/>
                </a:ext>
              </a:extLst>
            </p:cNvPr>
            <p:cNvSpPr/>
            <p:nvPr/>
          </p:nvSpPr>
          <p:spPr>
            <a:xfrm>
              <a:off x="3682462" y="3552735"/>
              <a:ext cx="750000" cy="463103"/>
            </a:xfrm>
            <a:custGeom>
              <a:avLst/>
              <a:gdLst>
                <a:gd name="connsiteX0" fmla="*/ 0 w 750000"/>
                <a:gd name="connsiteY0" fmla="*/ 231552 h 463103"/>
                <a:gd name="connsiteX1" fmla="*/ 375000 w 750000"/>
                <a:gd name="connsiteY1" fmla="*/ 0 h 463103"/>
                <a:gd name="connsiteX2" fmla="*/ 750000 w 750000"/>
                <a:gd name="connsiteY2" fmla="*/ 231552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50" name="白底长方形">
              <a:extLst>
                <a:ext uri="{FF2B5EF4-FFF2-40B4-BE49-F238E27FC236}">
                  <a16:creationId xmlns:a16="http://schemas.microsoft.com/office/drawing/2014/main" id="{5585AEE0-E421-4A2F-9045-792090680B8C}"/>
                </a:ext>
              </a:extLst>
            </p:cNvPr>
            <p:cNvSpPr/>
            <p:nvPr/>
          </p:nvSpPr>
          <p:spPr>
            <a:xfrm>
              <a:off x="3711323" y="2960090"/>
              <a:ext cx="750000" cy="463103"/>
            </a:xfrm>
            <a:custGeom>
              <a:avLst/>
              <a:gdLst>
                <a:gd name="connsiteX0" fmla="*/ 0 w 750000"/>
                <a:gd name="connsiteY0" fmla="*/ 231552 h 463103"/>
                <a:gd name="connsiteX1" fmla="*/ 375000 w 750000"/>
                <a:gd name="connsiteY1" fmla="*/ 0 h 463103"/>
                <a:gd name="connsiteX2" fmla="*/ 750000 w 750000"/>
                <a:gd name="connsiteY2" fmla="*/ 231552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51" name="无底文字">
              <a:extLst>
                <a:ext uri="{FF2B5EF4-FFF2-40B4-BE49-F238E27FC236}">
                  <a16:creationId xmlns:a16="http://schemas.microsoft.com/office/drawing/2014/main" id="{48C06825-3D1A-43DB-8CD9-7F3E623C0370}"/>
                </a:ext>
              </a:extLst>
            </p:cNvPr>
            <p:cNvSpPr/>
            <p:nvPr/>
          </p:nvSpPr>
          <p:spPr>
            <a:xfrm>
              <a:off x="3701323" y="3045399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MC service client</a:t>
              </a:r>
            </a:p>
          </p:txBody>
        </p:sp>
        <p:sp>
          <p:nvSpPr>
            <p:cNvPr id="251" name="无底文字">
              <a:extLst>
                <a:ext uri="{FF2B5EF4-FFF2-40B4-BE49-F238E27FC236}">
                  <a16:creationId xmlns:a16="http://schemas.microsoft.com/office/drawing/2014/main" id="{CB2B3246-235F-41B8-887B-2BCA6580416E}"/>
                </a:ext>
              </a:extLst>
            </p:cNvPr>
            <p:cNvSpPr/>
            <p:nvPr/>
          </p:nvSpPr>
          <p:spPr>
            <a:xfrm>
              <a:off x="3676426" y="3643588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MC service client</a:t>
              </a: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Architecture and protocol stack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透明长方形">
            <a:extLst>
              <a:ext uri="{FF2B5EF4-FFF2-40B4-BE49-F238E27FC236}">
                <a16:creationId xmlns:a16="http://schemas.microsoft.com/office/drawing/2014/main" id="{06EC2E75-5C5A-4280-B01C-B808B8555364}"/>
              </a:ext>
            </a:extLst>
          </p:cNvPr>
          <p:cNvSpPr/>
          <p:nvPr/>
        </p:nvSpPr>
        <p:spPr>
          <a:xfrm>
            <a:off x="4726388" y="2798982"/>
            <a:ext cx="980000" cy="1007584"/>
          </a:xfrm>
          <a:custGeom>
            <a:avLst/>
            <a:gdLst>
              <a:gd name="connsiteX0" fmla="*/ 0 w 980000"/>
              <a:gd name="connsiteY0" fmla="*/ 503792 h 1007584"/>
              <a:gd name="connsiteX1" fmla="*/ 490000 w 980000"/>
              <a:gd name="connsiteY1" fmla="*/ 0 h 1007584"/>
              <a:gd name="connsiteX2" fmla="*/ 980000 w 980000"/>
              <a:gd name="connsiteY2" fmla="*/ 503792 h 1007584"/>
              <a:gd name="connsiteX3" fmla="*/ 490000 w 980000"/>
              <a:gd name="connsiteY3" fmla="*/ 1007584 h 100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1007584" stroke="0">
                <a:moveTo>
                  <a:pt x="980000" y="1007584"/>
                </a:moveTo>
                <a:lnTo>
                  <a:pt x="980000" y="0"/>
                </a:lnTo>
                <a:lnTo>
                  <a:pt x="0" y="0"/>
                </a:lnTo>
                <a:lnTo>
                  <a:pt x="0" y="1007584"/>
                </a:lnTo>
                <a:lnTo>
                  <a:pt x="980000" y="1007584"/>
                </a:lnTo>
                <a:close/>
              </a:path>
              <a:path w="980000" h="1007584" fill="none">
                <a:moveTo>
                  <a:pt x="980000" y="1007584"/>
                </a:moveTo>
                <a:lnTo>
                  <a:pt x="980000" y="0"/>
                </a:lnTo>
                <a:lnTo>
                  <a:pt x="0" y="0"/>
                </a:lnTo>
                <a:lnTo>
                  <a:pt x="0" y="1007584"/>
                </a:lnTo>
                <a:lnTo>
                  <a:pt x="980000" y="1007584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sp>
        <p:nvSpPr>
          <p:cNvPr id="6" name="透明长方形">
            <a:extLst>
              <a:ext uri="{FF2B5EF4-FFF2-40B4-BE49-F238E27FC236}">
                <a16:creationId xmlns:a16="http://schemas.microsoft.com/office/drawing/2014/main" id="{416C483E-DB89-4D61-9CB5-A232E087F996}"/>
              </a:ext>
            </a:extLst>
          </p:cNvPr>
          <p:cNvSpPr/>
          <p:nvPr/>
        </p:nvSpPr>
        <p:spPr>
          <a:xfrm>
            <a:off x="450439" y="1426566"/>
            <a:ext cx="980000" cy="2380000"/>
          </a:xfrm>
          <a:custGeom>
            <a:avLst/>
            <a:gdLst>
              <a:gd name="connsiteX0" fmla="*/ 0 w 980000"/>
              <a:gd name="connsiteY0" fmla="*/ 1190000 h 2380000"/>
              <a:gd name="connsiteX1" fmla="*/ 490000 w 980000"/>
              <a:gd name="connsiteY1" fmla="*/ 0 h 2380000"/>
              <a:gd name="connsiteX2" fmla="*/ 980000 w 980000"/>
              <a:gd name="connsiteY2" fmla="*/ 1190000 h 2380000"/>
              <a:gd name="connsiteX3" fmla="*/ 490000 w 980000"/>
              <a:gd name="connsiteY3" fmla="*/ 2380000 h 23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2380000" stroke="0">
                <a:moveTo>
                  <a:pt x="980000" y="2380000"/>
                </a:moveTo>
                <a:lnTo>
                  <a:pt x="980000" y="0"/>
                </a:lnTo>
                <a:lnTo>
                  <a:pt x="0" y="0"/>
                </a:lnTo>
                <a:lnTo>
                  <a:pt x="0" y="2380000"/>
                </a:lnTo>
                <a:lnTo>
                  <a:pt x="980000" y="2380000"/>
                </a:lnTo>
                <a:close/>
              </a:path>
              <a:path w="980000" h="2380000" fill="none">
                <a:moveTo>
                  <a:pt x="980000" y="2380000"/>
                </a:moveTo>
                <a:lnTo>
                  <a:pt x="980000" y="0"/>
                </a:lnTo>
                <a:lnTo>
                  <a:pt x="0" y="0"/>
                </a:lnTo>
                <a:lnTo>
                  <a:pt x="0" y="2380000"/>
                </a:lnTo>
                <a:lnTo>
                  <a:pt x="980000" y="2380000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grpSp>
        <p:nvGrpSpPr>
          <p:cNvPr id="7" name="形状126">
            <a:extLst>
              <a:ext uri="{FF2B5EF4-FFF2-40B4-BE49-F238E27FC236}">
                <a16:creationId xmlns:a16="http://schemas.microsoft.com/office/drawing/2014/main" id="{D8FAA452-8CFE-4458-9FF2-AF5288C3947A}"/>
              </a:ext>
            </a:extLst>
          </p:cNvPr>
          <p:cNvGrpSpPr/>
          <p:nvPr/>
        </p:nvGrpSpPr>
        <p:grpSpPr>
          <a:xfrm>
            <a:off x="560439" y="1526566"/>
            <a:ext cx="760000" cy="380000"/>
            <a:chOff x="1979598" y="2212504"/>
            <a:chExt cx="760000" cy="380000"/>
          </a:xfrm>
        </p:grpSpPr>
        <p:sp>
          <p:nvSpPr>
            <p:cNvPr id="8" name="白底长方形">
              <a:extLst>
                <a:ext uri="{FF2B5EF4-FFF2-40B4-BE49-F238E27FC236}">
                  <a16:creationId xmlns:a16="http://schemas.microsoft.com/office/drawing/2014/main" id="{C0B1A11F-1D14-45D0-BE7A-678C4FD98BD7}"/>
                </a:ext>
              </a:extLst>
            </p:cNvPr>
            <p:cNvSpPr/>
            <p:nvPr/>
          </p:nvSpPr>
          <p:spPr>
            <a:xfrm>
              <a:off x="1989598" y="2212504"/>
              <a:ext cx="750000" cy="380000"/>
            </a:xfrm>
            <a:custGeom>
              <a:avLst/>
              <a:gdLst>
                <a:gd name="connsiteX0" fmla="*/ 0 w 750000"/>
                <a:gd name="connsiteY0" fmla="*/ 190000 h 380000"/>
                <a:gd name="connsiteX1" fmla="*/ 375000 w 750000"/>
                <a:gd name="connsiteY1" fmla="*/ 0 h 380000"/>
                <a:gd name="connsiteX2" fmla="*/ 750000 w 750000"/>
                <a:gd name="connsiteY2" fmla="*/ 190000 h 380000"/>
                <a:gd name="connsiteX3" fmla="*/ 375000 w 750000"/>
                <a:gd name="connsiteY3" fmla="*/ 380000 h 3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380000" stroke="0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  <a:path w="750000" h="380000" fill="none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9" name="无底文字">
              <a:extLst>
                <a:ext uri="{FF2B5EF4-FFF2-40B4-BE49-F238E27FC236}">
                  <a16:creationId xmlns:a16="http://schemas.microsoft.com/office/drawing/2014/main" id="{791D1C28-32A8-410B-AAEF-CD55D4701D4E}"/>
                </a:ext>
              </a:extLst>
            </p:cNvPr>
            <p:cNvSpPr/>
            <p:nvPr/>
          </p:nvSpPr>
          <p:spPr>
            <a:xfrm>
              <a:off x="1979598" y="2282504"/>
              <a:ext cx="760000" cy="240000"/>
            </a:xfrm>
            <a:custGeom>
              <a:avLst/>
              <a:gdLst/>
              <a:ahLst/>
              <a:cxnLst/>
              <a:rect l="l" t="t" r="r" b="b"/>
              <a:pathLst>
                <a:path w="760000" h="240000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  <a:path w="760000" h="240000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/>
                  <a:cs typeface="Calibri"/>
                </a:rPr>
                <a:t>MC gateway client</a:t>
              </a:r>
            </a:p>
          </p:txBody>
        </p:sp>
      </p:grpSp>
      <p:sp>
        <p:nvSpPr>
          <p:cNvPr id="10" name="白底长方形">
            <a:extLst>
              <a:ext uri="{FF2B5EF4-FFF2-40B4-BE49-F238E27FC236}">
                <a16:creationId xmlns:a16="http://schemas.microsoft.com/office/drawing/2014/main" id="{5CF777E7-8971-46B1-9548-A1005FE711B3}"/>
              </a:ext>
            </a:extLst>
          </p:cNvPr>
          <p:cNvSpPr/>
          <p:nvPr/>
        </p:nvSpPr>
        <p:spPr>
          <a:xfrm>
            <a:off x="494985" y="2318144"/>
            <a:ext cx="892177" cy="1224036"/>
          </a:xfrm>
          <a:custGeom>
            <a:avLst/>
            <a:gdLst>
              <a:gd name="connsiteX0" fmla="*/ 0 w 750000"/>
              <a:gd name="connsiteY0" fmla="*/ 795000 h 1590000"/>
              <a:gd name="connsiteX1" fmla="*/ 375000 w 750000"/>
              <a:gd name="connsiteY1" fmla="*/ 0 h 1590000"/>
              <a:gd name="connsiteX2" fmla="*/ 750000 w 750000"/>
              <a:gd name="connsiteY2" fmla="*/ 795000 h 1590000"/>
              <a:gd name="connsiteX3" fmla="*/ 375000 w 750000"/>
              <a:gd name="connsiteY3" fmla="*/ 1590000 h 15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000" h="1590000" stroke="0">
                <a:moveTo>
                  <a:pt x="750000" y="1590000"/>
                </a:moveTo>
                <a:lnTo>
                  <a:pt x="750000" y="0"/>
                </a:lnTo>
                <a:lnTo>
                  <a:pt x="0" y="0"/>
                </a:lnTo>
                <a:lnTo>
                  <a:pt x="0" y="1590000"/>
                </a:lnTo>
                <a:lnTo>
                  <a:pt x="750000" y="1590000"/>
                </a:lnTo>
                <a:close/>
              </a:path>
              <a:path w="750000" h="1590000" fill="none">
                <a:moveTo>
                  <a:pt x="750000" y="1590000"/>
                </a:moveTo>
                <a:lnTo>
                  <a:pt x="750000" y="0"/>
                </a:lnTo>
                <a:lnTo>
                  <a:pt x="0" y="0"/>
                </a:lnTo>
                <a:lnTo>
                  <a:pt x="0" y="1590000"/>
                </a:lnTo>
                <a:lnTo>
                  <a:pt x="750000" y="1590000"/>
                </a:lnTo>
                <a:close/>
              </a:path>
            </a:pathLst>
          </a:custGeom>
          <a:solidFill>
            <a:srgbClr val="FFFFFF"/>
          </a:solidFill>
          <a:ln w="3175" cap="flat">
            <a:solidFill>
              <a:srgbClr val="101843"/>
            </a:solidFill>
            <a:prstDash val="sysDash"/>
            <a:miter/>
          </a:ln>
        </p:spPr>
      </p:sp>
      <p:sp>
        <p:nvSpPr>
          <p:cNvPr id="11" name="透明长方形">
            <a:extLst>
              <a:ext uri="{FF2B5EF4-FFF2-40B4-BE49-F238E27FC236}">
                <a16:creationId xmlns:a16="http://schemas.microsoft.com/office/drawing/2014/main" id="{E3ABD1B8-5709-416E-A5D4-5D4D24D8DAAE}"/>
              </a:ext>
            </a:extLst>
          </p:cNvPr>
          <p:cNvSpPr/>
          <p:nvPr/>
        </p:nvSpPr>
        <p:spPr>
          <a:xfrm>
            <a:off x="2172164" y="1426566"/>
            <a:ext cx="980000" cy="2380000"/>
          </a:xfrm>
          <a:custGeom>
            <a:avLst/>
            <a:gdLst>
              <a:gd name="connsiteX0" fmla="*/ 0 w 980000"/>
              <a:gd name="connsiteY0" fmla="*/ 1190000 h 2380000"/>
              <a:gd name="connsiteX1" fmla="*/ 490000 w 980000"/>
              <a:gd name="connsiteY1" fmla="*/ 0 h 2380000"/>
              <a:gd name="connsiteX2" fmla="*/ 980000 w 980000"/>
              <a:gd name="connsiteY2" fmla="*/ 1190000 h 2380000"/>
              <a:gd name="connsiteX3" fmla="*/ 490000 w 980000"/>
              <a:gd name="connsiteY3" fmla="*/ 2380000 h 23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2380000" stroke="0">
                <a:moveTo>
                  <a:pt x="980000" y="2380000"/>
                </a:moveTo>
                <a:lnTo>
                  <a:pt x="980000" y="0"/>
                </a:lnTo>
                <a:lnTo>
                  <a:pt x="0" y="0"/>
                </a:lnTo>
                <a:lnTo>
                  <a:pt x="0" y="2380000"/>
                </a:lnTo>
                <a:lnTo>
                  <a:pt x="980000" y="2380000"/>
                </a:lnTo>
                <a:close/>
              </a:path>
              <a:path w="980000" h="2380000" fill="none">
                <a:moveTo>
                  <a:pt x="980000" y="2380000"/>
                </a:moveTo>
                <a:lnTo>
                  <a:pt x="980000" y="0"/>
                </a:lnTo>
                <a:lnTo>
                  <a:pt x="0" y="0"/>
                </a:lnTo>
                <a:lnTo>
                  <a:pt x="0" y="2380000"/>
                </a:lnTo>
                <a:lnTo>
                  <a:pt x="980000" y="2380000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grpSp>
        <p:nvGrpSpPr>
          <p:cNvPr id="12" name="形状126">
            <a:extLst>
              <a:ext uri="{FF2B5EF4-FFF2-40B4-BE49-F238E27FC236}">
                <a16:creationId xmlns:a16="http://schemas.microsoft.com/office/drawing/2014/main" id="{3E423A67-26F3-41F1-AA86-B8851EC40820}"/>
              </a:ext>
            </a:extLst>
          </p:cNvPr>
          <p:cNvGrpSpPr/>
          <p:nvPr/>
        </p:nvGrpSpPr>
        <p:grpSpPr>
          <a:xfrm>
            <a:off x="2282164" y="1526566"/>
            <a:ext cx="760000" cy="380000"/>
            <a:chOff x="3701323" y="2212504"/>
            <a:chExt cx="760000" cy="380000"/>
          </a:xfrm>
        </p:grpSpPr>
        <p:sp>
          <p:nvSpPr>
            <p:cNvPr id="13" name="白底长方形">
              <a:extLst>
                <a:ext uri="{FF2B5EF4-FFF2-40B4-BE49-F238E27FC236}">
                  <a16:creationId xmlns:a16="http://schemas.microsoft.com/office/drawing/2014/main" id="{E5B8C0F0-69BA-4832-9D0E-B5B50E697ACA}"/>
                </a:ext>
              </a:extLst>
            </p:cNvPr>
            <p:cNvSpPr/>
            <p:nvPr/>
          </p:nvSpPr>
          <p:spPr>
            <a:xfrm>
              <a:off x="3711323" y="2212504"/>
              <a:ext cx="750000" cy="380000"/>
            </a:xfrm>
            <a:custGeom>
              <a:avLst/>
              <a:gdLst>
                <a:gd name="connsiteX0" fmla="*/ 0 w 750000"/>
                <a:gd name="connsiteY0" fmla="*/ 190000 h 380000"/>
                <a:gd name="connsiteX1" fmla="*/ 375000 w 750000"/>
                <a:gd name="connsiteY1" fmla="*/ 0 h 380000"/>
                <a:gd name="connsiteX2" fmla="*/ 750000 w 750000"/>
                <a:gd name="connsiteY2" fmla="*/ 190000 h 380000"/>
                <a:gd name="connsiteX3" fmla="*/ 375000 w 750000"/>
                <a:gd name="connsiteY3" fmla="*/ 380000 h 3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380000" stroke="0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  <a:path w="750000" h="380000" fill="none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4" name="无底文字">
              <a:extLst>
                <a:ext uri="{FF2B5EF4-FFF2-40B4-BE49-F238E27FC236}">
                  <a16:creationId xmlns:a16="http://schemas.microsoft.com/office/drawing/2014/main" id="{088179C2-DE7E-49C8-915D-D9A809053B8B}"/>
                </a:ext>
              </a:extLst>
            </p:cNvPr>
            <p:cNvSpPr/>
            <p:nvPr/>
          </p:nvSpPr>
          <p:spPr>
            <a:xfrm>
              <a:off x="3701323" y="2282504"/>
              <a:ext cx="760000" cy="240000"/>
            </a:xfrm>
            <a:custGeom>
              <a:avLst/>
              <a:gdLst/>
              <a:ahLst/>
              <a:cxnLst/>
              <a:rect l="l" t="t" r="r" b="b"/>
              <a:pathLst>
                <a:path w="760000" h="240000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  <a:path w="760000" h="240000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/>
                  <a:cs typeface="Calibri"/>
                </a:rPr>
                <a:t>MC gateway UE server</a:t>
              </a:r>
            </a:p>
          </p:txBody>
        </p:sp>
      </p:grpSp>
      <p:grpSp>
        <p:nvGrpSpPr>
          <p:cNvPr id="15" name="形状126">
            <a:extLst>
              <a:ext uri="{FF2B5EF4-FFF2-40B4-BE49-F238E27FC236}">
                <a16:creationId xmlns:a16="http://schemas.microsoft.com/office/drawing/2014/main" id="{746BAC49-6B8D-4FD5-BA86-6AB0603118BC}"/>
              </a:ext>
            </a:extLst>
          </p:cNvPr>
          <p:cNvGrpSpPr/>
          <p:nvPr/>
        </p:nvGrpSpPr>
        <p:grpSpPr>
          <a:xfrm>
            <a:off x="2282164" y="1987640"/>
            <a:ext cx="760000" cy="463103"/>
            <a:chOff x="3701323" y="2960090"/>
            <a:chExt cx="760000" cy="463103"/>
          </a:xfrm>
        </p:grpSpPr>
        <p:sp>
          <p:nvSpPr>
            <p:cNvPr id="16" name="白底长方形">
              <a:extLst>
                <a:ext uri="{FF2B5EF4-FFF2-40B4-BE49-F238E27FC236}">
                  <a16:creationId xmlns:a16="http://schemas.microsoft.com/office/drawing/2014/main" id="{17477FF2-214B-4567-BE97-8327F2ADD2A5}"/>
                </a:ext>
              </a:extLst>
            </p:cNvPr>
            <p:cNvSpPr/>
            <p:nvPr/>
          </p:nvSpPr>
          <p:spPr>
            <a:xfrm>
              <a:off x="3711323" y="2960090"/>
              <a:ext cx="750000" cy="463103"/>
            </a:xfrm>
            <a:custGeom>
              <a:avLst/>
              <a:gdLst>
                <a:gd name="connsiteX0" fmla="*/ 0 w 750000"/>
                <a:gd name="connsiteY0" fmla="*/ 231552 h 463103"/>
                <a:gd name="connsiteX1" fmla="*/ 375000 w 750000"/>
                <a:gd name="connsiteY1" fmla="*/ 0 h 463103"/>
                <a:gd name="connsiteX2" fmla="*/ 750000 w 750000"/>
                <a:gd name="connsiteY2" fmla="*/ 231552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7" name="无底文字">
              <a:extLst>
                <a:ext uri="{FF2B5EF4-FFF2-40B4-BE49-F238E27FC236}">
                  <a16:creationId xmlns:a16="http://schemas.microsoft.com/office/drawing/2014/main" id="{003C249F-7B4B-4BFC-A636-D6C86961EC73}"/>
                </a:ext>
              </a:extLst>
            </p:cNvPr>
            <p:cNvSpPr/>
            <p:nvPr/>
          </p:nvSpPr>
          <p:spPr>
            <a:xfrm>
              <a:off x="3701323" y="3045399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MC service client</a:t>
              </a:r>
            </a:p>
          </p:txBody>
        </p:sp>
      </p:grpSp>
      <p:grpSp>
        <p:nvGrpSpPr>
          <p:cNvPr id="18" name="形状126">
            <a:extLst>
              <a:ext uri="{FF2B5EF4-FFF2-40B4-BE49-F238E27FC236}">
                <a16:creationId xmlns:a16="http://schemas.microsoft.com/office/drawing/2014/main" id="{22A81766-1AD5-41AD-964D-C9427662E518}"/>
              </a:ext>
            </a:extLst>
          </p:cNvPr>
          <p:cNvGrpSpPr/>
          <p:nvPr/>
        </p:nvGrpSpPr>
        <p:grpSpPr>
          <a:xfrm>
            <a:off x="2288260" y="3237948"/>
            <a:ext cx="760000" cy="447054"/>
            <a:chOff x="3701323" y="3840781"/>
            <a:chExt cx="760000" cy="463103"/>
          </a:xfrm>
        </p:grpSpPr>
        <p:sp>
          <p:nvSpPr>
            <p:cNvPr id="19" name="白底长方形">
              <a:extLst>
                <a:ext uri="{FF2B5EF4-FFF2-40B4-BE49-F238E27FC236}">
                  <a16:creationId xmlns:a16="http://schemas.microsoft.com/office/drawing/2014/main" id="{0FEABA52-A9CD-4CD0-A458-02E7F7FC246F}"/>
                </a:ext>
              </a:extLst>
            </p:cNvPr>
            <p:cNvSpPr/>
            <p:nvPr/>
          </p:nvSpPr>
          <p:spPr>
            <a:xfrm>
              <a:off x="3711323" y="3840781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20" name="无底文字">
              <a:extLst>
                <a:ext uri="{FF2B5EF4-FFF2-40B4-BE49-F238E27FC236}">
                  <a16:creationId xmlns:a16="http://schemas.microsoft.com/office/drawing/2014/main" id="{418334A1-EB47-46EB-ADBC-D8DAE4FAC9DB}"/>
                </a:ext>
              </a:extLst>
            </p:cNvPr>
            <p:cNvSpPr/>
            <p:nvPr/>
          </p:nvSpPr>
          <p:spPr>
            <a:xfrm>
              <a:off x="3701323" y="3926090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CSC client</a:t>
              </a:r>
            </a:p>
          </p:txBody>
        </p:sp>
      </p:grpSp>
      <p:sp>
        <p:nvSpPr>
          <p:cNvPr id="21" name="透明长方形">
            <a:extLst>
              <a:ext uri="{FF2B5EF4-FFF2-40B4-BE49-F238E27FC236}">
                <a16:creationId xmlns:a16="http://schemas.microsoft.com/office/drawing/2014/main" id="{E8600FF0-4EA5-402F-BF88-437A7978808B}"/>
              </a:ext>
            </a:extLst>
          </p:cNvPr>
          <p:cNvSpPr/>
          <p:nvPr/>
        </p:nvSpPr>
        <p:spPr>
          <a:xfrm>
            <a:off x="4730784" y="1426566"/>
            <a:ext cx="980000" cy="1310691"/>
          </a:xfrm>
          <a:custGeom>
            <a:avLst/>
            <a:gdLst>
              <a:gd name="connsiteX0" fmla="*/ 0 w 980000"/>
              <a:gd name="connsiteY0" fmla="*/ 655346 h 1310691"/>
              <a:gd name="connsiteX1" fmla="*/ 490000 w 980000"/>
              <a:gd name="connsiteY1" fmla="*/ 0 h 1310691"/>
              <a:gd name="connsiteX2" fmla="*/ 980000 w 980000"/>
              <a:gd name="connsiteY2" fmla="*/ 655346 h 1310691"/>
              <a:gd name="connsiteX3" fmla="*/ 490000 w 980000"/>
              <a:gd name="connsiteY3" fmla="*/ 1310691 h 131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1310691" stroke="0">
                <a:moveTo>
                  <a:pt x="980000" y="1310691"/>
                </a:moveTo>
                <a:lnTo>
                  <a:pt x="980000" y="0"/>
                </a:lnTo>
                <a:lnTo>
                  <a:pt x="0" y="0"/>
                </a:lnTo>
                <a:lnTo>
                  <a:pt x="0" y="1310691"/>
                </a:lnTo>
                <a:lnTo>
                  <a:pt x="980000" y="1310691"/>
                </a:lnTo>
                <a:close/>
              </a:path>
              <a:path w="980000" h="1310691" fill="none">
                <a:moveTo>
                  <a:pt x="980000" y="1310691"/>
                </a:moveTo>
                <a:lnTo>
                  <a:pt x="980000" y="0"/>
                </a:lnTo>
                <a:lnTo>
                  <a:pt x="0" y="0"/>
                </a:lnTo>
                <a:lnTo>
                  <a:pt x="0" y="1310691"/>
                </a:lnTo>
                <a:lnTo>
                  <a:pt x="980000" y="1310691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grpSp>
        <p:nvGrpSpPr>
          <p:cNvPr id="22" name="形状126">
            <a:extLst>
              <a:ext uri="{FF2B5EF4-FFF2-40B4-BE49-F238E27FC236}">
                <a16:creationId xmlns:a16="http://schemas.microsoft.com/office/drawing/2014/main" id="{F8B2D5BE-865A-4ADE-A253-71F6B09C6F6D}"/>
              </a:ext>
            </a:extLst>
          </p:cNvPr>
          <p:cNvGrpSpPr/>
          <p:nvPr/>
        </p:nvGrpSpPr>
        <p:grpSpPr>
          <a:xfrm>
            <a:off x="4840784" y="1526566"/>
            <a:ext cx="760000" cy="380000"/>
            <a:chOff x="6259943" y="2212504"/>
            <a:chExt cx="760000" cy="380000"/>
          </a:xfrm>
        </p:grpSpPr>
        <p:sp>
          <p:nvSpPr>
            <p:cNvPr id="23" name="白底长方形">
              <a:extLst>
                <a:ext uri="{FF2B5EF4-FFF2-40B4-BE49-F238E27FC236}">
                  <a16:creationId xmlns:a16="http://schemas.microsoft.com/office/drawing/2014/main" id="{F73CADBD-0310-4C80-BF47-81D8C532D3AC}"/>
                </a:ext>
              </a:extLst>
            </p:cNvPr>
            <p:cNvSpPr/>
            <p:nvPr/>
          </p:nvSpPr>
          <p:spPr>
            <a:xfrm>
              <a:off x="6269943" y="2212504"/>
              <a:ext cx="750000" cy="380000"/>
            </a:xfrm>
            <a:custGeom>
              <a:avLst/>
              <a:gdLst>
                <a:gd name="connsiteX0" fmla="*/ 0 w 750000"/>
                <a:gd name="connsiteY0" fmla="*/ 190000 h 380000"/>
                <a:gd name="connsiteX1" fmla="*/ 375000 w 750000"/>
                <a:gd name="connsiteY1" fmla="*/ 0 h 380000"/>
                <a:gd name="connsiteX2" fmla="*/ 750000 w 750000"/>
                <a:gd name="connsiteY2" fmla="*/ 190000 h 380000"/>
                <a:gd name="connsiteX3" fmla="*/ 375000 w 750000"/>
                <a:gd name="connsiteY3" fmla="*/ 380000 h 3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380000" stroke="0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  <a:path w="750000" h="380000" fill="none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24" name="无底文字">
              <a:extLst>
                <a:ext uri="{FF2B5EF4-FFF2-40B4-BE49-F238E27FC236}">
                  <a16:creationId xmlns:a16="http://schemas.microsoft.com/office/drawing/2014/main" id="{78F8EA37-98E6-4B9C-B84C-CA0FC997A204}"/>
                </a:ext>
              </a:extLst>
            </p:cNvPr>
            <p:cNvSpPr/>
            <p:nvPr/>
          </p:nvSpPr>
          <p:spPr>
            <a:xfrm>
              <a:off x="6259943" y="2282504"/>
              <a:ext cx="760000" cy="240000"/>
            </a:xfrm>
            <a:custGeom>
              <a:avLst/>
              <a:gdLst/>
              <a:ahLst/>
              <a:cxnLst/>
              <a:rect l="l" t="t" r="r" b="b"/>
              <a:pathLst>
                <a:path w="760000" h="240000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  <a:path w="760000" h="240000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/>
                  <a:cs typeface="Calibri"/>
                </a:rPr>
                <a:t>MC gateway UE function</a:t>
              </a:r>
            </a:p>
          </p:txBody>
        </p:sp>
      </p:grpSp>
      <p:grpSp>
        <p:nvGrpSpPr>
          <p:cNvPr id="25" name="形状126">
            <a:extLst>
              <a:ext uri="{FF2B5EF4-FFF2-40B4-BE49-F238E27FC236}">
                <a16:creationId xmlns:a16="http://schemas.microsoft.com/office/drawing/2014/main" id="{5869FCC4-5FE1-4F8D-B7D0-773EE7CB162B}"/>
              </a:ext>
            </a:extLst>
          </p:cNvPr>
          <p:cNvGrpSpPr/>
          <p:nvPr/>
        </p:nvGrpSpPr>
        <p:grpSpPr>
          <a:xfrm>
            <a:off x="4846880" y="3237948"/>
            <a:ext cx="760000" cy="447055"/>
            <a:chOff x="6259943" y="3840782"/>
            <a:chExt cx="760000" cy="463103"/>
          </a:xfrm>
        </p:grpSpPr>
        <p:sp>
          <p:nvSpPr>
            <p:cNvPr id="26" name="白底长方形">
              <a:extLst>
                <a:ext uri="{FF2B5EF4-FFF2-40B4-BE49-F238E27FC236}">
                  <a16:creationId xmlns:a16="http://schemas.microsoft.com/office/drawing/2014/main" id="{ADD3C6B1-EFFE-4258-8E10-19FE5356DAF2}"/>
                </a:ext>
              </a:extLst>
            </p:cNvPr>
            <p:cNvSpPr/>
            <p:nvPr/>
          </p:nvSpPr>
          <p:spPr>
            <a:xfrm>
              <a:off x="6269943" y="3840782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27" name="无底文字">
              <a:extLst>
                <a:ext uri="{FF2B5EF4-FFF2-40B4-BE49-F238E27FC236}">
                  <a16:creationId xmlns:a16="http://schemas.microsoft.com/office/drawing/2014/main" id="{1DE1CC48-B637-4D35-A92B-8A702DF098A3}"/>
                </a:ext>
              </a:extLst>
            </p:cNvPr>
            <p:cNvSpPr/>
            <p:nvPr/>
          </p:nvSpPr>
          <p:spPr>
            <a:xfrm>
              <a:off x="6259943" y="3926091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CSC server(s)</a:t>
              </a:r>
            </a:p>
          </p:txBody>
        </p:sp>
      </p:grpSp>
      <p:sp>
        <p:nvSpPr>
          <p:cNvPr id="28" name="白底长方形">
            <a:extLst>
              <a:ext uri="{FF2B5EF4-FFF2-40B4-BE49-F238E27FC236}">
                <a16:creationId xmlns:a16="http://schemas.microsoft.com/office/drawing/2014/main" id="{94D9FA1E-F2AC-41B8-8628-09CF236465C3}"/>
              </a:ext>
            </a:extLst>
          </p:cNvPr>
          <p:cNvSpPr/>
          <p:nvPr/>
        </p:nvSpPr>
        <p:spPr>
          <a:xfrm>
            <a:off x="4287336" y="1426566"/>
            <a:ext cx="179655" cy="2380000"/>
          </a:xfrm>
          <a:custGeom>
            <a:avLst/>
            <a:gdLst>
              <a:gd name="connsiteX0" fmla="*/ 0 w 179655"/>
              <a:gd name="connsiteY0" fmla="*/ 1190000 h 2380000"/>
              <a:gd name="connsiteX1" fmla="*/ 89828 w 179655"/>
              <a:gd name="connsiteY1" fmla="*/ 0 h 2380000"/>
              <a:gd name="connsiteX2" fmla="*/ 179655 w 179655"/>
              <a:gd name="connsiteY2" fmla="*/ 1190000 h 2380000"/>
              <a:gd name="connsiteX3" fmla="*/ 89828 w 179655"/>
              <a:gd name="connsiteY3" fmla="*/ 2380000 h 23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55" h="2380000" stroke="0">
                <a:moveTo>
                  <a:pt x="179655" y="2380000"/>
                </a:moveTo>
                <a:lnTo>
                  <a:pt x="179655" y="0"/>
                </a:lnTo>
                <a:lnTo>
                  <a:pt x="0" y="0"/>
                </a:lnTo>
                <a:lnTo>
                  <a:pt x="0" y="2380000"/>
                </a:lnTo>
                <a:lnTo>
                  <a:pt x="179655" y="2380000"/>
                </a:lnTo>
                <a:close/>
              </a:path>
              <a:path w="179655" h="2380000" fill="none">
                <a:moveTo>
                  <a:pt x="179655" y="2380000"/>
                </a:moveTo>
                <a:lnTo>
                  <a:pt x="179655" y="0"/>
                </a:lnTo>
                <a:lnTo>
                  <a:pt x="0" y="0"/>
                </a:lnTo>
                <a:lnTo>
                  <a:pt x="0" y="2380000"/>
                </a:lnTo>
                <a:lnTo>
                  <a:pt x="179655" y="2380000"/>
                </a:lnTo>
                <a:close/>
              </a:path>
            </a:pathLst>
          </a:custGeom>
          <a:solidFill>
            <a:srgbClr val="FFFFFF"/>
          </a:solidFill>
          <a:ln w="3175" cap="flat">
            <a:solidFill>
              <a:srgbClr val="101843"/>
            </a:solidFill>
            <a:miter/>
          </a:ln>
        </p:spPr>
      </p:sp>
      <p:sp>
        <p:nvSpPr>
          <p:cNvPr id="29" name="无底文字">
            <a:extLst>
              <a:ext uri="{FF2B5EF4-FFF2-40B4-BE49-F238E27FC236}">
                <a16:creationId xmlns:a16="http://schemas.microsoft.com/office/drawing/2014/main" id="{0B2FEA79-9D48-4EA2-9C49-567B6C357755}"/>
              </a:ext>
            </a:extLst>
          </p:cNvPr>
          <p:cNvSpPr/>
          <p:nvPr/>
        </p:nvSpPr>
        <p:spPr>
          <a:xfrm>
            <a:off x="3940279" y="3553328"/>
            <a:ext cx="831207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3GPP network</a:t>
            </a:r>
          </a:p>
        </p:txBody>
      </p:sp>
      <p:sp>
        <p:nvSpPr>
          <p:cNvPr id="30" name="无底文字">
            <a:extLst>
              <a:ext uri="{FF2B5EF4-FFF2-40B4-BE49-F238E27FC236}">
                <a16:creationId xmlns:a16="http://schemas.microsoft.com/office/drawing/2014/main" id="{86E517EA-BC15-4C19-A8B7-36939E531808}"/>
              </a:ext>
            </a:extLst>
          </p:cNvPr>
          <p:cNvSpPr/>
          <p:nvPr/>
        </p:nvSpPr>
        <p:spPr>
          <a:xfrm>
            <a:off x="4840784" y="2357257"/>
            <a:ext cx="831207" cy="420000"/>
          </a:xfrm>
          <a:custGeom>
            <a:avLst/>
            <a:gdLst/>
            <a:ahLst/>
            <a:cxnLst/>
            <a:rect l="l" t="t" r="r" b="b"/>
            <a:pathLst>
              <a:path w="831207" h="420000" stroke="0">
                <a:moveTo>
                  <a:pt x="0" y="0"/>
                </a:moveTo>
                <a:lnTo>
                  <a:pt x="831207" y="0"/>
                </a:lnTo>
                <a:lnTo>
                  <a:pt x="831207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  <a:path w="831207" h="420000" fill="none">
                <a:moveTo>
                  <a:pt x="0" y="0"/>
                </a:moveTo>
                <a:lnTo>
                  <a:pt x="831207" y="0"/>
                </a:lnTo>
                <a:lnTo>
                  <a:pt x="831207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 service server</a:t>
            </a:r>
          </a:p>
        </p:txBody>
      </p:sp>
      <p:sp>
        <p:nvSpPr>
          <p:cNvPr id="31" name="无底文字">
            <a:extLst>
              <a:ext uri="{FF2B5EF4-FFF2-40B4-BE49-F238E27FC236}">
                <a16:creationId xmlns:a16="http://schemas.microsoft.com/office/drawing/2014/main" id="{36B9CC48-8610-457F-B46A-AADCDD10683E}"/>
              </a:ext>
            </a:extLst>
          </p:cNvPr>
          <p:cNvSpPr/>
          <p:nvPr/>
        </p:nvSpPr>
        <p:spPr>
          <a:xfrm>
            <a:off x="4642864" y="2806406"/>
            <a:ext cx="1143103" cy="280695"/>
          </a:xfrm>
          <a:custGeom>
            <a:avLst/>
            <a:gdLst/>
            <a:ahLst/>
            <a:cxnLst/>
            <a:rect l="l" t="t" r="r" b="b"/>
            <a:pathLst>
              <a:path w="1143103" h="420000" stroke="0">
                <a:moveTo>
                  <a:pt x="0" y="0"/>
                </a:moveTo>
                <a:lnTo>
                  <a:pt x="1143103" y="0"/>
                </a:lnTo>
                <a:lnTo>
                  <a:pt x="1143103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  <a:path w="1143103" h="420000" fill="none">
                <a:moveTo>
                  <a:pt x="0" y="0"/>
                </a:moveTo>
                <a:lnTo>
                  <a:pt x="1143103" y="0"/>
                </a:lnTo>
                <a:lnTo>
                  <a:pt x="1143103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Common service core</a:t>
            </a:r>
          </a:p>
        </p:txBody>
      </p:sp>
      <p:sp>
        <p:nvSpPr>
          <p:cNvPr id="32" name="ConnectLine">
            <a:extLst>
              <a:ext uri="{FF2B5EF4-FFF2-40B4-BE49-F238E27FC236}">
                <a16:creationId xmlns:a16="http://schemas.microsoft.com/office/drawing/2014/main" id="{41C20A58-D45B-447D-BA04-049B978D222D}"/>
              </a:ext>
            </a:extLst>
          </p:cNvPr>
          <p:cNvSpPr/>
          <p:nvPr/>
        </p:nvSpPr>
        <p:spPr>
          <a:xfrm>
            <a:off x="1320957" y="1716566"/>
            <a:ext cx="973621" cy="10000"/>
          </a:xfrm>
          <a:custGeom>
            <a:avLst/>
            <a:gdLst/>
            <a:ahLst/>
            <a:cxnLst/>
            <a:rect l="l" t="t" r="r" b="b"/>
            <a:pathLst>
              <a:path w="973621" h="10000" fill="none">
                <a:moveTo>
                  <a:pt x="0" y="0"/>
                </a:moveTo>
                <a:lnTo>
                  <a:pt x="973621" y="0"/>
                </a:lnTo>
              </a:path>
            </a:pathLst>
          </a:custGeom>
          <a:noFill/>
          <a:ln w="10000" cap="flat">
            <a:solidFill>
              <a:schemeClr val="accent2"/>
            </a:solidFill>
            <a:miter/>
            <a:headEnd type="oval" w="med" len="med"/>
            <a:tailEnd type="oval" w="med" len="med"/>
          </a:ln>
        </p:spPr>
      </p:sp>
      <p:sp>
        <p:nvSpPr>
          <p:cNvPr id="33" name="无底文字">
            <a:extLst>
              <a:ext uri="{FF2B5EF4-FFF2-40B4-BE49-F238E27FC236}">
                <a16:creationId xmlns:a16="http://schemas.microsoft.com/office/drawing/2014/main" id="{C6BB1654-694F-4669-8000-EB8C98D7AF28}"/>
              </a:ext>
            </a:extLst>
          </p:cNvPr>
          <p:cNvSpPr/>
          <p:nvPr/>
        </p:nvSpPr>
        <p:spPr>
          <a:xfrm>
            <a:off x="1222164" y="1526566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GW-local</a:t>
            </a:r>
          </a:p>
        </p:txBody>
      </p:sp>
      <p:sp>
        <p:nvSpPr>
          <p:cNvPr id="34" name="ConnectLine">
            <a:extLst>
              <a:ext uri="{FF2B5EF4-FFF2-40B4-BE49-F238E27FC236}">
                <a16:creationId xmlns:a16="http://schemas.microsoft.com/office/drawing/2014/main" id="{CD2A292B-3029-494B-9A05-5145446274D3}"/>
              </a:ext>
            </a:extLst>
          </p:cNvPr>
          <p:cNvSpPr/>
          <p:nvPr/>
        </p:nvSpPr>
        <p:spPr>
          <a:xfrm>
            <a:off x="3049926" y="1716566"/>
            <a:ext cx="1796376" cy="10000"/>
          </a:xfrm>
          <a:custGeom>
            <a:avLst/>
            <a:gdLst/>
            <a:ahLst/>
            <a:cxnLst/>
            <a:rect l="l" t="t" r="r" b="b"/>
            <a:pathLst>
              <a:path w="1796376" h="10000" fill="none">
                <a:moveTo>
                  <a:pt x="0" y="0"/>
                </a:moveTo>
                <a:lnTo>
                  <a:pt x="1796376" y="0"/>
                </a:lnTo>
              </a:path>
            </a:pathLst>
          </a:custGeom>
          <a:noFill/>
          <a:ln w="10000" cap="flat">
            <a:solidFill>
              <a:schemeClr val="accent2"/>
            </a:solidFill>
            <a:miter/>
            <a:headEnd type="oval" w="med" len="med"/>
            <a:tailEnd type="oval" w="med" len="med"/>
          </a:ln>
        </p:spPr>
      </p:sp>
      <p:sp>
        <p:nvSpPr>
          <p:cNvPr id="35" name="无底文字">
            <a:extLst>
              <a:ext uri="{FF2B5EF4-FFF2-40B4-BE49-F238E27FC236}">
                <a16:creationId xmlns:a16="http://schemas.microsoft.com/office/drawing/2014/main" id="{440636CC-3DC3-425E-8AC2-8905D05524D8}"/>
              </a:ext>
            </a:extLst>
          </p:cNvPr>
          <p:cNvSpPr/>
          <p:nvPr/>
        </p:nvSpPr>
        <p:spPr>
          <a:xfrm>
            <a:off x="3329750" y="1526566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GW-core</a:t>
            </a:r>
          </a:p>
        </p:txBody>
      </p:sp>
      <p:sp>
        <p:nvSpPr>
          <p:cNvPr id="36" name="ConnectLine">
            <a:extLst>
              <a:ext uri="{FF2B5EF4-FFF2-40B4-BE49-F238E27FC236}">
                <a16:creationId xmlns:a16="http://schemas.microsoft.com/office/drawing/2014/main" id="{61149804-91E8-4A97-A16D-0DDCE57747B9}"/>
              </a:ext>
            </a:extLst>
          </p:cNvPr>
          <p:cNvSpPr/>
          <p:nvPr/>
        </p:nvSpPr>
        <p:spPr>
          <a:xfrm>
            <a:off x="3039405" y="2257640"/>
            <a:ext cx="1682759" cy="10000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0000" cap="flat">
            <a:solidFill>
              <a:srgbClr val="000000"/>
            </a:solidFill>
            <a:miter/>
          </a:ln>
        </p:spPr>
      </p:sp>
      <p:sp>
        <p:nvSpPr>
          <p:cNvPr id="37" name="无底文字">
            <a:extLst>
              <a:ext uri="{FF2B5EF4-FFF2-40B4-BE49-F238E27FC236}">
                <a16:creationId xmlns:a16="http://schemas.microsoft.com/office/drawing/2014/main" id="{E62175B3-3FB0-428D-A87A-E80E649FCD74}"/>
              </a:ext>
            </a:extLst>
          </p:cNvPr>
          <p:cNvSpPr/>
          <p:nvPr/>
        </p:nvSpPr>
        <p:spPr>
          <a:xfrm>
            <a:off x="3309064" y="2070745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MCX-n</a:t>
            </a:r>
          </a:p>
        </p:txBody>
      </p:sp>
      <p:sp>
        <p:nvSpPr>
          <p:cNvPr id="38" name="ConnectLine">
            <a:extLst>
              <a:ext uri="{FF2B5EF4-FFF2-40B4-BE49-F238E27FC236}">
                <a16:creationId xmlns:a16="http://schemas.microsoft.com/office/drawing/2014/main" id="{56415667-2558-4E1A-AC60-B7036701C952}"/>
              </a:ext>
            </a:extLst>
          </p:cNvPr>
          <p:cNvSpPr/>
          <p:nvPr/>
        </p:nvSpPr>
        <p:spPr>
          <a:xfrm>
            <a:off x="3051707" y="3436730"/>
            <a:ext cx="1793794" cy="10000"/>
          </a:xfrm>
          <a:custGeom>
            <a:avLst/>
            <a:gdLst/>
            <a:ahLst/>
            <a:cxnLst/>
            <a:rect l="l" t="t" r="r" b="b"/>
            <a:pathLst>
              <a:path w="1793794" h="10000" fill="none">
                <a:moveTo>
                  <a:pt x="0" y="0"/>
                </a:moveTo>
                <a:lnTo>
                  <a:pt x="1793794" y="0"/>
                </a:lnTo>
              </a:path>
            </a:pathLst>
          </a:custGeom>
          <a:noFill/>
          <a:ln w="10000" cap="flat">
            <a:solidFill>
              <a:srgbClr val="000000"/>
            </a:solidFill>
            <a:miter/>
          </a:ln>
        </p:spPr>
      </p:sp>
      <p:sp>
        <p:nvSpPr>
          <p:cNvPr id="39" name="无底文字">
            <a:extLst>
              <a:ext uri="{FF2B5EF4-FFF2-40B4-BE49-F238E27FC236}">
                <a16:creationId xmlns:a16="http://schemas.microsoft.com/office/drawing/2014/main" id="{C63F51E2-DE5B-4A03-97C2-CC2500CF65FA}"/>
              </a:ext>
            </a:extLst>
          </p:cNvPr>
          <p:cNvSpPr/>
          <p:nvPr/>
        </p:nvSpPr>
        <p:spPr>
          <a:xfrm>
            <a:off x="3301367" y="3249830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CSC--n</a:t>
            </a:r>
          </a:p>
        </p:txBody>
      </p:sp>
      <p:sp>
        <p:nvSpPr>
          <p:cNvPr id="40" name="无底文字">
            <a:extLst>
              <a:ext uri="{FF2B5EF4-FFF2-40B4-BE49-F238E27FC236}">
                <a16:creationId xmlns:a16="http://schemas.microsoft.com/office/drawing/2014/main" id="{002BE9B1-8C4E-4B49-BA79-F77633BC24A9}"/>
              </a:ext>
            </a:extLst>
          </p:cNvPr>
          <p:cNvSpPr/>
          <p:nvPr/>
        </p:nvSpPr>
        <p:spPr>
          <a:xfrm>
            <a:off x="2256988" y="3617082"/>
            <a:ext cx="831207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MC gateway UE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41" name="无底文字">
            <a:extLst>
              <a:ext uri="{FF2B5EF4-FFF2-40B4-BE49-F238E27FC236}">
                <a16:creationId xmlns:a16="http://schemas.microsoft.com/office/drawing/2014/main" id="{250F3769-8E1A-4EDA-A89B-B8E0AA4A455A}"/>
              </a:ext>
            </a:extLst>
          </p:cNvPr>
          <p:cNvSpPr/>
          <p:nvPr/>
        </p:nvSpPr>
        <p:spPr>
          <a:xfrm>
            <a:off x="547335" y="3612180"/>
            <a:ext cx="831207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N3GPP device 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grpSp>
        <p:nvGrpSpPr>
          <p:cNvPr id="42" name="形状126">
            <a:extLst>
              <a:ext uri="{FF2B5EF4-FFF2-40B4-BE49-F238E27FC236}">
                <a16:creationId xmlns:a16="http://schemas.microsoft.com/office/drawing/2014/main" id="{78D05E61-D0C5-446E-8214-9528E789FB06}"/>
              </a:ext>
            </a:extLst>
          </p:cNvPr>
          <p:cNvGrpSpPr/>
          <p:nvPr/>
        </p:nvGrpSpPr>
        <p:grpSpPr>
          <a:xfrm>
            <a:off x="556129" y="2392656"/>
            <a:ext cx="760000" cy="463103"/>
            <a:chOff x="3701323" y="2960090"/>
            <a:chExt cx="760000" cy="463103"/>
          </a:xfrm>
        </p:grpSpPr>
        <p:sp>
          <p:nvSpPr>
            <p:cNvPr id="43" name="白底长方形">
              <a:extLst>
                <a:ext uri="{FF2B5EF4-FFF2-40B4-BE49-F238E27FC236}">
                  <a16:creationId xmlns:a16="http://schemas.microsoft.com/office/drawing/2014/main" id="{C8511F06-FBE4-46F0-A764-DB5B0A23C56A}"/>
                </a:ext>
              </a:extLst>
            </p:cNvPr>
            <p:cNvSpPr/>
            <p:nvPr/>
          </p:nvSpPr>
          <p:spPr>
            <a:xfrm>
              <a:off x="3711323" y="2960090"/>
              <a:ext cx="750000" cy="463103"/>
            </a:xfrm>
            <a:custGeom>
              <a:avLst/>
              <a:gdLst>
                <a:gd name="connsiteX0" fmla="*/ 0 w 750000"/>
                <a:gd name="connsiteY0" fmla="*/ 231552 h 463103"/>
                <a:gd name="connsiteX1" fmla="*/ 375000 w 750000"/>
                <a:gd name="connsiteY1" fmla="*/ 0 h 463103"/>
                <a:gd name="connsiteX2" fmla="*/ 750000 w 750000"/>
                <a:gd name="connsiteY2" fmla="*/ 231552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44" name="无底文字">
              <a:extLst>
                <a:ext uri="{FF2B5EF4-FFF2-40B4-BE49-F238E27FC236}">
                  <a16:creationId xmlns:a16="http://schemas.microsoft.com/office/drawing/2014/main" id="{C9152D23-1446-412C-AACE-A32CC235E801}"/>
                </a:ext>
              </a:extLst>
            </p:cNvPr>
            <p:cNvSpPr/>
            <p:nvPr/>
          </p:nvSpPr>
          <p:spPr>
            <a:xfrm>
              <a:off x="3701323" y="3045399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MC service client</a:t>
              </a:r>
            </a:p>
          </p:txBody>
        </p:sp>
      </p:grpSp>
      <p:grpSp>
        <p:nvGrpSpPr>
          <p:cNvPr id="45" name="形状126">
            <a:extLst>
              <a:ext uri="{FF2B5EF4-FFF2-40B4-BE49-F238E27FC236}">
                <a16:creationId xmlns:a16="http://schemas.microsoft.com/office/drawing/2014/main" id="{5F9BB511-A86D-4C3F-B7E7-E0885E58E338}"/>
              </a:ext>
            </a:extLst>
          </p:cNvPr>
          <p:cNvGrpSpPr/>
          <p:nvPr/>
        </p:nvGrpSpPr>
        <p:grpSpPr>
          <a:xfrm>
            <a:off x="557358" y="2947838"/>
            <a:ext cx="760000" cy="463103"/>
            <a:chOff x="3701323" y="3840781"/>
            <a:chExt cx="760000" cy="463103"/>
          </a:xfrm>
        </p:grpSpPr>
        <p:sp>
          <p:nvSpPr>
            <p:cNvPr id="46" name="白底长方形">
              <a:extLst>
                <a:ext uri="{FF2B5EF4-FFF2-40B4-BE49-F238E27FC236}">
                  <a16:creationId xmlns:a16="http://schemas.microsoft.com/office/drawing/2014/main" id="{90F65E5B-DF47-42FF-A129-39DE8210B4A4}"/>
                </a:ext>
              </a:extLst>
            </p:cNvPr>
            <p:cNvSpPr/>
            <p:nvPr/>
          </p:nvSpPr>
          <p:spPr>
            <a:xfrm>
              <a:off x="3711323" y="3840781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47" name="无底文字">
              <a:extLst>
                <a:ext uri="{FF2B5EF4-FFF2-40B4-BE49-F238E27FC236}">
                  <a16:creationId xmlns:a16="http://schemas.microsoft.com/office/drawing/2014/main" id="{89632194-619C-47A5-8156-1F660B365434}"/>
                </a:ext>
              </a:extLst>
            </p:cNvPr>
            <p:cNvSpPr/>
            <p:nvPr/>
          </p:nvSpPr>
          <p:spPr>
            <a:xfrm>
              <a:off x="3701323" y="3926090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CSC client</a:t>
              </a:r>
            </a:p>
          </p:txBody>
        </p:sp>
      </p:grpSp>
      <p:sp>
        <p:nvSpPr>
          <p:cNvPr id="48" name="无底文字">
            <a:extLst>
              <a:ext uri="{FF2B5EF4-FFF2-40B4-BE49-F238E27FC236}">
                <a16:creationId xmlns:a16="http://schemas.microsoft.com/office/drawing/2014/main" id="{EB9720B0-AC0F-40A5-AD8C-5777A62D7D1D}"/>
              </a:ext>
            </a:extLst>
          </p:cNvPr>
          <p:cNvSpPr/>
          <p:nvPr/>
        </p:nvSpPr>
        <p:spPr>
          <a:xfrm>
            <a:off x="3299917" y="2417265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MCX-n</a:t>
            </a:r>
          </a:p>
        </p:txBody>
      </p:sp>
      <p:sp>
        <p:nvSpPr>
          <p:cNvPr id="49" name="无底文字">
            <a:extLst>
              <a:ext uri="{FF2B5EF4-FFF2-40B4-BE49-F238E27FC236}">
                <a16:creationId xmlns:a16="http://schemas.microsoft.com/office/drawing/2014/main" id="{15510107-4967-45EF-A46D-D8C864FDCC84}"/>
              </a:ext>
            </a:extLst>
          </p:cNvPr>
          <p:cNvSpPr/>
          <p:nvPr/>
        </p:nvSpPr>
        <p:spPr>
          <a:xfrm>
            <a:off x="3293151" y="2798714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CSC-n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52" name="圆柱形 51">
            <a:extLst>
              <a:ext uri="{FF2B5EF4-FFF2-40B4-BE49-F238E27FC236}">
                <a16:creationId xmlns:a16="http://schemas.microsoft.com/office/drawing/2014/main" id="{118DFB98-035A-40AA-BAC5-C3D6438876F0}"/>
              </a:ext>
            </a:extLst>
          </p:cNvPr>
          <p:cNvSpPr/>
          <p:nvPr/>
        </p:nvSpPr>
        <p:spPr>
          <a:xfrm rot="5400000">
            <a:off x="2951942" y="961789"/>
            <a:ext cx="148201" cy="3392243"/>
          </a:xfrm>
          <a:prstGeom prst="can">
            <a:avLst/>
          </a:prstGeom>
          <a:solidFill>
            <a:schemeClr val="accent1">
              <a:alpha val="50000"/>
            </a:schemeClr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柱形 52">
            <a:extLst>
              <a:ext uri="{FF2B5EF4-FFF2-40B4-BE49-F238E27FC236}">
                <a16:creationId xmlns:a16="http://schemas.microsoft.com/office/drawing/2014/main" id="{2835889D-0CFC-4AF9-B1CB-D99C6EC408F6}"/>
              </a:ext>
            </a:extLst>
          </p:cNvPr>
          <p:cNvSpPr/>
          <p:nvPr/>
        </p:nvSpPr>
        <p:spPr>
          <a:xfrm rot="5400000">
            <a:off x="2938150" y="1360379"/>
            <a:ext cx="148201" cy="3392243"/>
          </a:xfrm>
          <a:prstGeom prst="can">
            <a:avLst/>
          </a:prstGeom>
          <a:solidFill>
            <a:schemeClr val="accent1">
              <a:alpha val="50000"/>
            </a:schemeClr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ConnectLine">
            <a:extLst>
              <a:ext uri="{FF2B5EF4-FFF2-40B4-BE49-F238E27FC236}">
                <a16:creationId xmlns:a16="http://schemas.microsoft.com/office/drawing/2014/main" id="{84238921-5C78-4B19-87FC-3274B4FD3E4A}"/>
              </a:ext>
            </a:extLst>
          </p:cNvPr>
          <p:cNvSpPr/>
          <p:nvPr/>
        </p:nvSpPr>
        <p:spPr>
          <a:xfrm>
            <a:off x="1259067" y="3064203"/>
            <a:ext cx="3504960" cy="45719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C00000"/>
            </a:solidFill>
            <a:miter/>
            <a:headEnd type="oval" w="med" len="med"/>
            <a:tailEnd type="oval" w="med" len="med"/>
          </a:ln>
        </p:spPr>
      </p:sp>
      <p:sp>
        <p:nvSpPr>
          <p:cNvPr id="55" name="ConnectLine">
            <a:extLst>
              <a:ext uri="{FF2B5EF4-FFF2-40B4-BE49-F238E27FC236}">
                <a16:creationId xmlns:a16="http://schemas.microsoft.com/office/drawing/2014/main" id="{761DD413-A72F-427D-8909-281FB04390F6}"/>
              </a:ext>
            </a:extLst>
          </p:cNvPr>
          <p:cNvSpPr/>
          <p:nvPr/>
        </p:nvSpPr>
        <p:spPr>
          <a:xfrm>
            <a:off x="1259479" y="2613954"/>
            <a:ext cx="3533707" cy="45719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C00000"/>
            </a:solidFill>
            <a:miter/>
            <a:headEnd type="oval" w="med" len="med"/>
            <a:tailEnd type="oval" w="med" len="med"/>
          </a:ln>
        </p:spPr>
      </p:sp>
      <p:grpSp>
        <p:nvGrpSpPr>
          <p:cNvPr id="56" name="组合 467">
            <a:extLst>
              <a:ext uri="{FF2B5EF4-FFF2-40B4-BE49-F238E27FC236}">
                <a16:creationId xmlns:a16="http://schemas.microsoft.com/office/drawing/2014/main" id="{D94C43E6-F723-4095-99BD-C16A11209206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95726" y="2084230"/>
            <a:ext cx="270974" cy="344302"/>
            <a:chOff x="3981450" y="660400"/>
            <a:chExt cx="427038" cy="558800"/>
          </a:xfrm>
          <a:solidFill>
            <a:srgbClr val="FF0000"/>
          </a:solidFill>
        </p:grpSpPr>
        <p:sp>
          <p:nvSpPr>
            <p:cNvPr id="57" name="Oval 121">
              <a:extLst>
                <a:ext uri="{FF2B5EF4-FFF2-40B4-BE49-F238E27FC236}">
                  <a16:creationId xmlns:a16="http://schemas.microsoft.com/office/drawing/2014/main" id="{2A9A0B25-F680-41F6-89FE-E6E76BAC3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5925" y="1163638"/>
              <a:ext cx="53975" cy="555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Oval 122">
              <a:extLst>
                <a:ext uri="{FF2B5EF4-FFF2-40B4-BE49-F238E27FC236}">
                  <a16:creationId xmlns:a16="http://schemas.microsoft.com/office/drawing/2014/main" id="{09A79299-AF73-4D3F-8C72-FAED44E19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475" y="1163638"/>
              <a:ext cx="55563" cy="555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Freeform 143">
              <a:extLst>
                <a:ext uri="{FF2B5EF4-FFF2-40B4-BE49-F238E27FC236}">
                  <a16:creationId xmlns:a16="http://schemas.microsoft.com/office/drawing/2014/main" id="{5DF7A5DB-A66A-4A4A-8039-82DEA7F4B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1450" y="879475"/>
              <a:ext cx="88900" cy="141287"/>
            </a:xfrm>
            <a:custGeom>
              <a:avLst/>
              <a:gdLst>
                <a:gd name="T0" fmla="*/ 2147483646 w 65"/>
                <a:gd name="T1" fmla="*/ 2147483646 h 104"/>
                <a:gd name="T2" fmla="*/ 2147483646 w 65"/>
                <a:gd name="T3" fmla="*/ 2147483646 h 104"/>
                <a:gd name="T4" fmla="*/ 0 w 65"/>
                <a:gd name="T5" fmla="*/ 2147483646 h 104"/>
                <a:gd name="T6" fmla="*/ 0 w 65"/>
                <a:gd name="T7" fmla="*/ 2147483646 h 104"/>
                <a:gd name="T8" fmla="*/ 2147483646 w 65"/>
                <a:gd name="T9" fmla="*/ 0 h 104"/>
                <a:gd name="T10" fmla="*/ 2147483646 w 65"/>
                <a:gd name="T11" fmla="*/ 0 h 104"/>
                <a:gd name="T12" fmla="*/ 2147483646 w 65"/>
                <a:gd name="T13" fmla="*/ 2147483646 h 104"/>
                <a:gd name="T14" fmla="*/ 2147483646 w 65"/>
                <a:gd name="T15" fmla="*/ 2147483646 h 104"/>
                <a:gd name="T16" fmla="*/ 2147483646 w 65"/>
                <a:gd name="T17" fmla="*/ 2147483646 h 104"/>
                <a:gd name="T18" fmla="*/ 2147483646 w 65"/>
                <a:gd name="T19" fmla="*/ 2147483646 h 104"/>
                <a:gd name="T20" fmla="*/ 2147483646 w 65"/>
                <a:gd name="T21" fmla="*/ 2147483646 h 104"/>
                <a:gd name="T22" fmla="*/ 2147483646 w 65"/>
                <a:gd name="T23" fmla="*/ 2147483646 h 104"/>
                <a:gd name="T24" fmla="*/ 2147483646 w 65"/>
                <a:gd name="T25" fmla="*/ 2147483646 h 104"/>
                <a:gd name="T26" fmla="*/ 2147483646 w 65"/>
                <a:gd name="T27" fmla="*/ 2147483646 h 1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"/>
                <a:gd name="T43" fmla="*/ 0 h 104"/>
                <a:gd name="T44" fmla="*/ 65 w 65"/>
                <a:gd name="T45" fmla="*/ 104 h 10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" h="104">
                  <a:moveTo>
                    <a:pt x="56" y="104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4" y="104"/>
                    <a:pt x="0" y="100"/>
                    <a:pt x="0" y="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4"/>
                    <a:pt x="65" y="9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5" y="100"/>
                    <a:pt x="61" y="104"/>
                    <a:pt x="56" y="104"/>
                  </a:cubicBezTo>
                  <a:close/>
                  <a:moveTo>
                    <a:pt x="18" y="86"/>
                  </a:moveTo>
                  <a:cubicBezTo>
                    <a:pt x="47" y="86"/>
                    <a:pt x="47" y="86"/>
                    <a:pt x="47" y="86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44">
              <a:extLst>
                <a:ext uri="{FF2B5EF4-FFF2-40B4-BE49-F238E27FC236}">
                  <a16:creationId xmlns:a16="http://schemas.microsoft.com/office/drawing/2014/main" id="{764AB464-48E1-474B-B02E-23A3BC6F8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8913" y="812800"/>
              <a:ext cx="23813" cy="92075"/>
            </a:xfrm>
            <a:custGeom>
              <a:avLst/>
              <a:gdLst>
                <a:gd name="T0" fmla="*/ 2147483646 w 18"/>
                <a:gd name="T1" fmla="*/ 2147483646 h 67"/>
                <a:gd name="T2" fmla="*/ 0 w 18"/>
                <a:gd name="T3" fmla="*/ 2147483646 h 67"/>
                <a:gd name="T4" fmla="*/ 0 w 18"/>
                <a:gd name="T5" fmla="*/ 2147483646 h 67"/>
                <a:gd name="T6" fmla="*/ 2147483646 w 18"/>
                <a:gd name="T7" fmla="*/ 0 h 67"/>
                <a:gd name="T8" fmla="*/ 2147483646 w 18"/>
                <a:gd name="T9" fmla="*/ 2147483646 h 67"/>
                <a:gd name="T10" fmla="*/ 2147483646 w 18"/>
                <a:gd name="T11" fmla="*/ 2147483646 h 67"/>
                <a:gd name="T12" fmla="*/ 2147483646 w 18"/>
                <a:gd name="T13" fmla="*/ 2147483646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67"/>
                <a:gd name="T23" fmla="*/ 18 w 18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67">
                  <a:moveTo>
                    <a:pt x="9" y="67"/>
                  </a:moveTo>
                  <a:cubicBezTo>
                    <a:pt x="4" y="67"/>
                    <a:pt x="0" y="63"/>
                    <a:pt x="0" y="5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63"/>
                    <a:pt x="14" y="67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269">
              <a:extLst>
                <a:ext uri="{FF2B5EF4-FFF2-40B4-BE49-F238E27FC236}">
                  <a16:creationId xmlns:a16="http://schemas.microsoft.com/office/drawing/2014/main" id="{DD922E1A-5A42-4657-AF42-6CB9C941B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0" y="660400"/>
              <a:ext cx="277813" cy="114300"/>
            </a:xfrm>
            <a:custGeom>
              <a:avLst/>
              <a:gdLst>
                <a:gd name="T0" fmla="*/ 2147483646 w 204"/>
                <a:gd name="T1" fmla="*/ 2147483646 h 85"/>
                <a:gd name="T2" fmla="*/ 2147483646 w 204"/>
                <a:gd name="T3" fmla="*/ 2147483646 h 85"/>
                <a:gd name="T4" fmla="*/ 2147483646 w 204"/>
                <a:gd name="T5" fmla="*/ 2147483646 h 85"/>
                <a:gd name="T6" fmla="*/ 2147483646 w 204"/>
                <a:gd name="T7" fmla="*/ 2147483646 h 85"/>
                <a:gd name="T8" fmla="*/ 2147483646 w 204"/>
                <a:gd name="T9" fmla="*/ 2147483646 h 85"/>
                <a:gd name="T10" fmla="*/ 2147483646 w 204"/>
                <a:gd name="T11" fmla="*/ 2147483646 h 85"/>
                <a:gd name="T12" fmla="*/ 2147483646 w 204"/>
                <a:gd name="T13" fmla="*/ 2147483646 h 85"/>
                <a:gd name="T14" fmla="*/ 2147483646 w 204"/>
                <a:gd name="T15" fmla="*/ 2147483646 h 85"/>
                <a:gd name="T16" fmla="*/ 2147483646 w 204"/>
                <a:gd name="T17" fmla="*/ 2147483646 h 85"/>
                <a:gd name="T18" fmla="*/ 2147483646 w 204"/>
                <a:gd name="T19" fmla="*/ 2147483646 h 85"/>
                <a:gd name="T20" fmla="*/ 2147483646 w 204"/>
                <a:gd name="T21" fmla="*/ 2147483646 h 85"/>
                <a:gd name="T22" fmla="*/ 2147483646 w 204"/>
                <a:gd name="T23" fmla="*/ 2147483646 h 85"/>
                <a:gd name="T24" fmla="*/ 2147483646 w 204"/>
                <a:gd name="T25" fmla="*/ 2147483646 h 85"/>
                <a:gd name="T26" fmla="*/ 2147483646 w 204"/>
                <a:gd name="T27" fmla="*/ 2147483646 h 85"/>
                <a:gd name="T28" fmla="*/ 2147483646 w 204"/>
                <a:gd name="T29" fmla="*/ 2147483646 h 85"/>
                <a:gd name="T30" fmla="*/ 2147483646 w 204"/>
                <a:gd name="T31" fmla="*/ 2147483646 h 85"/>
                <a:gd name="T32" fmla="*/ 2147483646 w 204"/>
                <a:gd name="T33" fmla="*/ 2147483646 h 85"/>
                <a:gd name="T34" fmla="*/ 2147483646 w 204"/>
                <a:gd name="T35" fmla="*/ 2147483646 h 85"/>
                <a:gd name="T36" fmla="*/ 2147483646 w 204"/>
                <a:gd name="T37" fmla="*/ 2147483646 h 85"/>
                <a:gd name="T38" fmla="*/ 2147483646 w 204"/>
                <a:gd name="T39" fmla="*/ 2147483646 h 85"/>
                <a:gd name="T40" fmla="*/ 2147483646 w 204"/>
                <a:gd name="T41" fmla="*/ 2147483646 h 85"/>
                <a:gd name="T42" fmla="*/ 2147483646 w 204"/>
                <a:gd name="T43" fmla="*/ 2147483646 h 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4"/>
                <a:gd name="T67" fmla="*/ 0 h 85"/>
                <a:gd name="T68" fmla="*/ 204 w 204"/>
                <a:gd name="T69" fmla="*/ 85 h 8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4" h="85">
                  <a:moveTo>
                    <a:pt x="178" y="84"/>
                  </a:moveTo>
                  <a:cubicBezTo>
                    <a:pt x="174" y="84"/>
                    <a:pt x="171" y="82"/>
                    <a:pt x="170" y="79"/>
                  </a:cubicBezTo>
                  <a:cubicBezTo>
                    <a:pt x="167" y="75"/>
                    <a:pt x="169" y="69"/>
                    <a:pt x="174" y="67"/>
                  </a:cubicBezTo>
                  <a:cubicBezTo>
                    <a:pt x="183" y="62"/>
                    <a:pt x="185" y="58"/>
                    <a:pt x="185" y="57"/>
                  </a:cubicBezTo>
                  <a:cubicBezTo>
                    <a:pt x="184" y="54"/>
                    <a:pt x="176" y="48"/>
                    <a:pt x="163" y="46"/>
                  </a:cubicBezTo>
                  <a:cubicBezTo>
                    <a:pt x="152" y="44"/>
                    <a:pt x="142" y="43"/>
                    <a:pt x="130" y="43"/>
                  </a:cubicBezTo>
                  <a:cubicBezTo>
                    <a:pt x="114" y="42"/>
                    <a:pt x="97" y="41"/>
                    <a:pt x="79" y="36"/>
                  </a:cubicBezTo>
                  <a:cubicBezTo>
                    <a:pt x="75" y="35"/>
                    <a:pt x="70" y="33"/>
                    <a:pt x="64" y="31"/>
                  </a:cubicBezTo>
                  <a:cubicBezTo>
                    <a:pt x="54" y="26"/>
                    <a:pt x="39" y="20"/>
                    <a:pt x="32" y="23"/>
                  </a:cubicBezTo>
                  <a:cubicBezTo>
                    <a:pt x="30" y="24"/>
                    <a:pt x="28" y="25"/>
                    <a:pt x="26" y="29"/>
                  </a:cubicBezTo>
                  <a:cubicBezTo>
                    <a:pt x="24" y="35"/>
                    <a:pt x="27" y="47"/>
                    <a:pt x="51" y="68"/>
                  </a:cubicBezTo>
                  <a:cubicBezTo>
                    <a:pt x="55" y="71"/>
                    <a:pt x="56" y="77"/>
                    <a:pt x="53" y="81"/>
                  </a:cubicBezTo>
                  <a:cubicBezTo>
                    <a:pt x="49" y="84"/>
                    <a:pt x="44" y="85"/>
                    <a:pt x="40" y="82"/>
                  </a:cubicBezTo>
                  <a:cubicBezTo>
                    <a:pt x="30" y="73"/>
                    <a:pt x="0" y="48"/>
                    <a:pt x="10" y="23"/>
                  </a:cubicBezTo>
                  <a:cubicBezTo>
                    <a:pt x="13" y="15"/>
                    <a:pt x="18" y="9"/>
                    <a:pt x="25" y="6"/>
                  </a:cubicBezTo>
                  <a:cubicBezTo>
                    <a:pt x="39" y="0"/>
                    <a:pt x="57" y="8"/>
                    <a:pt x="71" y="14"/>
                  </a:cubicBezTo>
                  <a:cubicBezTo>
                    <a:pt x="76" y="16"/>
                    <a:pt x="81" y="18"/>
                    <a:pt x="84" y="19"/>
                  </a:cubicBezTo>
                  <a:cubicBezTo>
                    <a:pt x="100" y="23"/>
                    <a:pt x="115" y="24"/>
                    <a:pt x="131" y="25"/>
                  </a:cubicBezTo>
                  <a:cubicBezTo>
                    <a:pt x="143" y="25"/>
                    <a:pt x="154" y="26"/>
                    <a:pt x="166" y="28"/>
                  </a:cubicBezTo>
                  <a:cubicBezTo>
                    <a:pt x="182" y="30"/>
                    <a:pt x="200" y="40"/>
                    <a:pt x="203" y="55"/>
                  </a:cubicBezTo>
                  <a:cubicBezTo>
                    <a:pt x="204" y="62"/>
                    <a:pt x="201" y="73"/>
                    <a:pt x="182" y="83"/>
                  </a:cubicBezTo>
                  <a:cubicBezTo>
                    <a:pt x="181" y="84"/>
                    <a:pt x="179" y="84"/>
                    <a:pt x="1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70">
              <a:extLst>
                <a:ext uri="{FF2B5EF4-FFF2-40B4-BE49-F238E27FC236}">
                  <a16:creationId xmlns:a16="http://schemas.microsoft.com/office/drawing/2014/main" id="{353746C9-8E2B-4E95-BD82-88EFDB601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5913" y="747712"/>
              <a:ext cx="274638" cy="177800"/>
            </a:xfrm>
            <a:custGeom>
              <a:avLst/>
              <a:gdLst>
                <a:gd name="T0" fmla="*/ 2147483646 w 202"/>
                <a:gd name="T1" fmla="*/ 2147483646 h 131"/>
                <a:gd name="T2" fmla="*/ 2147483646 w 202"/>
                <a:gd name="T3" fmla="*/ 2147483646 h 131"/>
                <a:gd name="T4" fmla="*/ 2147483646 w 202"/>
                <a:gd name="T5" fmla="*/ 2147483646 h 131"/>
                <a:gd name="T6" fmla="*/ 2147483646 w 202"/>
                <a:gd name="T7" fmla="*/ 2147483646 h 131"/>
                <a:gd name="T8" fmla="*/ 2147483646 w 202"/>
                <a:gd name="T9" fmla="*/ 2147483646 h 131"/>
                <a:gd name="T10" fmla="*/ 2147483646 w 202"/>
                <a:gd name="T11" fmla="*/ 2147483646 h 131"/>
                <a:gd name="T12" fmla="*/ 2147483646 w 202"/>
                <a:gd name="T13" fmla="*/ 2147483646 h 131"/>
                <a:gd name="T14" fmla="*/ 0 w 202"/>
                <a:gd name="T15" fmla="*/ 2147483646 h 131"/>
                <a:gd name="T16" fmla="*/ 2147483646 w 202"/>
                <a:gd name="T17" fmla="*/ 2147483646 h 131"/>
                <a:gd name="T18" fmla="*/ 2147483646 w 202"/>
                <a:gd name="T19" fmla="*/ 2147483646 h 131"/>
                <a:gd name="T20" fmla="*/ 2147483646 w 202"/>
                <a:gd name="T21" fmla="*/ 2147483646 h 131"/>
                <a:gd name="T22" fmla="*/ 2147483646 w 202"/>
                <a:gd name="T23" fmla="*/ 2147483646 h 131"/>
                <a:gd name="T24" fmla="*/ 2147483646 w 202"/>
                <a:gd name="T25" fmla="*/ 2147483646 h 131"/>
                <a:gd name="T26" fmla="*/ 2147483646 w 202"/>
                <a:gd name="T27" fmla="*/ 2147483646 h 131"/>
                <a:gd name="T28" fmla="*/ 2147483646 w 202"/>
                <a:gd name="T29" fmla="*/ 2147483646 h 131"/>
                <a:gd name="T30" fmla="*/ 2147483646 w 202"/>
                <a:gd name="T31" fmla="*/ 2147483646 h 131"/>
                <a:gd name="T32" fmla="*/ 2147483646 w 202"/>
                <a:gd name="T33" fmla="*/ 2147483646 h 131"/>
                <a:gd name="T34" fmla="*/ 2147483646 w 202"/>
                <a:gd name="T35" fmla="*/ 2147483646 h 131"/>
                <a:gd name="T36" fmla="*/ 2147483646 w 202"/>
                <a:gd name="T37" fmla="*/ 2147483646 h 131"/>
                <a:gd name="T38" fmla="*/ 2147483646 w 202"/>
                <a:gd name="T39" fmla="*/ 2147483646 h 131"/>
                <a:gd name="T40" fmla="*/ 2147483646 w 202"/>
                <a:gd name="T41" fmla="*/ 2147483646 h 131"/>
                <a:gd name="T42" fmla="*/ 2147483646 w 202"/>
                <a:gd name="T43" fmla="*/ 2147483646 h 131"/>
                <a:gd name="T44" fmla="*/ 2147483646 w 202"/>
                <a:gd name="T45" fmla="*/ 2147483646 h 131"/>
                <a:gd name="T46" fmla="*/ 2147483646 w 202"/>
                <a:gd name="T47" fmla="*/ 2147483646 h 131"/>
                <a:gd name="T48" fmla="*/ 2147483646 w 202"/>
                <a:gd name="T49" fmla="*/ 2147483646 h 131"/>
                <a:gd name="T50" fmla="*/ 2147483646 w 202"/>
                <a:gd name="T51" fmla="*/ 2147483646 h 131"/>
                <a:gd name="T52" fmla="*/ 2147483646 w 202"/>
                <a:gd name="T53" fmla="*/ 2147483646 h 131"/>
                <a:gd name="T54" fmla="*/ 2147483646 w 202"/>
                <a:gd name="T55" fmla="*/ 2147483646 h 131"/>
                <a:gd name="T56" fmla="*/ 2147483646 w 202"/>
                <a:gd name="T57" fmla="*/ 2147483646 h 131"/>
                <a:gd name="T58" fmla="*/ 2147483646 w 202"/>
                <a:gd name="T59" fmla="*/ 2147483646 h 131"/>
                <a:gd name="T60" fmla="*/ 2147483646 w 202"/>
                <a:gd name="T61" fmla="*/ 2147483646 h 131"/>
                <a:gd name="T62" fmla="*/ 2147483646 w 202"/>
                <a:gd name="T63" fmla="*/ 2147483646 h 131"/>
                <a:gd name="T64" fmla="*/ 2147483646 w 202"/>
                <a:gd name="T65" fmla="*/ 2147483646 h 131"/>
                <a:gd name="T66" fmla="*/ 2147483646 w 202"/>
                <a:gd name="T67" fmla="*/ 2147483646 h 131"/>
                <a:gd name="T68" fmla="*/ 2147483646 w 202"/>
                <a:gd name="T69" fmla="*/ 2147483646 h 131"/>
                <a:gd name="T70" fmla="*/ 2147483646 w 202"/>
                <a:gd name="T71" fmla="*/ 2147483646 h 131"/>
                <a:gd name="T72" fmla="*/ 2147483646 w 202"/>
                <a:gd name="T73" fmla="*/ 2147483646 h 131"/>
                <a:gd name="T74" fmla="*/ 2147483646 w 202"/>
                <a:gd name="T75" fmla="*/ 2147483646 h 131"/>
                <a:gd name="T76" fmla="*/ 2147483646 w 202"/>
                <a:gd name="T77" fmla="*/ 2147483646 h 131"/>
                <a:gd name="T78" fmla="*/ 2147483646 w 202"/>
                <a:gd name="T79" fmla="*/ 2147483646 h 1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02"/>
                <a:gd name="T121" fmla="*/ 0 h 131"/>
                <a:gd name="T122" fmla="*/ 202 w 202"/>
                <a:gd name="T123" fmla="*/ 131 h 1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02" h="131">
                  <a:moveTo>
                    <a:pt x="118" y="131"/>
                  </a:moveTo>
                  <a:cubicBezTo>
                    <a:pt x="95" y="131"/>
                    <a:pt x="73" y="121"/>
                    <a:pt x="58" y="104"/>
                  </a:cubicBezTo>
                  <a:cubicBezTo>
                    <a:pt x="50" y="95"/>
                    <a:pt x="44" y="84"/>
                    <a:pt x="40" y="72"/>
                  </a:cubicBezTo>
                  <a:cubicBezTo>
                    <a:pt x="39" y="69"/>
                    <a:pt x="39" y="66"/>
                    <a:pt x="38" y="62"/>
                  </a:cubicBezTo>
                  <a:cubicBezTo>
                    <a:pt x="38" y="62"/>
                    <a:pt x="38" y="62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24" y="61"/>
                    <a:pt x="14" y="59"/>
                    <a:pt x="5" y="54"/>
                  </a:cubicBezTo>
                  <a:cubicBezTo>
                    <a:pt x="2" y="53"/>
                    <a:pt x="1" y="51"/>
                    <a:pt x="0" y="48"/>
                  </a:cubicBezTo>
                  <a:cubicBezTo>
                    <a:pt x="0" y="45"/>
                    <a:pt x="1" y="42"/>
                    <a:pt x="3" y="4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5" y="1"/>
                    <a:pt x="47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2" y="1"/>
                    <a:pt x="172" y="1"/>
                    <a:pt x="173" y="1"/>
                  </a:cubicBezTo>
                  <a:cubicBezTo>
                    <a:pt x="175" y="1"/>
                    <a:pt x="179" y="0"/>
                    <a:pt x="182" y="2"/>
                  </a:cubicBezTo>
                  <a:cubicBezTo>
                    <a:pt x="183" y="2"/>
                    <a:pt x="183" y="2"/>
                    <a:pt x="184" y="2"/>
                  </a:cubicBezTo>
                  <a:cubicBezTo>
                    <a:pt x="184" y="2"/>
                    <a:pt x="184" y="2"/>
                    <a:pt x="184" y="2"/>
                  </a:cubicBezTo>
                  <a:cubicBezTo>
                    <a:pt x="187" y="4"/>
                    <a:pt x="188" y="7"/>
                    <a:pt x="189" y="8"/>
                  </a:cubicBezTo>
                  <a:cubicBezTo>
                    <a:pt x="189" y="8"/>
                    <a:pt x="189" y="8"/>
                    <a:pt x="188" y="8"/>
                  </a:cubicBezTo>
                  <a:cubicBezTo>
                    <a:pt x="189" y="8"/>
                    <a:pt x="189" y="8"/>
                    <a:pt x="189" y="8"/>
                  </a:cubicBezTo>
                  <a:cubicBezTo>
                    <a:pt x="191" y="12"/>
                    <a:pt x="193" y="16"/>
                    <a:pt x="195" y="21"/>
                  </a:cubicBezTo>
                  <a:cubicBezTo>
                    <a:pt x="201" y="37"/>
                    <a:pt x="202" y="56"/>
                    <a:pt x="196" y="73"/>
                  </a:cubicBezTo>
                  <a:cubicBezTo>
                    <a:pt x="186" y="108"/>
                    <a:pt x="154" y="131"/>
                    <a:pt x="118" y="131"/>
                  </a:cubicBezTo>
                  <a:close/>
                  <a:moveTo>
                    <a:pt x="43" y="43"/>
                  </a:moveTo>
                  <a:cubicBezTo>
                    <a:pt x="46" y="43"/>
                    <a:pt x="49" y="43"/>
                    <a:pt x="52" y="45"/>
                  </a:cubicBezTo>
                  <a:cubicBezTo>
                    <a:pt x="55" y="48"/>
                    <a:pt x="55" y="53"/>
                    <a:pt x="56" y="58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62"/>
                    <a:pt x="57" y="64"/>
                    <a:pt x="58" y="67"/>
                  </a:cubicBezTo>
                  <a:cubicBezTo>
                    <a:pt x="60" y="77"/>
                    <a:pt x="65" y="85"/>
                    <a:pt x="71" y="92"/>
                  </a:cubicBezTo>
                  <a:cubicBezTo>
                    <a:pt x="83" y="105"/>
                    <a:pt x="100" y="113"/>
                    <a:pt x="118" y="113"/>
                  </a:cubicBezTo>
                  <a:cubicBezTo>
                    <a:pt x="146" y="113"/>
                    <a:pt x="171" y="95"/>
                    <a:pt x="179" y="68"/>
                  </a:cubicBezTo>
                  <a:cubicBezTo>
                    <a:pt x="183" y="54"/>
                    <a:pt x="183" y="40"/>
                    <a:pt x="178" y="27"/>
                  </a:cubicBezTo>
                  <a:cubicBezTo>
                    <a:pt x="177" y="25"/>
                    <a:pt x="176" y="22"/>
                    <a:pt x="174" y="19"/>
                  </a:cubicBezTo>
                  <a:cubicBezTo>
                    <a:pt x="173" y="19"/>
                    <a:pt x="172" y="19"/>
                    <a:pt x="171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9" y="43"/>
                    <a:pt x="32" y="43"/>
                    <a:pt x="35" y="43"/>
                  </a:cubicBezTo>
                  <a:cubicBezTo>
                    <a:pt x="36" y="43"/>
                    <a:pt x="36" y="43"/>
                    <a:pt x="37" y="43"/>
                  </a:cubicBezTo>
                  <a:cubicBezTo>
                    <a:pt x="39" y="43"/>
                    <a:pt x="41" y="43"/>
                    <a:pt x="43" y="43"/>
                  </a:cubicBez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71">
              <a:extLst>
                <a:ext uri="{FF2B5EF4-FFF2-40B4-BE49-F238E27FC236}">
                  <a16:creationId xmlns:a16="http://schemas.microsoft.com/office/drawing/2014/main" id="{990032B3-B6D1-445F-91C9-07621AA6C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892175"/>
              <a:ext cx="227013" cy="312737"/>
            </a:xfrm>
            <a:custGeom>
              <a:avLst/>
              <a:gdLst>
                <a:gd name="T0" fmla="*/ 2147483646 w 167"/>
                <a:gd name="T1" fmla="*/ 2147483646 h 230"/>
                <a:gd name="T2" fmla="*/ 2147483646 w 167"/>
                <a:gd name="T3" fmla="*/ 2147483646 h 230"/>
                <a:gd name="T4" fmla="*/ 2147483646 w 167"/>
                <a:gd name="T5" fmla="*/ 2147483646 h 230"/>
                <a:gd name="T6" fmla="*/ 2147483646 w 167"/>
                <a:gd name="T7" fmla="*/ 2147483646 h 230"/>
                <a:gd name="T8" fmla="*/ 2147483646 w 167"/>
                <a:gd name="T9" fmla="*/ 2147483646 h 230"/>
                <a:gd name="T10" fmla="*/ 0 w 167"/>
                <a:gd name="T11" fmla="*/ 2147483646 h 230"/>
                <a:gd name="T12" fmla="*/ 0 w 167"/>
                <a:gd name="T13" fmla="*/ 2147483646 h 230"/>
                <a:gd name="T14" fmla="*/ 2147483646 w 167"/>
                <a:gd name="T15" fmla="*/ 2147483646 h 230"/>
                <a:gd name="T16" fmla="*/ 2147483646 w 167"/>
                <a:gd name="T17" fmla="*/ 2147483646 h 230"/>
                <a:gd name="T18" fmla="*/ 2147483646 w 167"/>
                <a:gd name="T19" fmla="*/ 2147483646 h 230"/>
                <a:gd name="T20" fmla="*/ 2147483646 w 167"/>
                <a:gd name="T21" fmla="*/ 2147483646 h 230"/>
                <a:gd name="T22" fmla="*/ 2147483646 w 167"/>
                <a:gd name="T23" fmla="*/ 2147483646 h 230"/>
                <a:gd name="T24" fmla="*/ 2147483646 w 167"/>
                <a:gd name="T25" fmla="*/ 2147483646 h 230"/>
                <a:gd name="T26" fmla="*/ 2147483646 w 167"/>
                <a:gd name="T27" fmla="*/ 2147483646 h 230"/>
                <a:gd name="T28" fmla="*/ 2147483646 w 167"/>
                <a:gd name="T29" fmla="*/ 2147483646 h 230"/>
                <a:gd name="T30" fmla="*/ 2147483646 w 167"/>
                <a:gd name="T31" fmla="*/ 2147483646 h 230"/>
                <a:gd name="T32" fmla="*/ 2147483646 w 167"/>
                <a:gd name="T33" fmla="*/ 2147483646 h 230"/>
                <a:gd name="T34" fmla="*/ 2147483646 w 167"/>
                <a:gd name="T35" fmla="*/ 2147483646 h 230"/>
                <a:gd name="T36" fmla="*/ 2147483646 w 167"/>
                <a:gd name="T37" fmla="*/ 2147483646 h 230"/>
                <a:gd name="T38" fmla="*/ 2147483646 w 167"/>
                <a:gd name="T39" fmla="*/ 2147483646 h 230"/>
                <a:gd name="T40" fmla="*/ 2147483646 w 167"/>
                <a:gd name="T41" fmla="*/ 2147483646 h 230"/>
                <a:gd name="T42" fmla="*/ 2147483646 w 167"/>
                <a:gd name="T43" fmla="*/ 2147483646 h 230"/>
                <a:gd name="T44" fmla="*/ 2147483646 w 167"/>
                <a:gd name="T45" fmla="*/ 2147483646 h 230"/>
                <a:gd name="T46" fmla="*/ 2147483646 w 167"/>
                <a:gd name="T47" fmla="*/ 2147483646 h 230"/>
                <a:gd name="T48" fmla="*/ 2147483646 w 167"/>
                <a:gd name="T49" fmla="*/ 2147483646 h 230"/>
                <a:gd name="T50" fmla="*/ 2147483646 w 167"/>
                <a:gd name="T51" fmla="*/ 2147483646 h 230"/>
                <a:gd name="T52" fmla="*/ 2147483646 w 167"/>
                <a:gd name="T53" fmla="*/ 2147483646 h 230"/>
                <a:gd name="T54" fmla="*/ 2147483646 w 167"/>
                <a:gd name="T55" fmla="*/ 2147483646 h 2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7"/>
                <a:gd name="T85" fmla="*/ 0 h 230"/>
                <a:gd name="T86" fmla="*/ 167 w 167"/>
                <a:gd name="T87" fmla="*/ 230 h 2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7" h="230">
                  <a:moveTo>
                    <a:pt x="158" y="230"/>
                  </a:moveTo>
                  <a:cubicBezTo>
                    <a:pt x="129" y="230"/>
                    <a:pt x="129" y="230"/>
                    <a:pt x="129" y="230"/>
                  </a:cubicBezTo>
                  <a:cubicBezTo>
                    <a:pt x="111" y="230"/>
                    <a:pt x="97" y="215"/>
                    <a:pt x="97" y="19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36" y="124"/>
                    <a:pt x="4" y="86"/>
                    <a:pt x="2" y="84"/>
                  </a:cubicBezTo>
                  <a:cubicBezTo>
                    <a:pt x="1" y="82"/>
                    <a:pt x="0" y="80"/>
                    <a:pt x="0" y="7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6"/>
                  </a:cubicBezTo>
                  <a:cubicBezTo>
                    <a:pt x="10" y="5"/>
                    <a:pt x="14" y="6"/>
                    <a:pt x="16" y="9"/>
                  </a:cubicBezTo>
                  <a:cubicBezTo>
                    <a:pt x="29" y="26"/>
                    <a:pt x="62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7" y="45"/>
                    <a:pt x="104" y="42"/>
                    <a:pt x="108" y="36"/>
                  </a:cubicBezTo>
                  <a:cubicBezTo>
                    <a:pt x="120" y="20"/>
                    <a:pt x="132" y="10"/>
                    <a:pt x="145" y="3"/>
                  </a:cubicBezTo>
                  <a:cubicBezTo>
                    <a:pt x="149" y="0"/>
                    <a:pt x="154" y="2"/>
                    <a:pt x="157" y="6"/>
                  </a:cubicBezTo>
                  <a:cubicBezTo>
                    <a:pt x="159" y="10"/>
                    <a:pt x="158" y="16"/>
                    <a:pt x="153" y="18"/>
                  </a:cubicBezTo>
                  <a:cubicBezTo>
                    <a:pt x="143" y="24"/>
                    <a:pt x="133" y="33"/>
                    <a:pt x="123" y="47"/>
                  </a:cubicBezTo>
                  <a:cubicBezTo>
                    <a:pt x="115" y="57"/>
                    <a:pt x="102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64" y="63"/>
                    <a:pt x="37" y="50"/>
                    <a:pt x="18" y="3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26" y="83"/>
                    <a:pt x="55" y="107"/>
                    <a:pt x="104" y="99"/>
                  </a:cubicBezTo>
                  <a:cubicBezTo>
                    <a:pt x="107" y="98"/>
                    <a:pt x="110" y="99"/>
                    <a:pt x="112" y="101"/>
                  </a:cubicBezTo>
                  <a:cubicBezTo>
                    <a:pt x="114" y="102"/>
                    <a:pt x="115" y="105"/>
                    <a:pt x="115" y="10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5" y="205"/>
                    <a:pt x="121" y="212"/>
                    <a:pt x="129" y="212"/>
                  </a:cubicBezTo>
                  <a:cubicBezTo>
                    <a:pt x="158" y="212"/>
                    <a:pt x="158" y="212"/>
                    <a:pt x="158" y="212"/>
                  </a:cubicBezTo>
                  <a:cubicBezTo>
                    <a:pt x="163" y="212"/>
                    <a:pt x="167" y="216"/>
                    <a:pt x="167" y="221"/>
                  </a:cubicBezTo>
                  <a:cubicBezTo>
                    <a:pt x="167" y="226"/>
                    <a:pt x="163" y="230"/>
                    <a:pt x="158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72">
              <a:extLst>
                <a:ext uri="{FF2B5EF4-FFF2-40B4-BE49-F238E27FC236}">
                  <a16:creationId xmlns:a16="http://schemas.microsoft.com/office/drawing/2014/main" id="{EBF5C529-5B9B-4261-B8C6-B49329B31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889000"/>
              <a:ext cx="88900" cy="315912"/>
            </a:xfrm>
            <a:custGeom>
              <a:avLst/>
              <a:gdLst>
                <a:gd name="T0" fmla="*/ 2147483646 w 66"/>
                <a:gd name="T1" fmla="*/ 2147483646 h 232"/>
                <a:gd name="T2" fmla="*/ 2147483646 w 66"/>
                <a:gd name="T3" fmla="*/ 2147483646 h 232"/>
                <a:gd name="T4" fmla="*/ 2147483646 w 66"/>
                <a:gd name="T5" fmla="*/ 2147483646 h 232"/>
                <a:gd name="T6" fmla="*/ 2147483646 w 66"/>
                <a:gd name="T7" fmla="*/ 2147483646 h 232"/>
                <a:gd name="T8" fmla="*/ 2147483646 w 66"/>
                <a:gd name="T9" fmla="*/ 2147483646 h 232"/>
                <a:gd name="T10" fmla="*/ 2147483646 w 66"/>
                <a:gd name="T11" fmla="*/ 2147483646 h 232"/>
                <a:gd name="T12" fmla="*/ 2147483646 w 66"/>
                <a:gd name="T13" fmla="*/ 2147483646 h 232"/>
                <a:gd name="T14" fmla="*/ 2147483646 w 66"/>
                <a:gd name="T15" fmla="*/ 2147483646 h 232"/>
                <a:gd name="T16" fmla="*/ 2147483646 w 66"/>
                <a:gd name="T17" fmla="*/ 2147483646 h 232"/>
                <a:gd name="T18" fmla="*/ 2147483646 w 66"/>
                <a:gd name="T19" fmla="*/ 2147483646 h 232"/>
                <a:gd name="T20" fmla="*/ 2147483646 w 66"/>
                <a:gd name="T21" fmla="*/ 2147483646 h 232"/>
                <a:gd name="T22" fmla="*/ 2147483646 w 66"/>
                <a:gd name="T23" fmla="*/ 2147483646 h 232"/>
                <a:gd name="T24" fmla="*/ 2147483646 w 66"/>
                <a:gd name="T25" fmla="*/ 2147483646 h 2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6"/>
                <a:gd name="T40" fmla="*/ 0 h 232"/>
                <a:gd name="T41" fmla="*/ 66 w 66"/>
                <a:gd name="T42" fmla="*/ 232 h 2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6" h="232">
                  <a:moveTo>
                    <a:pt x="34" y="232"/>
                  </a:moveTo>
                  <a:cubicBezTo>
                    <a:pt x="13" y="232"/>
                    <a:pt x="13" y="232"/>
                    <a:pt x="13" y="232"/>
                  </a:cubicBezTo>
                  <a:cubicBezTo>
                    <a:pt x="8" y="232"/>
                    <a:pt x="4" y="228"/>
                    <a:pt x="4" y="223"/>
                  </a:cubicBezTo>
                  <a:cubicBezTo>
                    <a:pt x="4" y="218"/>
                    <a:pt x="8" y="214"/>
                    <a:pt x="13" y="214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42" y="214"/>
                    <a:pt x="48" y="207"/>
                    <a:pt x="48" y="20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53"/>
                    <a:pt x="32" y="29"/>
                    <a:pt x="7" y="18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4" y="2"/>
                  </a:cubicBezTo>
                  <a:cubicBezTo>
                    <a:pt x="46" y="15"/>
                    <a:pt x="66" y="46"/>
                    <a:pt x="66" y="8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217"/>
                    <a:pt x="52" y="232"/>
                    <a:pt x="34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73">
              <a:extLst>
                <a:ext uri="{FF2B5EF4-FFF2-40B4-BE49-F238E27FC236}">
                  <a16:creationId xmlns:a16="http://schemas.microsoft.com/office/drawing/2014/main" id="{B35DC811-1146-4C28-B10D-D7992FB58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13" y="977900"/>
              <a:ext cx="125413" cy="73025"/>
            </a:xfrm>
            <a:custGeom>
              <a:avLst/>
              <a:gdLst>
                <a:gd name="T0" fmla="*/ 2147483646 w 92"/>
                <a:gd name="T1" fmla="*/ 2147483646 h 54"/>
                <a:gd name="T2" fmla="*/ 2147483646 w 92"/>
                <a:gd name="T3" fmla="*/ 2147483646 h 54"/>
                <a:gd name="T4" fmla="*/ 2147483646 w 92"/>
                <a:gd name="T5" fmla="*/ 2147483646 h 54"/>
                <a:gd name="T6" fmla="*/ 2147483646 w 92"/>
                <a:gd name="T7" fmla="*/ 2147483646 h 54"/>
                <a:gd name="T8" fmla="*/ 2147483646 w 92"/>
                <a:gd name="T9" fmla="*/ 2147483646 h 54"/>
                <a:gd name="T10" fmla="*/ 2147483646 w 92"/>
                <a:gd name="T11" fmla="*/ 2147483646 h 54"/>
                <a:gd name="T12" fmla="*/ 2147483646 w 92"/>
                <a:gd name="T13" fmla="*/ 2147483646 h 54"/>
                <a:gd name="T14" fmla="*/ 2147483646 w 92"/>
                <a:gd name="T15" fmla="*/ 2147483646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2"/>
                <a:gd name="T25" fmla="*/ 0 h 54"/>
                <a:gd name="T26" fmla="*/ 92 w 9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2" h="54">
                  <a:moveTo>
                    <a:pt x="10" y="54"/>
                  </a:moveTo>
                  <a:cubicBezTo>
                    <a:pt x="6" y="54"/>
                    <a:pt x="2" y="51"/>
                    <a:pt x="1" y="46"/>
                  </a:cubicBezTo>
                  <a:cubicBezTo>
                    <a:pt x="0" y="41"/>
                    <a:pt x="4" y="37"/>
                    <a:pt x="8" y="36"/>
                  </a:cubicBezTo>
                  <a:cubicBezTo>
                    <a:pt x="9" y="36"/>
                    <a:pt x="46" y="29"/>
                    <a:pt x="76" y="3"/>
                  </a:cubicBezTo>
                  <a:cubicBezTo>
                    <a:pt x="80" y="0"/>
                    <a:pt x="85" y="0"/>
                    <a:pt x="89" y="4"/>
                  </a:cubicBezTo>
                  <a:cubicBezTo>
                    <a:pt x="92" y="8"/>
                    <a:pt x="91" y="13"/>
                    <a:pt x="88" y="16"/>
                  </a:cubicBezTo>
                  <a:cubicBezTo>
                    <a:pt x="54" y="46"/>
                    <a:pt x="13" y="53"/>
                    <a:pt x="11" y="54"/>
                  </a:cubicBezTo>
                  <a:cubicBezTo>
                    <a:pt x="11" y="54"/>
                    <a:pt x="10" y="54"/>
                    <a:pt x="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750F96CA-CD25-4B73-86AC-B83017E31C36}"/>
              </a:ext>
            </a:extLst>
          </p:cNvPr>
          <p:cNvSpPr/>
          <p:nvPr/>
        </p:nvSpPr>
        <p:spPr>
          <a:xfrm>
            <a:off x="70550" y="1987640"/>
            <a:ext cx="347146" cy="523103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ConnectLine">
            <a:extLst>
              <a:ext uri="{FF2B5EF4-FFF2-40B4-BE49-F238E27FC236}">
                <a16:creationId xmlns:a16="http://schemas.microsoft.com/office/drawing/2014/main" id="{7E4E43B6-FDD0-441B-8464-87F513293805}"/>
              </a:ext>
            </a:extLst>
          </p:cNvPr>
          <p:cNvSpPr/>
          <p:nvPr/>
        </p:nvSpPr>
        <p:spPr>
          <a:xfrm>
            <a:off x="1246117" y="2693081"/>
            <a:ext cx="3533707" cy="45719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00B050"/>
            </a:solidFill>
            <a:prstDash val="dash"/>
            <a:miter/>
            <a:headEnd type="oval" w="med" len="med"/>
            <a:tailEnd type="oval" w="med" len="med"/>
          </a:ln>
        </p:spPr>
      </p:sp>
      <p:sp>
        <p:nvSpPr>
          <p:cNvPr id="68" name="ConnectLine">
            <a:extLst>
              <a:ext uri="{FF2B5EF4-FFF2-40B4-BE49-F238E27FC236}">
                <a16:creationId xmlns:a16="http://schemas.microsoft.com/office/drawing/2014/main" id="{A243B34B-365C-4CBF-BCF3-148E5B41456E}"/>
              </a:ext>
            </a:extLst>
          </p:cNvPr>
          <p:cNvSpPr/>
          <p:nvPr/>
        </p:nvSpPr>
        <p:spPr>
          <a:xfrm>
            <a:off x="3204006" y="1287355"/>
            <a:ext cx="259634" cy="48068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C00000"/>
            </a:solidFill>
            <a:miter/>
          </a:ln>
        </p:spPr>
      </p:sp>
      <p:sp>
        <p:nvSpPr>
          <p:cNvPr id="69" name="无底文字">
            <a:extLst>
              <a:ext uri="{FF2B5EF4-FFF2-40B4-BE49-F238E27FC236}">
                <a16:creationId xmlns:a16="http://schemas.microsoft.com/office/drawing/2014/main" id="{3C8BDFE1-7231-475D-AA97-B145AB872A2E}"/>
              </a:ext>
            </a:extLst>
          </p:cNvPr>
          <p:cNvSpPr/>
          <p:nvPr/>
        </p:nvSpPr>
        <p:spPr>
          <a:xfrm>
            <a:off x="3495160" y="1172387"/>
            <a:ext cx="1284664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Signalling plane – MC client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70" name="ConnectLine">
            <a:extLst>
              <a:ext uri="{FF2B5EF4-FFF2-40B4-BE49-F238E27FC236}">
                <a16:creationId xmlns:a16="http://schemas.microsoft.com/office/drawing/2014/main" id="{8A39179C-860D-4917-8057-0E25E5DDB1B2}"/>
              </a:ext>
            </a:extLst>
          </p:cNvPr>
          <p:cNvSpPr/>
          <p:nvPr/>
        </p:nvSpPr>
        <p:spPr>
          <a:xfrm>
            <a:off x="3204006" y="1450655"/>
            <a:ext cx="259634" cy="48068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00B050"/>
            </a:solidFill>
            <a:prstDash val="sysDash"/>
            <a:miter/>
          </a:ln>
        </p:spPr>
      </p:sp>
      <p:sp>
        <p:nvSpPr>
          <p:cNvPr id="71" name="无底文字">
            <a:extLst>
              <a:ext uri="{FF2B5EF4-FFF2-40B4-BE49-F238E27FC236}">
                <a16:creationId xmlns:a16="http://schemas.microsoft.com/office/drawing/2014/main" id="{62A4B707-8ACD-4ECC-A560-265D1794FD22}"/>
              </a:ext>
            </a:extLst>
          </p:cNvPr>
          <p:cNvSpPr/>
          <p:nvPr/>
        </p:nvSpPr>
        <p:spPr>
          <a:xfrm>
            <a:off x="3456104" y="1317125"/>
            <a:ext cx="1853512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Media plane: MCX-4/9/7/8 – MC client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72" name="Rounded Rectangle 236">
            <a:extLst>
              <a:ext uri="{FF2B5EF4-FFF2-40B4-BE49-F238E27FC236}">
                <a16:creationId xmlns:a16="http://schemas.microsoft.com/office/drawing/2014/main" id="{A5F1B02C-872D-4F9F-86EB-89AB684420BD}"/>
              </a:ext>
            </a:extLst>
          </p:cNvPr>
          <p:cNvSpPr/>
          <p:nvPr/>
        </p:nvSpPr>
        <p:spPr bwMode="auto">
          <a:xfrm>
            <a:off x="6584560" y="3312335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3" name="TextBox 237">
            <a:extLst>
              <a:ext uri="{FF2B5EF4-FFF2-40B4-BE49-F238E27FC236}">
                <a16:creationId xmlns:a16="http://schemas.microsoft.com/office/drawing/2014/main" id="{2859BDAA-2065-421B-B4B9-C4D9508CFE00}"/>
              </a:ext>
            </a:extLst>
          </p:cNvPr>
          <p:cNvSpPr txBox="1"/>
          <p:nvPr/>
        </p:nvSpPr>
        <p:spPr>
          <a:xfrm>
            <a:off x="6481218" y="3262031"/>
            <a:ext cx="1027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N3GPP low layer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4" name="Rounded Rectangle 238">
            <a:extLst>
              <a:ext uri="{FF2B5EF4-FFF2-40B4-BE49-F238E27FC236}">
                <a16:creationId xmlns:a16="http://schemas.microsoft.com/office/drawing/2014/main" id="{B28E5D06-A906-4CA6-83DE-2EE7D2E871CD}"/>
              </a:ext>
            </a:extLst>
          </p:cNvPr>
          <p:cNvSpPr/>
          <p:nvPr/>
        </p:nvSpPr>
        <p:spPr bwMode="auto">
          <a:xfrm>
            <a:off x="6584560" y="3168319"/>
            <a:ext cx="916552" cy="1440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5" name="TextBox 239">
            <a:extLst>
              <a:ext uri="{FF2B5EF4-FFF2-40B4-BE49-F238E27FC236}">
                <a16:creationId xmlns:a16="http://schemas.microsoft.com/office/drawing/2014/main" id="{6B6783A3-2522-4876-A2CB-4F90E758FD26}"/>
              </a:ext>
            </a:extLst>
          </p:cNvPr>
          <p:cNvSpPr txBox="1"/>
          <p:nvPr/>
        </p:nvSpPr>
        <p:spPr>
          <a:xfrm>
            <a:off x="6625567" y="3124911"/>
            <a:ext cx="866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6" name="Rounded Rectangle 240">
            <a:extLst>
              <a:ext uri="{FF2B5EF4-FFF2-40B4-BE49-F238E27FC236}">
                <a16:creationId xmlns:a16="http://schemas.microsoft.com/office/drawing/2014/main" id="{C2BAEB32-43A8-4F18-BBA7-39AA3DC1F4D0}"/>
              </a:ext>
            </a:extLst>
          </p:cNvPr>
          <p:cNvSpPr/>
          <p:nvPr/>
        </p:nvSpPr>
        <p:spPr bwMode="auto">
          <a:xfrm>
            <a:off x="6590616" y="3024303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7" name="TextBox 241">
            <a:extLst>
              <a:ext uri="{FF2B5EF4-FFF2-40B4-BE49-F238E27FC236}">
                <a16:creationId xmlns:a16="http://schemas.microsoft.com/office/drawing/2014/main" id="{4C0107BC-3633-4D72-B769-24D6CEBF5D44}"/>
              </a:ext>
            </a:extLst>
          </p:cNvPr>
          <p:cNvSpPr txBox="1"/>
          <p:nvPr/>
        </p:nvSpPr>
        <p:spPr>
          <a:xfrm>
            <a:off x="6597543" y="2980895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Rounded Rectangle 242">
            <a:extLst>
              <a:ext uri="{FF2B5EF4-FFF2-40B4-BE49-F238E27FC236}">
                <a16:creationId xmlns:a16="http://schemas.microsoft.com/office/drawing/2014/main" id="{E09D8BC4-B530-4BCE-976E-BCFABBBE149F}"/>
              </a:ext>
            </a:extLst>
          </p:cNvPr>
          <p:cNvSpPr/>
          <p:nvPr/>
        </p:nvSpPr>
        <p:spPr bwMode="auto">
          <a:xfrm>
            <a:off x="6584560" y="2880287"/>
            <a:ext cx="916552" cy="144016"/>
          </a:xfrm>
          <a:prstGeom prst="roundRect">
            <a:avLst/>
          </a:prstGeom>
          <a:solidFill>
            <a:srgbClr val="FFC0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TextBox 243">
            <a:extLst>
              <a:ext uri="{FF2B5EF4-FFF2-40B4-BE49-F238E27FC236}">
                <a16:creationId xmlns:a16="http://schemas.microsoft.com/office/drawing/2014/main" id="{3922B040-78B7-4F62-A928-A361173C309D}"/>
              </a:ext>
            </a:extLst>
          </p:cNvPr>
          <p:cNvSpPr txBox="1"/>
          <p:nvPr/>
        </p:nvSpPr>
        <p:spPr>
          <a:xfrm>
            <a:off x="6481218" y="2828967"/>
            <a:ext cx="11109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SIP/RTP,RTCP/HTTP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0" name="Rounded Rectangle 244">
            <a:extLst>
              <a:ext uri="{FF2B5EF4-FFF2-40B4-BE49-F238E27FC236}">
                <a16:creationId xmlns:a16="http://schemas.microsoft.com/office/drawing/2014/main" id="{3D6A93B6-AC2D-438D-8C89-3439DE79DDE8}"/>
              </a:ext>
            </a:extLst>
          </p:cNvPr>
          <p:cNvSpPr/>
          <p:nvPr/>
        </p:nvSpPr>
        <p:spPr bwMode="auto">
          <a:xfrm>
            <a:off x="9089326" y="3327943"/>
            <a:ext cx="750170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TextBox 245">
            <a:extLst>
              <a:ext uri="{FF2B5EF4-FFF2-40B4-BE49-F238E27FC236}">
                <a16:creationId xmlns:a16="http://schemas.microsoft.com/office/drawing/2014/main" id="{FF518179-F20D-4990-959A-D392AAB3EEC5}"/>
              </a:ext>
            </a:extLst>
          </p:cNvPr>
          <p:cNvSpPr txBox="1"/>
          <p:nvPr/>
        </p:nvSpPr>
        <p:spPr>
          <a:xfrm>
            <a:off x="9019536" y="3277639"/>
            <a:ext cx="9014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3GPP low layer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2" name="Rounded Rectangle 246">
            <a:extLst>
              <a:ext uri="{FF2B5EF4-FFF2-40B4-BE49-F238E27FC236}">
                <a16:creationId xmlns:a16="http://schemas.microsoft.com/office/drawing/2014/main" id="{7D5049C4-DDFE-4905-925E-62B79AA87AF6}"/>
              </a:ext>
            </a:extLst>
          </p:cNvPr>
          <p:cNvSpPr/>
          <p:nvPr/>
        </p:nvSpPr>
        <p:spPr bwMode="auto">
          <a:xfrm>
            <a:off x="8164880" y="3177830"/>
            <a:ext cx="1680712" cy="15202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TextBox 247">
            <a:extLst>
              <a:ext uri="{FF2B5EF4-FFF2-40B4-BE49-F238E27FC236}">
                <a16:creationId xmlns:a16="http://schemas.microsoft.com/office/drawing/2014/main" id="{BC370764-FDAB-4D90-9F2D-066D650F9B78}"/>
              </a:ext>
            </a:extLst>
          </p:cNvPr>
          <p:cNvSpPr txBox="1"/>
          <p:nvPr/>
        </p:nvSpPr>
        <p:spPr>
          <a:xfrm>
            <a:off x="8554789" y="3134465"/>
            <a:ext cx="7091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4" name="Rounded Rectangle 248">
            <a:extLst>
              <a:ext uri="{FF2B5EF4-FFF2-40B4-BE49-F238E27FC236}">
                <a16:creationId xmlns:a16="http://schemas.microsoft.com/office/drawing/2014/main" id="{0B44E3BE-100F-4A80-8275-F2E97F8BD68C}"/>
              </a:ext>
            </a:extLst>
          </p:cNvPr>
          <p:cNvSpPr/>
          <p:nvPr/>
        </p:nvSpPr>
        <p:spPr bwMode="auto">
          <a:xfrm>
            <a:off x="10832455" y="3329854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TextBox 249">
            <a:extLst>
              <a:ext uri="{FF2B5EF4-FFF2-40B4-BE49-F238E27FC236}">
                <a16:creationId xmlns:a16="http://schemas.microsoft.com/office/drawing/2014/main" id="{0445FE3B-E043-4F53-8686-6298A251D4B4}"/>
              </a:ext>
            </a:extLst>
          </p:cNvPr>
          <p:cNvSpPr txBox="1"/>
          <p:nvPr/>
        </p:nvSpPr>
        <p:spPr>
          <a:xfrm>
            <a:off x="10729113" y="3279550"/>
            <a:ext cx="11013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L2/L1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6" name="Rounded Rectangle 250">
            <a:extLst>
              <a:ext uri="{FF2B5EF4-FFF2-40B4-BE49-F238E27FC236}">
                <a16:creationId xmlns:a16="http://schemas.microsoft.com/office/drawing/2014/main" id="{DA7E688B-18C7-4660-A949-9D5E3C369E1B}"/>
              </a:ext>
            </a:extLst>
          </p:cNvPr>
          <p:cNvSpPr/>
          <p:nvPr/>
        </p:nvSpPr>
        <p:spPr bwMode="auto">
          <a:xfrm>
            <a:off x="10832455" y="3185838"/>
            <a:ext cx="916552" cy="1440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7" name="TextBox 251">
            <a:extLst>
              <a:ext uri="{FF2B5EF4-FFF2-40B4-BE49-F238E27FC236}">
                <a16:creationId xmlns:a16="http://schemas.microsoft.com/office/drawing/2014/main" id="{E0B225A1-E62C-4E40-ACF2-D41764FDF5E2}"/>
              </a:ext>
            </a:extLst>
          </p:cNvPr>
          <p:cNvSpPr txBox="1"/>
          <p:nvPr/>
        </p:nvSpPr>
        <p:spPr>
          <a:xfrm>
            <a:off x="10873462" y="3142430"/>
            <a:ext cx="866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8" name="Rounded Rectangle 252">
            <a:extLst>
              <a:ext uri="{FF2B5EF4-FFF2-40B4-BE49-F238E27FC236}">
                <a16:creationId xmlns:a16="http://schemas.microsoft.com/office/drawing/2014/main" id="{1A083DD4-26B7-406F-A5C7-8A085BFD96AA}"/>
              </a:ext>
            </a:extLst>
          </p:cNvPr>
          <p:cNvSpPr/>
          <p:nvPr/>
        </p:nvSpPr>
        <p:spPr bwMode="auto">
          <a:xfrm>
            <a:off x="10838511" y="3041822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TextBox 253">
            <a:extLst>
              <a:ext uri="{FF2B5EF4-FFF2-40B4-BE49-F238E27FC236}">
                <a16:creationId xmlns:a16="http://schemas.microsoft.com/office/drawing/2014/main" id="{9F89C212-8D86-46CE-8E46-695F7576B458}"/>
              </a:ext>
            </a:extLst>
          </p:cNvPr>
          <p:cNvSpPr txBox="1"/>
          <p:nvPr/>
        </p:nvSpPr>
        <p:spPr>
          <a:xfrm>
            <a:off x="10845438" y="2998414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0" name="Rounded Rectangle 254">
            <a:extLst>
              <a:ext uri="{FF2B5EF4-FFF2-40B4-BE49-F238E27FC236}">
                <a16:creationId xmlns:a16="http://schemas.microsoft.com/office/drawing/2014/main" id="{D79C0BD4-C758-4916-B394-66CA44F28817}"/>
              </a:ext>
            </a:extLst>
          </p:cNvPr>
          <p:cNvSpPr/>
          <p:nvPr/>
        </p:nvSpPr>
        <p:spPr bwMode="auto">
          <a:xfrm>
            <a:off x="10832455" y="2897806"/>
            <a:ext cx="916552" cy="144016"/>
          </a:xfrm>
          <a:prstGeom prst="roundRect">
            <a:avLst/>
          </a:prstGeom>
          <a:solidFill>
            <a:srgbClr val="FFC0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91" name="图片 16">
            <a:extLst>
              <a:ext uri="{FF2B5EF4-FFF2-40B4-BE49-F238E27FC236}">
                <a16:creationId xmlns:a16="http://schemas.microsoft.com/office/drawing/2014/main" id="{EB6B323B-3339-40A9-97C5-24910A6B7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2845" y="3297706"/>
            <a:ext cx="408710" cy="382760"/>
          </a:xfrm>
          <a:prstGeom prst="rect">
            <a:avLst/>
          </a:prstGeom>
        </p:spPr>
      </p:pic>
      <p:grpSp>
        <p:nvGrpSpPr>
          <p:cNvPr id="92" name="组合 33893">
            <a:extLst>
              <a:ext uri="{FF2B5EF4-FFF2-40B4-BE49-F238E27FC236}">
                <a16:creationId xmlns:a16="http://schemas.microsoft.com/office/drawing/2014/main" id="{7F089F05-83E6-4F46-8C39-77CD21F3CEF8}"/>
              </a:ext>
            </a:extLst>
          </p:cNvPr>
          <p:cNvGrpSpPr>
            <a:grpSpLocks/>
          </p:cNvGrpSpPr>
          <p:nvPr/>
        </p:nvGrpSpPr>
        <p:grpSpPr bwMode="auto">
          <a:xfrm>
            <a:off x="10365064" y="3365311"/>
            <a:ext cx="290379" cy="259537"/>
            <a:chOff x="1233488" y="3598863"/>
            <a:chExt cx="587375" cy="471488"/>
          </a:xfrm>
        </p:grpSpPr>
        <p:sp>
          <p:nvSpPr>
            <p:cNvPr id="93" name="Freeform 76">
              <a:extLst>
                <a:ext uri="{FF2B5EF4-FFF2-40B4-BE49-F238E27FC236}">
                  <a16:creationId xmlns:a16="http://schemas.microsoft.com/office/drawing/2014/main" id="{75BDE34E-73FF-47CF-AF6F-1D7E27B46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3488" y="3598863"/>
              <a:ext cx="587375" cy="471488"/>
            </a:xfrm>
            <a:custGeom>
              <a:avLst/>
              <a:gdLst>
                <a:gd name="T0" fmla="*/ 2147483646 w 1399"/>
                <a:gd name="T1" fmla="*/ 0 h 1123"/>
                <a:gd name="T2" fmla="*/ 2147483646 w 1399"/>
                <a:gd name="T3" fmla="*/ 0 h 1123"/>
                <a:gd name="T4" fmla="*/ 2147483646 w 1399"/>
                <a:gd name="T5" fmla="*/ 0 h 1123"/>
                <a:gd name="T6" fmla="*/ 0 w 1399"/>
                <a:gd name="T7" fmla="*/ 2147483646 h 1123"/>
                <a:gd name="T8" fmla="*/ 0 w 1399"/>
                <a:gd name="T9" fmla="*/ 2147483646 h 1123"/>
                <a:gd name="T10" fmla="*/ 2147483646 w 1399"/>
                <a:gd name="T11" fmla="*/ 2147483646 h 1123"/>
                <a:gd name="T12" fmla="*/ 2147483646 w 1399"/>
                <a:gd name="T13" fmla="*/ 2147483646 h 1123"/>
                <a:gd name="T14" fmla="*/ 2147483646 w 1399"/>
                <a:gd name="T15" fmla="*/ 2147483646 h 1123"/>
                <a:gd name="T16" fmla="*/ 2147483646 w 1399"/>
                <a:gd name="T17" fmla="*/ 2147483646 h 1123"/>
                <a:gd name="T18" fmla="*/ 2147483646 w 1399"/>
                <a:gd name="T19" fmla="*/ 2147483646 h 1123"/>
                <a:gd name="T20" fmla="*/ 2147483646 w 1399"/>
                <a:gd name="T21" fmla="*/ 2147483646 h 1123"/>
                <a:gd name="T22" fmla="*/ 2147483646 w 1399"/>
                <a:gd name="T23" fmla="*/ 2147483646 h 1123"/>
                <a:gd name="T24" fmla="*/ 2147483646 w 1399"/>
                <a:gd name="T25" fmla="*/ 2147483646 h 1123"/>
                <a:gd name="T26" fmla="*/ 2147483646 w 1399"/>
                <a:gd name="T27" fmla="*/ 2147483646 h 1123"/>
                <a:gd name="T28" fmla="*/ 2147483646 w 1399"/>
                <a:gd name="T29" fmla="*/ 2147483646 h 1123"/>
                <a:gd name="T30" fmla="*/ 2147483646 w 1399"/>
                <a:gd name="T31" fmla="*/ 2147483646 h 1123"/>
                <a:gd name="T32" fmla="*/ 2147483646 w 1399"/>
                <a:gd name="T33" fmla="*/ 2147483646 h 1123"/>
                <a:gd name="T34" fmla="*/ 2147483646 w 1399"/>
                <a:gd name="T35" fmla="*/ 2147483646 h 1123"/>
                <a:gd name="T36" fmla="*/ 2147483646 w 1399"/>
                <a:gd name="T37" fmla="*/ 2147483646 h 1123"/>
                <a:gd name="T38" fmla="*/ 2147483646 w 1399"/>
                <a:gd name="T39" fmla="*/ 2147483646 h 1123"/>
                <a:gd name="T40" fmla="*/ 2147483646 w 1399"/>
                <a:gd name="T41" fmla="*/ 2147483646 h 1123"/>
                <a:gd name="T42" fmla="*/ 2147483646 w 1399"/>
                <a:gd name="T43" fmla="*/ 2147483646 h 1123"/>
                <a:gd name="T44" fmla="*/ 2147483646 w 1399"/>
                <a:gd name="T45" fmla="*/ 2147483646 h 1123"/>
                <a:gd name="T46" fmla="*/ 2147483646 w 1399"/>
                <a:gd name="T47" fmla="*/ 0 h 11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99" h="1123">
                  <a:moveTo>
                    <a:pt x="1331" y="0"/>
                  </a:moveTo>
                  <a:lnTo>
                    <a:pt x="1331" y="0"/>
                  </a:lnTo>
                  <a:lnTo>
                    <a:pt x="68" y="0"/>
                  </a:lnTo>
                  <a:cubicBezTo>
                    <a:pt x="31" y="0"/>
                    <a:pt x="0" y="31"/>
                    <a:pt x="0" y="68"/>
                  </a:cubicBezTo>
                  <a:lnTo>
                    <a:pt x="0" y="1021"/>
                  </a:lnTo>
                  <a:cubicBezTo>
                    <a:pt x="0" y="1058"/>
                    <a:pt x="31" y="1088"/>
                    <a:pt x="68" y="1088"/>
                  </a:cubicBezTo>
                  <a:lnTo>
                    <a:pt x="872" y="1088"/>
                  </a:lnTo>
                  <a:cubicBezTo>
                    <a:pt x="884" y="1109"/>
                    <a:pt x="906" y="1123"/>
                    <a:pt x="932" y="1123"/>
                  </a:cubicBezTo>
                  <a:cubicBezTo>
                    <a:pt x="971" y="1123"/>
                    <a:pt x="1002" y="1092"/>
                    <a:pt x="1002" y="1054"/>
                  </a:cubicBezTo>
                  <a:cubicBezTo>
                    <a:pt x="1002" y="1016"/>
                    <a:pt x="971" y="985"/>
                    <a:pt x="932" y="985"/>
                  </a:cubicBezTo>
                  <a:cubicBezTo>
                    <a:pt x="906" y="985"/>
                    <a:pt x="883" y="1000"/>
                    <a:pt x="871" y="1021"/>
                  </a:cubicBezTo>
                  <a:lnTo>
                    <a:pt x="67" y="1021"/>
                  </a:lnTo>
                  <a:lnTo>
                    <a:pt x="68" y="67"/>
                  </a:lnTo>
                  <a:lnTo>
                    <a:pt x="1332" y="68"/>
                  </a:lnTo>
                  <a:lnTo>
                    <a:pt x="1331" y="1021"/>
                  </a:lnTo>
                  <a:lnTo>
                    <a:pt x="1206" y="1021"/>
                  </a:lnTo>
                  <a:cubicBezTo>
                    <a:pt x="1194" y="1000"/>
                    <a:pt x="1172" y="985"/>
                    <a:pt x="1145" y="985"/>
                  </a:cubicBezTo>
                  <a:cubicBezTo>
                    <a:pt x="1107" y="985"/>
                    <a:pt x="1076" y="1016"/>
                    <a:pt x="1076" y="1054"/>
                  </a:cubicBezTo>
                  <a:cubicBezTo>
                    <a:pt x="1076" y="1092"/>
                    <a:pt x="1107" y="1123"/>
                    <a:pt x="1145" y="1123"/>
                  </a:cubicBezTo>
                  <a:cubicBezTo>
                    <a:pt x="1171" y="1123"/>
                    <a:pt x="1193" y="1109"/>
                    <a:pt x="1205" y="1088"/>
                  </a:cubicBezTo>
                  <a:lnTo>
                    <a:pt x="1331" y="1088"/>
                  </a:lnTo>
                  <a:cubicBezTo>
                    <a:pt x="1368" y="1088"/>
                    <a:pt x="1399" y="1058"/>
                    <a:pt x="1399" y="1021"/>
                  </a:cubicBezTo>
                  <a:lnTo>
                    <a:pt x="1399" y="68"/>
                  </a:lnTo>
                  <a:cubicBezTo>
                    <a:pt x="1399" y="31"/>
                    <a:pt x="1368" y="0"/>
                    <a:pt x="1331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4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77">
              <a:extLst>
                <a:ext uri="{FF2B5EF4-FFF2-40B4-BE49-F238E27FC236}">
                  <a16:creationId xmlns:a16="http://schemas.microsoft.com/office/drawing/2014/main" id="{350A6EDC-534C-4B0D-87D5-ACDBD75B51B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28738" y="3708400"/>
              <a:ext cx="396875" cy="236538"/>
            </a:xfrm>
            <a:custGeom>
              <a:avLst/>
              <a:gdLst>
                <a:gd name="T0" fmla="*/ 2147483646 w 947"/>
                <a:gd name="T1" fmla="*/ 2147483646 h 565"/>
                <a:gd name="T2" fmla="*/ 2147483646 w 947"/>
                <a:gd name="T3" fmla="*/ 2147483646 h 565"/>
                <a:gd name="T4" fmla="*/ 2147483646 w 947"/>
                <a:gd name="T5" fmla="*/ 2147483646 h 565"/>
                <a:gd name="T6" fmla="*/ 2147483646 w 947"/>
                <a:gd name="T7" fmla="*/ 2147483646 h 565"/>
                <a:gd name="T8" fmla="*/ 2147483646 w 947"/>
                <a:gd name="T9" fmla="*/ 2147483646 h 565"/>
                <a:gd name="T10" fmla="*/ 2147483646 w 947"/>
                <a:gd name="T11" fmla="*/ 2147483646 h 565"/>
                <a:gd name="T12" fmla="*/ 2147483646 w 947"/>
                <a:gd name="T13" fmla="*/ 2147483646 h 565"/>
                <a:gd name="T14" fmla="*/ 2147483646 w 947"/>
                <a:gd name="T15" fmla="*/ 2147483646 h 565"/>
                <a:gd name="T16" fmla="*/ 0 w 947"/>
                <a:gd name="T17" fmla="*/ 2147483646 h 565"/>
                <a:gd name="T18" fmla="*/ 0 w 947"/>
                <a:gd name="T19" fmla="*/ 2147483646 h 565"/>
                <a:gd name="T20" fmla="*/ 0 w 947"/>
                <a:gd name="T21" fmla="*/ 2147483646 h 565"/>
                <a:gd name="T22" fmla="*/ 2147483646 w 947"/>
                <a:gd name="T23" fmla="*/ 2147483646 h 565"/>
                <a:gd name="T24" fmla="*/ 2147483646 w 947"/>
                <a:gd name="T25" fmla="*/ 2147483646 h 565"/>
                <a:gd name="T26" fmla="*/ 2147483646 w 947"/>
                <a:gd name="T27" fmla="*/ 2147483646 h 565"/>
                <a:gd name="T28" fmla="*/ 2147483646 w 947"/>
                <a:gd name="T29" fmla="*/ 2147483646 h 565"/>
                <a:gd name="T30" fmla="*/ 2147483646 w 947"/>
                <a:gd name="T31" fmla="*/ 2147483646 h 565"/>
                <a:gd name="T32" fmla="*/ 2147483646 w 947"/>
                <a:gd name="T33" fmla="*/ 2147483646 h 565"/>
                <a:gd name="T34" fmla="*/ 2147483646 w 947"/>
                <a:gd name="T35" fmla="*/ 2147483646 h 565"/>
                <a:gd name="T36" fmla="*/ 2147483646 w 947"/>
                <a:gd name="T37" fmla="*/ 2147483646 h 565"/>
                <a:gd name="T38" fmla="*/ 2147483646 w 947"/>
                <a:gd name="T39" fmla="*/ 2147483646 h 565"/>
                <a:gd name="T40" fmla="*/ 2147483646 w 947"/>
                <a:gd name="T41" fmla="*/ 2147483646 h 565"/>
                <a:gd name="T42" fmla="*/ 2147483646 w 947"/>
                <a:gd name="T43" fmla="*/ 2147483646 h 565"/>
                <a:gd name="T44" fmla="*/ 2147483646 w 947"/>
                <a:gd name="T45" fmla="*/ 2147483646 h 565"/>
                <a:gd name="T46" fmla="*/ 2147483646 w 947"/>
                <a:gd name="T47" fmla="*/ 2147483646 h 565"/>
                <a:gd name="T48" fmla="*/ 2147483646 w 947"/>
                <a:gd name="T49" fmla="*/ 2147483646 h 565"/>
                <a:gd name="T50" fmla="*/ 2147483646 w 947"/>
                <a:gd name="T51" fmla="*/ 2147483646 h 565"/>
                <a:gd name="T52" fmla="*/ 2147483646 w 947"/>
                <a:gd name="T53" fmla="*/ 2147483646 h 565"/>
                <a:gd name="T54" fmla="*/ 2147483646 w 947"/>
                <a:gd name="T55" fmla="*/ 2147483646 h 565"/>
                <a:gd name="T56" fmla="*/ 2147483646 w 947"/>
                <a:gd name="T57" fmla="*/ 2147483646 h 565"/>
                <a:gd name="T58" fmla="*/ 2147483646 w 947"/>
                <a:gd name="T59" fmla="*/ 2147483646 h 565"/>
                <a:gd name="T60" fmla="*/ 2147483646 w 947"/>
                <a:gd name="T61" fmla="*/ 2147483646 h 565"/>
                <a:gd name="T62" fmla="*/ 2147483646 w 947"/>
                <a:gd name="T63" fmla="*/ 2147483646 h 565"/>
                <a:gd name="T64" fmla="*/ 2147483646 w 947"/>
                <a:gd name="T65" fmla="*/ 2147483646 h 565"/>
                <a:gd name="T66" fmla="*/ 2147483646 w 947"/>
                <a:gd name="T67" fmla="*/ 0 h 565"/>
                <a:gd name="T68" fmla="*/ 2147483646 w 947"/>
                <a:gd name="T69" fmla="*/ 2147483646 h 565"/>
                <a:gd name="T70" fmla="*/ 2147483646 w 947"/>
                <a:gd name="T71" fmla="*/ 2147483646 h 565"/>
                <a:gd name="T72" fmla="*/ 2147483646 w 947"/>
                <a:gd name="T73" fmla="*/ 2147483646 h 565"/>
                <a:gd name="T74" fmla="*/ 2147483646 w 947"/>
                <a:gd name="T75" fmla="*/ 0 h 565"/>
                <a:gd name="T76" fmla="*/ 2147483646 w 947"/>
                <a:gd name="T77" fmla="*/ 2147483646 h 565"/>
                <a:gd name="T78" fmla="*/ 0 w 947"/>
                <a:gd name="T79" fmla="*/ 2147483646 h 565"/>
                <a:gd name="T80" fmla="*/ 0 w 947"/>
                <a:gd name="T81" fmla="*/ 2147483646 h 565"/>
                <a:gd name="T82" fmla="*/ 2147483646 w 947"/>
                <a:gd name="T83" fmla="*/ 2147483646 h 565"/>
                <a:gd name="T84" fmla="*/ 2147483646 w 947"/>
                <a:gd name="T85" fmla="*/ 2147483646 h 565"/>
                <a:gd name="T86" fmla="*/ 2147483646 w 947"/>
                <a:gd name="T87" fmla="*/ 2147483646 h 565"/>
                <a:gd name="T88" fmla="*/ 2147483646 w 947"/>
                <a:gd name="T89" fmla="*/ 2147483646 h 565"/>
                <a:gd name="T90" fmla="*/ 2147483646 w 947"/>
                <a:gd name="T91" fmla="*/ 2147483646 h 565"/>
                <a:gd name="T92" fmla="*/ 2147483646 w 947"/>
                <a:gd name="T93" fmla="*/ 2147483646 h 565"/>
                <a:gd name="T94" fmla="*/ 2147483646 w 947"/>
                <a:gd name="T95" fmla="*/ 2147483646 h 565"/>
                <a:gd name="T96" fmla="*/ 2147483646 w 947"/>
                <a:gd name="T97" fmla="*/ 2147483646 h 565"/>
                <a:gd name="T98" fmla="*/ 2147483646 w 947"/>
                <a:gd name="T99" fmla="*/ 2147483646 h 565"/>
                <a:gd name="T100" fmla="*/ 2147483646 w 947"/>
                <a:gd name="T101" fmla="*/ 2147483646 h 565"/>
                <a:gd name="T102" fmla="*/ 0 w 947"/>
                <a:gd name="T103" fmla="*/ 2147483646 h 5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47" h="565">
                  <a:moveTo>
                    <a:pt x="481" y="117"/>
                  </a:moveTo>
                  <a:lnTo>
                    <a:pt x="481" y="117"/>
                  </a:lnTo>
                  <a:cubicBezTo>
                    <a:pt x="508" y="117"/>
                    <a:pt x="530" y="139"/>
                    <a:pt x="530" y="167"/>
                  </a:cubicBezTo>
                  <a:lnTo>
                    <a:pt x="530" y="398"/>
                  </a:lnTo>
                  <a:cubicBezTo>
                    <a:pt x="530" y="425"/>
                    <a:pt x="508" y="448"/>
                    <a:pt x="481" y="448"/>
                  </a:cubicBezTo>
                  <a:cubicBezTo>
                    <a:pt x="453" y="448"/>
                    <a:pt x="431" y="425"/>
                    <a:pt x="431" y="398"/>
                  </a:cubicBezTo>
                  <a:lnTo>
                    <a:pt x="431" y="167"/>
                  </a:lnTo>
                  <a:cubicBezTo>
                    <a:pt x="431" y="139"/>
                    <a:pt x="453" y="117"/>
                    <a:pt x="481" y="117"/>
                  </a:cubicBezTo>
                  <a:close/>
                  <a:moveTo>
                    <a:pt x="0" y="408"/>
                  </a:moveTo>
                  <a:lnTo>
                    <a:pt x="0" y="408"/>
                  </a:lnTo>
                  <a:lnTo>
                    <a:pt x="0" y="518"/>
                  </a:lnTo>
                  <a:lnTo>
                    <a:pt x="31" y="487"/>
                  </a:lnTo>
                  <a:cubicBezTo>
                    <a:pt x="83" y="537"/>
                    <a:pt x="152" y="565"/>
                    <a:pt x="224" y="565"/>
                  </a:cubicBezTo>
                  <a:cubicBezTo>
                    <a:pt x="294" y="565"/>
                    <a:pt x="361" y="539"/>
                    <a:pt x="413" y="492"/>
                  </a:cubicBezTo>
                  <a:cubicBezTo>
                    <a:pt x="432" y="506"/>
                    <a:pt x="455" y="514"/>
                    <a:pt x="481" y="514"/>
                  </a:cubicBezTo>
                  <a:cubicBezTo>
                    <a:pt x="502" y="514"/>
                    <a:pt x="523" y="508"/>
                    <a:pt x="540" y="498"/>
                  </a:cubicBezTo>
                  <a:cubicBezTo>
                    <a:pt x="591" y="541"/>
                    <a:pt x="655" y="565"/>
                    <a:pt x="723" y="565"/>
                  </a:cubicBezTo>
                  <a:cubicBezTo>
                    <a:pt x="795" y="565"/>
                    <a:pt x="863" y="537"/>
                    <a:pt x="916" y="488"/>
                  </a:cubicBezTo>
                  <a:lnTo>
                    <a:pt x="947" y="519"/>
                  </a:lnTo>
                  <a:lnTo>
                    <a:pt x="947" y="409"/>
                  </a:lnTo>
                  <a:lnTo>
                    <a:pt x="837" y="409"/>
                  </a:lnTo>
                  <a:lnTo>
                    <a:pt x="869" y="440"/>
                  </a:lnTo>
                  <a:cubicBezTo>
                    <a:pt x="829" y="477"/>
                    <a:pt x="777" y="498"/>
                    <a:pt x="723" y="498"/>
                  </a:cubicBezTo>
                  <a:cubicBezTo>
                    <a:pt x="672" y="498"/>
                    <a:pt x="624" y="480"/>
                    <a:pt x="585" y="449"/>
                  </a:cubicBezTo>
                  <a:cubicBezTo>
                    <a:pt x="593" y="433"/>
                    <a:pt x="597" y="416"/>
                    <a:pt x="597" y="398"/>
                  </a:cubicBezTo>
                  <a:lnTo>
                    <a:pt x="597" y="167"/>
                  </a:lnTo>
                  <a:cubicBezTo>
                    <a:pt x="597" y="148"/>
                    <a:pt x="593" y="131"/>
                    <a:pt x="585" y="116"/>
                  </a:cubicBezTo>
                  <a:cubicBezTo>
                    <a:pt x="624" y="84"/>
                    <a:pt x="672" y="67"/>
                    <a:pt x="723" y="67"/>
                  </a:cubicBezTo>
                  <a:cubicBezTo>
                    <a:pt x="777" y="67"/>
                    <a:pt x="829" y="87"/>
                    <a:pt x="869" y="125"/>
                  </a:cubicBezTo>
                  <a:lnTo>
                    <a:pt x="837" y="157"/>
                  </a:lnTo>
                  <a:lnTo>
                    <a:pt x="947" y="157"/>
                  </a:lnTo>
                  <a:lnTo>
                    <a:pt x="947" y="47"/>
                  </a:lnTo>
                  <a:lnTo>
                    <a:pt x="916" y="77"/>
                  </a:lnTo>
                  <a:cubicBezTo>
                    <a:pt x="864" y="28"/>
                    <a:pt x="795" y="0"/>
                    <a:pt x="723" y="0"/>
                  </a:cubicBezTo>
                  <a:cubicBezTo>
                    <a:pt x="655" y="0"/>
                    <a:pt x="591" y="23"/>
                    <a:pt x="540" y="67"/>
                  </a:cubicBezTo>
                  <a:cubicBezTo>
                    <a:pt x="523" y="56"/>
                    <a:pt x="502" y="50"/>
                    <a:pt x="481" y="50"/>
                  </a:cubicBezTo>
                  <a:cubicBezTo>
                    <a:pt x="455" y="50"/>
                    <a:pt x="432" y="58"/>
                    <a:pt x="413" y="72"/>
                  </a:cubicBezTo>
                  <a:cubicBezTo>
                    <a:pt x="361" y="26"/>
                    <a:pt x="294" y="0"/>
                    <a:pt x="224" y="0"/>
                  </a:cubicBezTo>
                  <a:cubicBezTo>
                    <a:pt x="152" y="0"/>
                    <a:pt x="84" y="27"/>
                    <a:pt x="31" y="77"/>
                  </a:cubicBezTo>
                  <a:lnTo>
                    <a:pt x="0" y="46"/>
                  </a:lnTo>
                  <a:lnTo>
                    <a:pt x="0" y="155"/>
                  </a:lnTo>
                  <a:lnTo>
                    <a:pt x="110" y="155"/>
                  </a:lnTo>
                  <a:lnTo>
                    <a:pt x="78" y="124"/>
                  </a:lnTo>
                  <a:cubicBezTo>
                    <a:pt x="118" y="87"/>
                    <a:pt x="170" y="67"/>
                    <a:pt x="224" y="67"/>
                  </a:cubicBezTo>
                  <a:cubicBezTo>
                    <a:pt x="280" y="67"/>
                    <a:pt x="332" y="88"/>
                    <a:pt x="372" y="125"/>
                  </a:cubicBezTo>
                  <a:cubicBezTo>
                    <a:pt x="367" y="138"/>
                    <a:pt x="364" y="152"/>
                    <a:pt x="364" y="167"/>
                  </a:cubicBezTo>
                  <a:lnTo>
                    <a:pt x="364" y="398"/>
                  </a:lnTo>
                  <a:cubicBezTo>
                    <a:pt x="364" y="413"/>
                    <a:pt x="367" y="427"/>
                    <a:pt x="372" y="440"/>
                  </a:cubicBezTo>
                  <a:cubicBezTo>
                    <a:pt x="332" y="477"/>
                    <a:pt x="280" y="498"/>
                    <a:pt x="224" y="498"/>
                  </a:cubicBezTo>
                  <a:cubicBezTo>
                    <a:pt x="170" y="498"/>
                    <a:pt x="118" y="477"/>
                    <a:pt x="78" y="440"/>
                  </a:cubicBezTo>
                  <a:lnTo>
                    <a:pt x="11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4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95" name="Straight Connector 260">
            <a:extLst>
              <a:ext uri="{FF2B5EF4-FFF2-40B4-BE49-F238E27FC236}">
                <a16:creationId xmlns:a16="http://schemas.microsoft.com/office/drawing/2014/main" id="{C4196297-DC6C-418E-B7B7-A2D793362EA2}"/>
              </a:ext>
            </a:extLst>
          </p:cNvPr>
          <p:cNvCxnSpPr>
            <a:cxnSpLocks/>
            <a:stCxn id="82" idx="3"/>
            <a:endCxn id="86" idx="1"/>
          </p:cNvCxnSpPr>
          <p:nvPr/>
        </p:nvCxnSpPr>
        <p:spPr bwMode="auto">
          <a:xfrm>
            <a:off x="9845592" y="3253842"/>
            <a:ext cx="986863" cy="4004"/>
          </a:xfrm>
          <a:prstGeom prst="line">
            <a:avLst/>
          </a:prstGeom>
          <a:noFill/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6" name="Straight Connector 261">
            <a:extLst>
              <a:ext uri="{FF2B5EF4-FFF2-40B4-BE49-F238E27FC236}">
                <a16:creationId xmlns:a16="http://schemas.microsoft.com/office/drawing/2014/main" id="{29E81411-1A99-4CE3-8D40-212F66167517}"/>
              </a:ext>
            </a:extLst>
          </p:cNvPr>
          <p:cNvCxnSpPr>
            <a:cxnSpLocks/>
          </p:cNvCxnSpPr>
          <p:nvPr/>
        </p:nvCxnSpPr>
        <p:spPr bwMode="auto">
          <a:xfrm>
            <a:off x="7488780" y="3230919"/>
            <a:ext cx="676100" cy="0"/>
          </a:xfrm>
          <a:prstGeom prst="line">
            <a:avLst/>
          </a:prstGeom>
          <a:noFill/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7" name="TextBox 262">
            <a:extLst>
              <a:ext uri="{FF2B5EF4-FFF2-40B4-BE49-F238E27FC236}">
                <a16:creationId xmlns:a16="http://schemas.microsoft.com/office/drawing/2014/main" id="{5115DE9F-3599-401A-AEA7-14E5C7CE9CB0}"/>
              </a:ext>
            </a:extLst>
          </p:cNvPr>
          <p:cNvSpPr txBox="1"/>
          <p:nvPr/>
        </p:nvSpPr>
        <p:spPr>
          <a:xfrm>
            <a:off x="6476559" y="2518229"/>
            <a:ext cx="3024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Protocol stack – User plane (GWUE PoV)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98" name="Straight Connector 265">
            <a:extLst>
              <a:ext uri="{FF2B5EF4-FFF2-40B4-BE49-F238E27FC236}">
                <a16:creationId xmlns:a16="http://schemas.microsoft.com/office/drawing/2014/main" id="{3D838D2C-97BC-4B4C-BAE4-75CCE69B88FC}"/>
              </a:ext>
            </a:extLst>
          </p:cNvPr>
          <p:cNvCxnSpPr>
            <a:cxnSpLocks/>
          </p:cNvCxnSpPr>
          <p:nvPr/>
        </p:nvCxnSpPr>
        <p:spPr bwMode="auto">
          <a:xfrm>
            <a:off x="7488780" y="2929967"/>
            <a:ext cx="3337619" cy="0"/>
          </a:xfrm>
          <a:prstGeom prst="line">
            <a:avLst/>
          </a:prstGeom>
          <a:noFill/>
          <a:ln w="19050" cap="flat">
            <a:solidFill>
              <a:srgbClr val="00B050"/>
            </a:solidFill>
            <a:prstDash val="dash"/>
            <a:miter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9" name="TextBox 264">
            <a:extLst>
              <a:ext uri="{FF2B5EF4-FFF2-40B4-BE49-F238E27FC236}">
                <a16:creationId xmlns:a16="http://schemas.microsoft.com/office/drawing/2014/main" id="{11C4ABE0-80A0-45D4-B7CF-8195C8F10101}"/>
              </a:ext>
            </a:extLst>
          </p:cNvPr>
          <p:cNvSpPr txBox="1"/>
          <p:nvPr/>
        </p:nvSpPr>
        <p:spPr>
          <a:xfrm>
            <a:off x="11084757" y="3479361"/>
            <a:ext cx="679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Server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0" name="TextBox 264">
            <a:extLst>
              <a:ext uri="{FF2B5EF4-FFF2-40B4-BE49-F238E27FC236}">
                <a16:creationId xmlns:a16="http://schemas.microsoft.com/office/drawing/2014/main" id="{35DCC6CC-70CF-4BE2-9D2B-6B98EA9FADDF}"/>
              </a:ext>
            </a:extLst>
          </p:cNvPr>
          <p:cNvSpPr txBox="1"/>
          <p:nvPr/>
        </p:nvSpPr>
        <p:spPr>
          <a:xfrm>
            <a:off x="8736070" y="3504286"/>
            <a:ext cx="679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GW UE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1" name="TextBox 264">
            <a:extLst>
              <a:ext uri="{FF2B5EF4-FFF2-40B4-BE49-F238E27FC236}">
                <a16:creationId xmlns:a16="http://schemas.microsoft.com/office/drawing/2014/main" id="{B07444EB-B6E9-4A81-AA3E-2168416B59D8}"/>
              </a:ext>
            </a:extLst>
          </p:cNvPr>
          <p:cNvSpPr txBox="1"/>
          <p:nvPr/>
        </p:nvSpPr>
        <p:spPr>
          <a:xfrm>
            <a:off x="6566255" y="3468263"/>
            <a:ext cx="9409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N3GPP device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2" name="Rounded Rectangle 236">
            <a:extLst>
              <a:ext uri="{FF2B5EF4-FFF2-40B4-BE49-F238E27FC236}">
                <a16:creationId xmlns:a16="http://schemas.microsoft.com/office/drawing/2014/main" id="{7015F390-F7C0-4A92-9512-687B7A609742}"/>
              </a:ext>
            </a:extLst>
          </p:cNvPr>
          <p:cNvSpPr/>
          <p:nvPr/>
        </p:nvSpPr>
        <p:spPr bwMode="auto">
          <a:xfrm>
            <a:off x="8171158" y="3327943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" name="TextBox 237">
            <a:extLst>
              <a:ext uri="{FF2B5EF4-FFF2-40B4-BE49-F238E27FC236}">
                <a16:creationId xmlns:a16="http://schemas.microsoft.com/office/drawing/2014/main" id="{861E98D9-7B6B-4926-81CB-D7C9229117B8}"/>
              </a:ext>
            </a:extLst>
          </p:cNvPr>
          <p:cNvSpPr txBox="1"/>
          <p:nvPr/>
        </p:nvSpPr>
        <p:spPr>
          <a:xfrm>
            <a:off x="8164880" y="3277639"/>
            <a:ext cx="9850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N3GPP low layer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4" name="TextBox 259">
            <a:extLst>
              <a:ext uri="{FF2B5EF4-FFF2-40B4-BE49-F238E27FC236}">
                <a16:creationId xmlns:a16="http://schemas.microsoft.com/office/drawing/2014/main" id="{A7A01FC1-41CF-476E-8B9C-FEF33365518B}"/>
              </a:ext>
            </a:extLst>
          </p:cNvPr>
          <p:cNvSpPr txBox="1"/>
          <p:nvPr/>
        </p:nvSpPr>
        <p:spPr>
          <a:xfrm>
            <a:off x="10626809" y="2857846"/>
            <a:ext cx="13408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SIP/RTP,RTCP/HTTP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6" name="无底文字">
            <a:extLst>
              <a:ext uri="{FF2B5EF4-FFF2-40B4-BE49-F238E27FC236}">
                <a16:creationId xmlns:a16="http://schemas.microsoft.com/office/drawing/2014/main" id="{6E870484-363F-4B64-971C-9D1D6ABF1F88}"/>
              </a:ext>
            </a:extLst>
          </p:cNvPr>
          <p:cNvSpPr/>
          <p:nvPr/>
        </p:nvSpPr>
        <p:spPr>
          <a:xfrm>
            <a:off x="8655292" y="2747084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</a:t>
            </a:r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X</a:t>
            </a:r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-n，</a:t>
            </a:r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CSC-n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107" name="Rounded Rectangle 204">
            <a:extLst>
              <a:ext uri="{FF2B5EF4-FFF2-40B4-BE49-F238E27FC236}">
                <a16:creationId xmlns:a16="http://schemas.microsoft.com/office/drawing/2014/main" id="{29DFAFED-83E8-446D-B518-3D1A2F96466F}"/>
              </a:ext>
            </a:extLst>
          </p:cNvPr>
          <p:cNvSpPr/>
          <p:nvPr/>
        </p:nvSpPr>
        <p:spPr bwMode="auto">
          <a:xfrm>
            <a:off x="6654956" y="2170575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8" name="TextBox 205">
            <a:extLst>
              <a:ext uri="{FF2B5EF4-FFF2-40B4-BE49-F238E27FC236}">
                <a16:creationId xmlns:a16="http://schemas.microsoft.com/office/drawing/2014/main" id="{8EECEFB7-E2A5-4472-937C-A45D05CB89EB}"/>
              </a:ext>
            </a:extLst>
          </p:cNvPr>
          <p:cNvSpPr txBox="1"/>
          <p:nvPr/>
        </p:nvSpPr>
        <p:spPr>
          <a:xfrm>
            <a:off x="6551614" y="2120271"/>
            <a:ext cx="11013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3GPP low layer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9" name="Rounded Rectangle 206">
            <a:extLst>
              <a:ext uri="{FF2B5EF4-FFF2-40B4-BE49-F238E27FC236}">
                <a16:creationId xmlns:a16="http://schemas.microsoft.com/office/drawing/2014/main" id="{7393BFB0-0B82-421E-8065-0C1AF434D31D}"/>
              </a:ext>
            </a:extLst>
          </p:cNvPr>
          <p:cNvSpPr/>
          <p:nvPr/>
        </p:nvSpPr>
        <p:spPr bwMode="auto">
          <a:xfrm>
            <a:off x="6654956" y="2026559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TextBox 207">
            <a:extLst>
              <a:ext uri="{FF2B5EF4-FFF2-40B4-BE49-F238E27FC236}">
                <a16:creationId xmlns:a16="http://schemas.microsoft.com/office/drawing/2014/main" id="{DF8D953A-5D43-480A-8616-B34DDC4EC97E}"/>
              </a:ext>
            </a:extLst>
          </p:cNvPr>
          <p:cNvSpPr txBox="1"/>
          <p:nvPr/>
        </p:nvSpPr>
        <p:spPr>
          <a:xfrm>
            <a:off x="6695963" y="1983151"/>
            <a:ext cx="866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1" name="Rounded Rectangle 208">
            <a:extLst>
              <a:ext uri="{FF2B5EF4-FFF2-40B4-BE49-F238E27FC236}">
                <a16:creationId xmlns:a16="http://schemas.microsoft.com/office/drawing/2014/main" id="{776C1370-6C45-4157-9277-05A61D243751}"/>
              </a:ext>
            </a:extLst>
          </p:cNvPr>
          <p:cNvSpPr/>
          <p:nvPr/>
        </p:nvSpPr>
        <p:spPr bwMode="auto">
          <a:xfrm>
            <a:off x="6661012" y="1882543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" name="TextBox 209">
            <a:extLst>
              <a:ext uri="{FF2B5EF4-FFF2-40B4-BE49-F238E27FC236}">
                <a16:creationId xmlns:a16="http://schemas.microsoft.com/office/drawing/2014/main" id="{B4AC6644-5158-444F-8313-F80E14D4CAC2}"/>
              </a:ext>
            </a:extLst>
          </p:cNvPr>
          <p:cNvSpPr txBox="1"/>
          <p:nvPr/>
        </p:nvSpPr>
        <p:spPr>
          <a:xfrm>
            <a:off x="6667939" y="1839135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3" name="Rounded Rectangle 210">
            <a:extLst>
              <a:ext uri="{FF2B5EF4-FFF2-40B4-BE49-F238E27FC236}">
                <a16:creationId xmlns:a16="http://schemas.microsoft.com/office/drawing/2014/main" id="{E912CB5C-1754-47DC-BB14-8F1922ADC1AA}"/>
              </a:ext>
            </a:extLst>
          </p:cNvPr>
          <p:cNvSpPr/>
          <p:nvPr/>
        </p:nvSpPr>
        <p:spPr bwMode="auto">
          <a:xfrm>
            <a:off x="6654956" y="1738527"/>
            <a:ext cx="916552" cy="144016"/>
          </a:xfrm>
          <a:prstGeom prst="roundRect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4" name="TextBox 211">
            <a:extLst>
              <a:ext uri="{FF2B5EF4-FFF2-40B4-BE49-F238E27FC236}">
                <a16:creationId xmlns:a16="http://schemas.microsoft.com/office/drawing/2014/main" id="{6547C314-6C2A-41B3-97E0-E84B07B224A3}"/>
              </a:ext>
            </a:extLst>
          </p:cNvPr>
          <p:cNvSpPr txBox="1"/>
          <p:nvPr/>
        </p:nvSpPr>
        <p:spPr>
          <a:xfrm>
            <a:off x="6721159" y="1687207"/>
            <a:ext cx="7676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5" name="Rounded Rectangle 212">
            <a:extLst>
              <a:ext uri="{FF2B5EF4-FFF2-40B4-BE49-F238E27FC236}">
                <a16:creationId xmlns:a16="http://schemas.microsoft.com/office/drawing/2014/main" id="{376EECBA-3303-4BCE-A6B6-B8592BDA72BC}"/>
              </a:ext>
            </a:extLst>
          </p:cNvPr>
          <p:cNvSpPr/>
          <p:nvPr/>
        </p:nvSpPr>
        <p:spPr bwMode="auto">
          <a:xfrm>
            <a:off x="8158050" y="2170575"/>
            <a:ext cx="928358" cy="125544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6" name="TextBox 213">
            <a:extLst>
              <a:ext uri="{FF2B5EF4-FFF2-40B4-BE49-F238E27FC236}">
                <a16:creationId xmlns:a16="http://schemas.microsoft.com/office/drawing/2014/main" id="{C3AB8DB2-3238-4443-8A53-BE680F45ECB7}"/>
              </a:ext>
            </a:extLst>
          </p:cNvPr>
          <p:cNvSpPr txBox="1"/>
          <p:nvPr/>
        </p:nvSpPr>
        <p:spPr>
          <a:xfrm>
            <a:off x="8088259" y="2120271"/>
            <a:ext cx="11155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3GPP low layer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7" name="Rounded Rectangle 214">
            <a:extLst>
              <a:ext uri="{FF2B5EF4-FFF2-40B4-BE49-F238E27FC236}">
                <a16:creationId xmlns:a16="http://schemas.microsoft.com/office/drawing/2014/main" id="{AA3E4BEA-6F5C-4169-84D1-5132B38C196D}"/>
              </a:ext>
            </a:extLst>
          </p:cNvPr>
          <p:cNvSpPr/>
          <p:nvPr/>
        </p:nvSpPr>
        <p:spPr bwMode="auto">
          <a:xfrm>
            <a:off x="8158050" y="2045026"/>
            <a:ext cx="928358" cy="125544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8" name="TextBox 215">
            <a:extLst>
              <a:ext uri="{FF2B5EF4-FFF2-40B4-BE49-F238E27FC236}">
                <a16:creationId xmlns:a16="http://schemas.microsoft.com/office/drawing/2014/main" id="{FD8A4BB6-10C1-4562-A39A-CE8FF70C88F3}"/>
              </a:ext>
            </a:extLst>
          </p:cNvPr>
          <p:cNvSpPr txBox="1"/>
          <p:nvPr/>
        </p:nvSpPr>
        <p:spPr>
          <a:xfrm>
            <a:off x="8189947" y="1983151"/>
            <a:ext cx="8775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9" name="Rounded Rectangle 216">
            <a:extLst>
              <a:ext uri="{FF2B5EF4-FFF2-40B4-BE49-F238E27FC236}">
                <a16:creationId xmlns:a16="http://schemas.microsoft.com/office/drawing/2014/main" id="{7D6192B1-FE46-44E8-AF44-007DDA9367B5}"/>
              </a:ext>
            </a:extLst>
          </p:cNvPr>
          <p:cNvSpPr/>
          <p:nvPr/>
        </p:nvSpPr>
        <p:spPr bwMode="auto">
          <a:xfrm>
            <a:off x="10067272" y="2172184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TextBox 217">
            <a:extLst>
              <a:ext uri="{FF2B5EF4-FFF2-40B4-BE49-F238E27FC236}">
                <a16:creationId xmlns:a16="http://schemas.microsoft.com/office/drawing/2014/main" id="{EBD1257B-7695-41FB-9F27-0B659F691C24}"/>
              </a:ext>
            </a:extLst>
          </p:cNvPr>
          <p:cNvSpPr txBox="1"/>
          <p:nvPr/>
        </p:nvSpPr>
        <p:spPr>
          <a:xfrm>
            <a:off x="9963930" y="2097496"/>
            <a:ext cx="11013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L2/L1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1" name="Rounded Rectangle 218">
            <a:extLst>
              <a:ext uri="{FF2B5EF4-FFF2-40B4-BE49-F238E27FC236}">
                <a16:creationId xmlns:a16="http://schemas.microsoft.com/office/drawing/2014/main" id="{833EFDE8-F297-41A4-A7C3-047A6CEDE186}"/>
              </a:ext>
            </a:extLst>
          </p:cNvPr>
          <p:cNvSpPr/>
          <p:nvPr/>
        </p:nvSpPr>
        <p:spPr bwMode="auto">
          <a:xfrm>
            <a:off x="10067272" y="2028168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TextBox 219">
            <a:extLst>
              <a:ext uri="{FF2B5EF4-FFF2-40B4-BE49-F238E27FC236}">
                <a16:creationId xmlns:a16="http://schemas.microsoft.com/office/drawing/2014/main" id="{D42921D2-B36C-434B-BF1D-14B21F3D190B}"/>
              </a:ext>
            </a:extLst>
          </p:cNvPr>
          <p:cNvSpPr txBox="1"/>
          <p:nvPr/>
        </p:nvSpPr>
        <p:spPr>
          <a:xfrm>
            <a:off x="10108279" y="1984760"/>
            <a:ext cx="866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3" name="Rounded Rectangle 220">
            <a:extLst>
              <a:ext uri="{FF2B5EF4-FFF2-40B4-BE49-F238E27FC236}">
                <a16:creationId xmlns:a16="http://schemas.microsoft.com/office/drawing/2014/main" id="{76EAC934-B6B0-489F-B231-F15FE958F1C0}"/>
              </a:ext>
            </a:extLst>
          </p:cNvPr>
          <p:cNvSpPr/>
          <p:nvPr/>
        </p:nvSpPr>
        <p:spPr bwMode="auto">
          <a:xfrm>
            <a:off x="10073328" y="1884152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4" name="TextBox 221">
            <a:extLst>
              <a:ext uri="{FF2B5EF4-FFF2-40B4-BE49-F238E27FC236}">
                <a16:creationId xmlns:a16="http://schemas.microsoft.com/office/drawing/2014/main" id="{8221576B-FDD6-490A-8ED3-1C3AB117E7A4}"/>
              </a:ext>
            </a:extLst>
          </p:cNvPr>
          <p:cNvSpPr txBox="1"/>
          <p:nvPr/>
        </p:nvSpPr>
        <p:spPr>
          <a:xfrm>
            <a:off x="10080255" y="1840744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5" name="Rounded Rectangle 222">
            <a:extLst>
              <a:ext uri="{FF2B5EF4-FFF2-40B4-BE49-F238E27FC236}">
                <a16:creationId xmlns:a16="http://schemas.microsoft.com/office/drawing/2014/main" id="{1E4F3E9D-59AD-4DC1-84C0-BBA9FB4EABA9}"/>
              </a:ext>
            </a:extLst>
          </p:cNvPr>
          <p:cNvSpPr/>
          <p:nvPr/>
        </p:nvSpPr>
        <p:spPr bwMode="auto">
          <a:xfrm>
            <a:off x="10067272" y="1740136"/>
            <a:ext cx="916552" cy="144016"/>
          </a:xfrm>
          <a:prstGeom prst="roundRect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26" name="图片 16">
            <a:extLst>
              <a:ext uri="{FF2B5EF4-FFF2-40B4-BE49-F238E27FC236}">
                <a16:creationId xmlns:a16="http://schemas.microsoft.com/office/drawing/2014/main" id="{996559D9-AE1D-4913-B334-C44CAB2E2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4467" y="1885786"/>
            <a:ext cx="408710" cy="382760"/>
          </a:xfrm>
          <a:prstGeom prst="rect">
            <a:avLst/>
          </a:prstGeom>
        </p:spPr>
      </p:pic>
      <p:grpSp>
        <p:nvGrpSpPr>
          <p:cNvPr id="127" name="组合 33893">
            <a:extLst>
              <a:ext uri="{FF2B5EF4-FFF2-40B4-BE49-F238E27FC236}">
                <a16:creationId xmlns:a16="http://schemas.microsoft.com/office/drawing/2014/main" id="{4CB76182-F889-43C8-9679-6ADD47A38883}"/>
              </a:ext>
            </a:extLst>
          </p:cNvPr>
          <p:cNvGrpSpPr>
            <a:grpSpLocks/>
          </p:cNvGrpSpPr>
          <p:nvPr/>
        </p:nvGrpSpPr>
        <p:grpSpPr bwMode="auto">
          <a:xfrm>
            <a:off x="9672183" y="1977348"/>
            <a:ext cx="290379" cy="259537"/>
            <a:chOff x="1233488" y="3598863"/>
            <a:chExt cx="587375" cy="471488"/>
          </a:xfrm>
        </p:grpSpPr>
        <p:sp>
          <p:nvSpPr>
            <p:cNvPr id="128" name="Freeform 76">
              <a:extLst>
                <a:ext uri="{FF2B5EF4-FFF2-40B4-BE49-F238E27FC236}">
                  <a16:creationId xmlns:a16="http://schemas.microsoft.com/office/drawing/2014/main" id="{275C5ED4-2BB5-42AF-846A-B4A6B7730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3488" y="3598863"/>
              <a:ext cx="587375" cy="471488"/>
            </a:xfrm>
            <a:custGeom>
              <a:avLst/>
              <a:gdLst>
                <a:gd name="T0" fmla="*/ 2147483646 w 1399"/>
                <a:gd name="T1" fmla="*/ 0 h 1123"/>
                <a:gd name="T2" fmla="*/ 2147483646 w 1399"/>
                <a:gd name="T3" fmla="*/ 0 h 1123"/>
                <a:gd name="T4" fmla="*/ 2147483646 w 1399"/>
                <a:gd name="T5" fmla="*/ 0 h 1123"/>
                <a:gd name="T6" fmla="*/ 0 w 1399"/>
                <a:gd name="T7" fmla="*/ 2147483646 h 1123"/>
                <a:gd name="T8" fmla="*/ 0 w 1399"/>
                <a:gd name="T9" fmla="*/ 2147483646 h 1123"/>
                <a:gd name="T10" fmla="*/ 2147483646 w 1399"/>
                <a:gd name="T11" fmla="*/ 2147483646 h 1123"/>
                <a:gd name="T12" fmla="*/ 2147483646 w 1399"/>
                <a:gd name="T13" fmla="*/ 2147483646 h 1123"/>
                <a:gd name="T14" fmla="*/ 2147483646 w 1399"/>
                <a:gd name="T15" fmla="*/ 2147483646 h 1123"/>
                <a:gd name="T16" fmla="*/ 2147483646 w 1399"/>
                <a:gd name="T17" fmla="*/ 2147483646 h 1123"/>
                <a:gd name="T18" fmla="*/ 2147483646 w 1399"/>
                <a:gd name="T19" fmla="*/ 2147483646 h 1123"/>
                <a:gd name="T20" fmla="*/ 2147483646 w 1399"/>
                <a:gd name="T21" fmla="*/ 2147483646 h 1123"/>
                <a:gd name="T22" fmla="*/ 2147483646 w 1399"/>
                <a:gd name="T23" fmla="*/ 2147483646 h 1123"/>
                <a:gd name="T24" fmla="*/ 2147483646 w 1399"/>
                <a:gd name="T25" fmla="*/ 2147483646 h 1123"/>
                <a:gd name="T26" fmla="*/ 2147483646 w 1399"/>
                <a:gd name="T27" fmla="*/ 2147483646 h 1123"/>
                <a:gd name="T28" fmla="*/ 2147483646 w 1399"/>
                <a:gd name="T29" fmla="*/ 2147483646 h 1123"/>
                <a:gd name="T30" fmla="*/ 2147483646 w 1399"/>
                <a:gd name="T31" fmla="*/ 2147483646 h 1123"/>
                <a:gd name="T32" fmla="*/ 2147483646 w 1399"/>
                <a:gd name="T33" fmla="*/ 2147483646 h 1123"/>
                <a:gd name="T34" fmla="*/ 2147483646 w 1399"/>
                <a:gd name="T35" fmla="*/ 2147483646 h 1123"/>
                <a:gd name="T36" fmla="*/ 2147483646 w 1399"/>
                <a:gd name="T37" fmla="*/ 2147483646 h 1123"/>
                <a:gd name="T38" fmla="*/ 2147483646 w 1399"/>
                <a:gd name="T39" fmla="*/ 2147483646 h 1123"/>
                <a:gd name="T40" fmla="*/ 2147483646 w 1399"/>
                <a:gd name="T41" fmla="*/ 2147483646 h 1123"/>
                <a:gd name="T42" fmla="*/ 2147483646 w 1399"/>
                <a:gd name="T43" fmla="*/ 2147483646 h 1123"/>
                <a:gd name="T44" fmla="*/ 2147483646 w 1399"/>
                <a:gd name="T45" fmla="*/ 2147483646 h 1123"/>
                <a:gd name="T46" fmla="*/ 2147483646 w 1399"/>
                <a:gd name="T47" fmla="*/ 0 h 11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99" h="1123">
                  <a:moveTo>
                    <a:pt x="1331" y="0"/>
                  </a:moveTo>
                  <a:lnTo>
                    <a:pt x="1331" y="0"/>
                  </a:lnTo>
                  <a:lnTo>
                    <a:pt x="68" y="0"/>
                  </a:lnTo>
                  <a:cubicBezTo>
                    <a:pt x="31" y="0"/>
                    <a:pt x="0" y="31"/>
                    <a:pt x="0" y="68"/>
                  </a:cubicBezTo>
                  <a:lnTo>
                    <a:pt x="0" y="1021"/>
                  </a:lnTo>
                  <a:cubicBezTo>
                    <a:pt x="0" y="1058"/>
                    <a:pt x="31" y="1088"/>
                    <a:pt x="68" y="1088"/>
                  </a:cubicBezTo>
                  <a:lnTo>
                    <a:pt x="872" y="1088"/>
                  </a:lnTo>
                  <a:cubicBezTo>
                    <a:pt x="884" y="1109"/>
                    <a:pt x="906" y="1123"/>
                    <a:pt x="932" y="1123"/>
                  </a:cubicBezTo>
                  <a:cubicBezTo>
                    <a:pt x="971" y="1123"/>
                    <a:pt x="1002" y="1092"/>
                    <a:pt x="1002" y="1054"/>
                  </a:cubicBezTo>
                  <a:cubicBezTo>
                    <a:pt x="1002" y="1016"/>
                    <a:pt x="971" y="985"/>
                    <a:pt x="932" y="985"/>
                  </a:cubicBezTo>
                  <a:cubicBezTo>
                    <a:pt x="906" y="985"/>
                    <a:pt x="883" y="1000"/>
                    <a:pt x="871" y="1021"/>
                  </a:cubicBezTo>
                  <a:lnTo>
                    <a:pt x="67" y="1021"/>
                  </a:lnTo>
                  <a:lnTo>
                    <a:pt x="68" y="67"/>
                  </a:lnTo>
                  <a:lnTo>
                    <a:pt x="1332" y="68"/>
                  </a:lnTo>
                  <a:lnTo>
                    <a:pt x="1331" y="1021"/>
                  </a:lnTo>
                  <a:lnTo>
                    <a:pt x="1206" y="1021"/>
                  </a:lnTo>
                  <a:cubicBezTo>
                    <a:pt x="1194" y="1000"/>
                    <a:pt x="1172" y="985"/>
                    <a:pt x="1145" y="985"/>
                  </a:cubicBezTo>
                  <a:cubicBezTo>
                    <a:pt x="1107" y="985"/>
                    <a:pt x="1076" y="1016"/>
                    <a:pt x="1076" y="1054"/>
                  </a:cubicBezTo>
                  <a:cubicBezTo>
                    <a:pt x="1076" y="1092"/>
                    <a:pt x="1107" y="1123"/>
                    <a:pt x="1145" y="1123"/>
                  </a:cubicBezTo>
                  <a:cubicBezTo>
                    <a:pt x="1171" y="1123"/>
                    <a:pt x="1193" y="1109"/>
                    <a:pt x="1205" y="1088"/>
                  </a:cubicBezTo>
                  <a:lnTo>
                    <a:pt x="1331" y="1088"/>
                  </a:lnTo>
                  <a:cubicBezTo>
                    <a:pt x="1368" y="1088"/>
                    <a:pt x="1399" y="1058"/>
                    <a:pt x="1399" y="1021"/>
                  </a:cubicBezTo>
                  <a:lnTo>
                    <a:pt x="1399" y="68"/>
                  </a:lnTo>
                  <a:cubicBezTo>
                    <a:pt x="1399" y="31"/>
                    <a:pt x="1368" y="0"/>
                    <a:pt x="1331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4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77">
              <a:extLst>
                <a:ext uri="{FF2B5EF4-FFF2-40B4-BE49-F238E27FC236}">
                  <a16:creationId xmlns:a16="http://schemas.microsoft.com/office/drawing/2014/main" id="{1CDABB24-6EB2-4E6C-A77A-27A874EAAA9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28738" y="3708400"/>
              <a:ext cx="396875" cy="236538"/>
            </a:xfrm>
            <a:custGeom>
              <a:avLst/>
              <a:gdLst>
                <a:gd name="T0" fmla="*/ 2147483646 w 947"/>
                <a:gd name="T1" fmla="*/ 2147483646 h 565"/>
                <a:gd name="T2" fmla="*/ 2147483646 w 947"/>
                <a:gd name="T3" fmla="*/ 2147483646 h 565"/>
                <a:gd name="T4" fmla="*/ 2147483646 w 947"/>
                <a:gd name="T5" fmla="*/ 2147483646 h 565"/>
                <a:gd name="T6" fmla="*/ 2147483646 w 947"/>
                <a:gd name="T7" fmla="*/ 2147483646 h 565"/>
                <a:gd name="T8" fmla="*/ 2147483646 w 947"/>
                <a:gd name="T9" fmla="*/ 2147483646 h 565"/>
                <a:gd name="T10" fmla="*/ 2147483646 w 947"/>
                <a:gd name="T11" fmla="*/ 2147483646 h 565"/>
                <a:gd name="T12" fmla="*/ 2147483646 w 947"/>
                <a:gd name="T13" fmla="*/ 2147483646 h 565"/>
                <a:gd name="T14" fmla="*/ 2147483646 w 947"/>
                <a:gd name="T15" fmla="*/ 2147483646 h 565"/>
                <a:gd name="T16" fmla="*/ 0 w 947"/>
                <a:gd name="T17" fmla="*/ 2147483646 h 565"/>
                <a:gd name="T18" fmla="*/ 0 w 947"/>
                <a:gd name="T19" fmla="*/ 2147483646 h 565"/>
                <a:gd name="T20" fmla="*/ 0 w 947"/>
                <a:gd name="T21" fmla="*/ 2147483646 h 565"/>
                <a:gd name="T22" fmla="*/ 2147483646 w 947"/>
                <a:gd name="T23" fmla="*/ 2147483646 h 565"/>
                <a:gd name="T24" fmla="*/ 2147483646 w 947"/>
                <a:gd name="T25" fmla="*/ 2147483646 h 565"/>
                <a:gd name="T26" fmla="*/ 2147483646 w 947"/>
                <a:gd name="T27" fmla="*/ 2147483646 h 565"/>
                <a:gd name="T28" fmla="*/ 2147483646 w 947"/>
                <a:gd name="T29" fmla="*/ 2147483646 h 565"/>
                <a:gd name="T30" fmla="*/ 2147483646 w 947"/>
                <a:gd name="T31" fmla="*/ 2147483646 h 565"/>
                <a:gd name="T32" fmla="*/ 2147483646 w 947"/>
                <a:gd name="T33" fmla="*/ 2147483646 h 565"/>
                <a:gd name="T34" fmla="*/ 2147483646 w 947"/>
                <a:gd name="T35" fmla="*/ 2147483646 h 565"/>
                <a:gd name="T36" fmla="*/ 2147483646 w 947"/>
                <a:gd name="T37" fmla="*/ 2147483646 h 565"/>
                <a:gd name="T38" fmla="*/ 2147483646 w 947"/>
                <a:gd name="T39" fmla="*/ 2147483646 h 565"/>
                <a:gd name="T40" fmla="*/ 2147483646 w 947"/>
                <a:gd name="T41" fmla="*/ 2147483646 h 565"/>
                <a:gd name="T42" fmla="*/ 2147483646 w 947"/>
                <a:gd name="T43" fmla="*/ 2147483646 h 565"/>
                <a:gd name="T44" fmla="*/ 2147483646 w 947"/>
                <a:gd name="T45" fmla="*/ 2147483646 h 565"/>
                <a:gd name="T46" fmla="*/ 2147483646 w 947"/>
                <a:gd name="T47" fmla="*/ 2147483646 h 565"/>
                <a:gd name="T48" fmla="*/ 2147483646 w 947"/>
                <a:gd name="T49" fmla="*/ 2147483646 h 565"/>
                <a:gd name="T50" fmla="*/ 2147483646 w 947"/>
                <a:gd name="T51" fmla="*/ 2147483646 h 565"/>
                <a:gd name="T52" fmla="*/ 2147483646 w 947"/>
                <a:gd name="T53" fmla="*/ 2147483646 h 565"/>
                <a:gd name="T54" fmla="*/ 2147483646 w 947"/>
                <a:gd name="T55" fmla="*/ 2147483646 h 565"/>
                <a:gd name="T56" fmla="*/ 2147483646 w 947"/>
                <a:gd name="T57" fmla="*/ 2147483646 h 565"/>
                <a:gd name="T58" fmla="*/ 2147483646 w 947"/>
                <a:gd name="T59" fmla="*/ 2147483646 h 565"/>
                <a:gd name="T60" fmla="*/ 2147483646 w 947"/>
                <a:gd name="T61" fmla="*/ 2147483646 h 565"/>
                <a:gd name="T62" fmla="*/ 2147483646 w 947"/>
                <a:gd name="T63" fmla="*/ 2147483646 h 565"/>
                <a:gd name="T64" fmla="*/ 2147483646 w 947"/>
                <a:gd name="T65" fmla="*/ 2147483646 h 565"/>
                <a:gd name="T66" fmla="*/ 2147483646 w 947"/>
                <a:gd name="T67" fmla="*/ 0 h 565"/>
                <a:gd name="T68" fmla="*/ 2147483646 w 947"/>
                <a:gd name="T69" fmla="*/ 2147483646 h 565"/>
                <a:gd name="T70" fmla="*/ 2147483646 w 947"/>
                <a:gd name="T71" fmla="*/ 2147483646 h 565"/>
                <a:gd name="T72" fmla="*/ 2147483646 w 947"/>
                <a:gd name="T73" fmla="*/ 2147483646 h 565"/>
                <a:gd name="T74" fmla="*/ 2147483646 w 947"/>
                <a:gd name="T75" fmla="*/ 0 h 565"/>
                <a:gd name="T76" fmla="*/ 2147483646 w 947"/>
                <a:gd name="T77" fmla="*/ 2147483646 h 565"/>
                <a:gd name="T78" fmla="*/ 0 w 947"/>
                <a:gd name="T79" fmla="*/ 2147483646 h 565"/>
                <a:gd name="T80" fmla="*/ 0 w 947"/>
                <a:gd name="T81" fmla="*/ 2147483646 h 565"/>
                <a:gd name="T82" fmla="*/ 2147483646 w 947"/>
                <a:gd name="T83" fmla="*/ 2147483646 h 565"/>
                <a:gd name="T84" fmla="*/ 2147483646 w 947"/>
                <a:gd name="T85" fmla="*/ 2147483646 h 565"/>
                <a:gd name="T86" fmla="*/ 2147483646 w 947"/>
                <a:gd name="T87" fmla="*/ 2147483646 h 565"/>
                <a:gd name="T88" fmla="*/ 2147483646 w 947"/>
                <a:gd name="T89" fmla="*/ 2147483646 h 565"/>
                <a:gd name="T90" fmla="*/ 2147483646 w 947"/>
                <a:gd name="T91" fmla="*/ 2147483646 h 565"/>
                <a:gd name="T92" fmla="*/ 2147483646 w 947"/>
                <a:gd name="T93" fmla="*/ 2147483646 h 565"/>
                <a:gd name="T94" fmla="*/ 2147483646 w 947"/>
                <a:gd name="T95" fmla="*/ 2147483646 h 565"/>
                <a:gd name="T96" fmla="*/ 2147483646 w 947"/>
                <a:gd name="T97" fmla="*/ 2147483646 h 565"/>
                <a:gd name="T98" fmla="*/ 2147483646 w 947"/>
                <a:gd name="T99" fmla="*/ 2147483646 h 565"/>
                <a:gd name="T100" fmla="*/ 2147483646 w 947"/>
                <a:gd name="T101" fmla="*/ 2147483646 h 565"/>
                <a:gd name="T102" fmla="*/ 0 w 947"/>
                <a:gd name="T103" fmla="*/ 2147483646 h 5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47" h="565">
                  <a:moveTo>
                    <a:pt x="481" y="117"/>
                  </a:moveTo>
                  <a:lnTo>
                    <a:pt x="481" y="117"/>
                  </a:lnTo>
                  <a:cubicBezTo>
                    <a:pt x="508" y="117"/>
                    <a:pt x="530" y="139"/>
                    <a:pt x="530" y="167"/>
                  </a:cubicBezTo>
                  <a:lnTo>
                    <a:pt x="530" y="398"/>
                  </a:lnTo>
                  <a:cubicBezTo>
                    <a:pt x="530" y="425"/>
                    <a:pt x="508" y="448"/>
                    <a:pt x="481" y="448"/>
                  </a:cubicBezTo>
                  <a:cubicBezTo>
                    <a:pt x="453" y="448"/>
                    <a:pt x="431" y="425"/>
                    <a:pt x="431" y="398"/>
                  </a:cubicBezTo>
                  <a:lnTo>
                    <a:pt x="431" y="167"/>
                  </a:lnTo>
                  <a:cubicBezTo>
                    <a:pt x="431" y="139"/>
                    <a:pt x="453" y="117"/>
                    <a:pt x="481" y="117"/>
                  </a:cubicBezTo>
                  <a:close/>
                  <a:moveTo>
                    <a:pt x="0" y="408"/>
                  </a:moveTo>
                  <a:lnTo>
                    <a:pt x="0" y="408"/>
                  </a:lnTo>
                  <a:lnTo>
                    <a:pt x="0" y="518"/>
                  </a:lnTo>
                  <a:lnTo>
                    <a:pt x="31" y="487"/>
                  </a:lnTo>
                  <a:cubicBezTo>
                    <a:pt x="83" y="537"/>
                    <a:pt x="152" y="565"/>
                    <a:pt x="224" y="565"/>
                  </a:cubicBezTo>
                  <a:cubicBezTo>
                    <a:pt x="294" y="565"/>
                    <a:pt x="361" y="539"/>
                    <a:pt x="413" y="492"/>
                  </a:cubicBezTo>
                  <a:cubicBezTo>
                    <a:pt x="432" y="506"/>
                    <a:pt x="455" y="514"/>
                    <a:pt x="481" y="514"/>
                  </a:cubicBezTo>
                  <a:cubicBezTo>
                    <a:pt x="502" y="514"/>
                    <a:pt x="523" y="508"/>
                    <a:pt x="540" y="498"/>
                  </a:cubicBezTo>
                  <a:cubicBezTo>
                    <a:pt x="591" y="541"/>
                    <a:pt x="655" y="565"/>
                    <a:pt x="723" y="565"/>
                  </a:cubicBezTo>
                  <a:cubicBezTo>
                    <a:pt x="795" y="565"/>
                    <a:pt x="863" y="537"/>
                    <a:pt x="916" y="488"/>
                  </a:cubicBezTo>
                  <a:lnTo>
                    <a:pt x="947" y="519"/>
                  </a:lnTo>
                  <a:lnTo>
                    <a:pt x="947" y="409"/>
                  </a:lnTo>
                  <a:lnTo>
                    <a:pt x="837" y="409"/>
                  </a:lnTo>
                  <a:lnTo>
                    <a:pt x="869" y="440"/>
                  </a:lnTo>
                  <a:cubicBezTo>
                    <a:pt x="829" y="477"/>
                    <a:pt x="777" y="498"/>
                    <a:pt x="723" y="498"/>
                  </a:cubicBezTo>
                  <a:cubicBezTo>
                    <a:pt x="672" y="498"/>
                    <a:pt x="624" y="480"/>
                    <a:pt x="585" y="449"/>
                  </a:cubicBezTo>
                  <a:cubicBezTo>
                    <a:pt x="593" y="433"/>
                    <a:pt x="597" y="416"/>
                    <a:pt x="597" y="398"/>
                  </a:cubicBezTo>
                  <a:lnTo>
                    <a:pt x="597" y="167"/>
                  </a:lnTo>
                  <a:cubicBezTo>
                    <a:pt x="597" y="148"/>
                    <a:pt x="593" y="131"/>
                    <a:pt x="585" y="116"/>
                  </a:cubicBezTo>
                  <a:cubicBezTo>
                    <a:pt x="624" y="84"/>
                    <a:pt x="672" y="67"/>
                    <a:pt x="723" y="67"/>
                  </a:cubicBezTo>
                  <a:cubicBezTo>
                    <a:pt x="777" y="67"/>
                    <a:pt x="829" y="87"/>
                    <a:pt x="869" y="125"/>
                  </a:cubicBezTo>
                  <a:lnTo>
                    <a:pt x="837" y="157"/>
                  </a:lnTo>
                  <a:lnTo>
                    <a:pt x="947" y="157"/>
                  </a:lnTo>
                  <a:lnTo>
                    <a:pt x="947" y="47"/>
                  </a:lnTo>
                  <a:lnTo>
                    <a:pt x="916" y="77"/>
                  </a:lnTo>
                  <a:cubicBezTo>
                    <a:pt x="864" y="28"/>
                    <a:pt x="795" y="0"/>
                    <a:pt x="723" y="0"/>
                  </a:cubicBezTo>
                  <a:cubicBezTo>
                    <a:pt x="655" y="0"/>
                    <a:pt x="591" y="23"/>
                    <a:pt x="540" y="67"/>
                  </a:cubicBezTo>
                  <a:cubicBezTo>
                    <a:pt x="523" y="56"/>
                    <a:pt x="502" y="50"/>
                    <a:pt x="481" y="50"/>
                  </a:cubicBezTo>
                  <a:cubicBezTo>
                    <a:pt x="455" y="50"/>
                    <a:pt x="432" y="58"/>
                    <a:pt x="413" y="72"/>
                  </a:cubicBezTo>
                  <a:cubicBezTo>
                    <a:pt x="361" y="26"/>
                    <a:pt x="294" y="0"/>
                    <a:pt x="224" y="0"/>
                  </a:cubicBezTo>
                  <a:cubicBezTo>
                    <a:pt x="152" y="0"/>
                    <a:pt x="84" y="27"/>
                    <a:pt x="31" y="77"/>
                  </a:cubicBezTo>
                  <a:lnTo>
                    <a:pt x="0" y="46"/>
                  </a:lnTo>
                  <a:lnTo>
                    <a:pt x="0" y="155"/>
                  </a:lnTo>
                  <a:lnTo>
                    <a:pt x="110" y="155"/>
                  </a:lnTo>
                  <a:lnTo>
                    <a:pt x="78" y="124"/>
                  </a:lnTo>
                  <a:cubicBezTo>
                    <a:pt x="118" y="87"/>
                    <a:pt x="170" y="67"/>
                    <a:pt x="224" y="67"/>
                  </a:cubicBezTo>
                  <a:cubicBezTo>
                    <a:pt x="280" y="67"/>
                    <a:pt x="332" y="88"/>
                    <a:pt x="372" y="125"/>
                  </a:cubicBezTo>
                  <a:cubicBezTo>
                    <a:pt x="367" y="138"/>
                    <a:pt x="364" y="152"/>
                    <a:pt x="364" y="167"/>
                  </a:cubicBezTo>
                  <a:lnTo>
                    <a:pt x="364" y="398"/>
                  </a:lnTo>
                  <a:cubicBezTo>
                    <a:pt x="364" y="413"/>
                    <a:pt x="367" y="427"/>
                    <a:pt x="372" y="440"/>
                  </a:cubicBezTo>
                  <a:cubicBezTo>
                    <a:pt x="332" y="477"/>
                    <a:pt x="280" y="498"/>
                    <a:pt x="224" y="498"/>
                  </a:cubicBezTo>
                  <a:cubicBezTo>
                    <a:pt x="170" y="498"/>
                    <a:pt x="118" y="477"/>
                    <a:pt x="78" y="440"/>
                  </a:cubicBezTo>
                  <a:lnTo>
                    <a:pt x="11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4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0" name="TextBox 227">
            <a:extLst>
              <a:ext uri="{FF2B5EF4-FFF2-40B4-BE49-F238E27FC236}">
                <a16:creationId xmlns:a16="http://schemas.microsoft.com/office/drawing/2014/main" id="{B91DBA64-A2D5-40C8-A4A4-B14A1D7E54C7}"/>
              </a:ext>
            </a:extLst>
          </p:cNvPr>
          <p:cNvSpPr txBox="1"/>
          <p:nvPr/>
        </p:nvSpPr>
        <p:spPr>
          <a:xfrm>
            <a:off x="10214425" y="1695687"/>
            <a:ext cx="5964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3" name="Rounded Rectangle 230">
            <a:extLst>
              <a:ext uri="{FF2B5EF4-FFF2-40B4-BE49-F238E27FC236}">
                <a16:creationId xmlns:a16="http://schemas.microsoft.com/office/drawing/2014/main" id="{2EC1CCE3-36F1-4789-BCDB-519C508E48FC}"/>
              </a:ext>
            </a:extLst>
          </p:cNvPr>
          <p:cNvSpPr/>
          <p:nvPr/>
        </p:nvSpPr>
        <p:spPr bwMode="auto">
          <a:xfrm>
            <a:off x="8144004" y="1899985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4" name="TextBox 231">
            <a:extLst>
              <a:ext uri="{FF2B5EF4-FFF2-40B4-BE49-F238E27FC236}">
                <a16:creationId xmlns:a16="http://schemas.microsoft.com/office/drawing/2014/main" id="{B3D11625-54BB-49F4-8C67-2A5C286D5D28}"/>
              </a:ext>
            </a:extLst>
          </p:cNvPr>
          <p:cNvSpPr txBox="1"/>
          <p:nvPr/>
        </p:nvSpPr>
        <p:spPr>
          <a:xfrm>
            <a:off x="8150931" y="1856577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5" name="Rounded Rectangle 232">
            <a:extLst>
              <a:ext uri="{FF2B5EF4-FFF2-40B4-BE49-F238E27FC236}">
                <a16:creationId xmlns:a16="http://schemas.microsoft.com/office/drawing/2014/main" id="{213C9DB2-F218-44FB-9FA3-97EA42FAB517}"/>
              </a:ext>
            </a:extLst>
          </p:cNvPr>
          <p:cNvSpPr/>
          <p:nvPr/>
        </p:nvSpPr>
        <p:spPr bwMode="auto">
          <a:xfrm>
            <a:off x="8137948" y="1755969"/>
            <a:ext cx="916552" cy="144016"/>
          </a:xfrm>
          <a:prstGeom prst="roundRect">
            <a:avLst/>
          </a:prstGeom>
          <a:solidFill>
            <a:srgbClr val="FFFF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6" name="TextBox 233">
            <a:extLst>
              <a:ext uri="{FF2B5EF4-FFF2-40B4-BE49-F238E27FC236}">
                <a16:creationId xmlns:a16="http://schemas.microsoft.com/office/drawing/2014/main" id="{17BB7D1A-9B20-4568-97A5-129EFB872599}"/>
              </a:ext>
            </a:extLst>
          </p:cNvPr>
          <p:cNvSpPr txBox="1"/>
          <p:nvPr/>
        </p:nvSpPr>
        <p:spPr>
          <a:xfrm>
            <a:off x="8323040" y="1705427"/>
            <a:ext cx="5440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7" name="TextBox 235">
            <a:extLst>
              <a:ext uri="{FF2B5EF4-FFF2-40B4-BE49-F238E27FC236}">
                <a16:creationId xmlns:a16="http://schemas.microsoft.com/office/drawing/2014/main" id="{8D3E2246-AAA3-405E-AA15-7EB03F6DF280}"/>
              </a:ext>
            </a:extLst>
          </p:cNvPr>
          <p:cNvSpPr txBox="1"/>
          <p:nvPr/>
        </p:nvSpPr>
        <p:spPr>
          <a:xfrm>
            <a:off x="6558138" y="1501483"/>
            <a:ext cx="9442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Control plane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8" name="TextBox 263">
            <a:extLst>
              <a:ext uri="{FF2B5EF4-FFF2-40B4-BE49-F238E27FC236}">
                <a16:creationId xmlns:a16="http://schemas.microsoft.com/office/drawing/2014/main" id="{EE334076-209B-4ADE-88B2-50A3AB5A8766}"/>
              </a:ext>
            </a:extLst>
          </p:cNvPr>
          <p:cNvSpPr txBox="1"/>
          <p:nvPr/>
        </p:nvSpPr>
        <p:spPr>
          <a:xfrm>
            <a:off x="7535658" y="1564314"/>
            <a:ext cx="9442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GW-Local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9" name="TextBox 264">
            <a:extLst>
              <a:ext uri="{FF2B5EF4-FFF2-40B4-BE49-F238E27FC236}">
                <a16:creationId xmlns:a16="http://schemas.microsoft.com/office/drawing/2014/main" id="{6BABE570-3F0A-4CFC-AAEE-27AE7F3B920D}"/>
              </a:ext>
            </a:extLst>
          </p:cNvPr>
          <p:cNvSpPr txBox="1"/>
          <p:nvPr/>
        </p:nvSpPr>
        <p:spPr>
          <a:xfrm>
            <a:off x="9229546" y="1641142"/>
            <a:ext cx="9442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GW-core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22FBEDA2-4522-43CC-BB63-E715A8C6EE82}"/>
              </a:ext>
            </a:extLst>
          </p:cNvPr>
          <p:cNvSpPr/>
          <p:nvPr/>
        </p:nvSpPr>
        <p:spPr>
          <a:xfrm>
            <a:off x="469446" y="4889634"/>
            <a:ext cx="980000" cy="1249181"/>
          </a:xfrm>
          <a:prstGeom prst="rect">
            <a:avLst/>
          </a:prstGeom>
          <a:noFill/>
          <a:ln w="3333" cap="flat">
            <a:solidFill>
              <a:srgbClr val="101843"/>
            </a:solidFill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无底文字">
            <a:extLst>
              <a:ext uri="{FF2B5EF4-FFF2-40B4-BE49-F238E27FC236}">
                <a16:creationId xmlns:a16="http://schemas.microsoft.com/office/drawing/2014/main" id="{C1691476-C3C5-48DB-9D93-2FFD19C103D0}"/>
              </a:ext>
            </a:extLst>
          </p:cNvPr>
          <p:cNvSpPr/>
          <p:nvPr/>
        </p:nvSpPr>
        <p:spPr>
          <a:xfrm>
            <a:off x="531901" y="5883221"/>
            <a:ext cx="831207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N3GPP device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145" name="透明长方形">
            <a:extLst>
              <a:ext uri="{FF2B5EF4-FFF2-40B4-BE49-F238E27FC236}">
                <a16:creationId xmlns:a16="http://schemas.microsoft.com/office/drawing/2014/main" id="{9066130E-92C9-45EE-A09A-49EF64911043}"/>
              </a:ext>
            </a:extLst>
          </p:cNvPr>
          <p:cNvSpPr/>
          <p:nvPr/>
        </p:nvSpPr>
        <p:spPr>
          <a:xfrm>
            <a:off x="2184646" y="4006049"/>
            <a:ext cx="980000" cy="2380000"/>
          </a:xfrm>
          <a:custGeom>
            <a:avLst/>
            <a:gdLst>
              <a:gd name="connsiteX0" fmla="*/ 0 w 980000"/>
              <a:gd name="connsiteY0" fmla="*/ 1190000 h 2380000"/>
              <a:gd name="connsiteX1" fmla="*/ 490000 w 980000"/>
              <a:gd name="connsiteY1" fmla="*/ 0 h 2380000"/>
              <a:gd name="connsiteX2" fmla="*/ 980000 w 980000"/>
              <a:gd name="connsiteY2" fmla="*/ 1190000 h 2380000"/>
              <a:gd name="connsiteX3" fmla="*/ 490000 w 980000"/>
              <a:gd name="connsiteY3" fmla="*/ 2380000 h 23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2380000" stroke="0">
                <a:moveTo>
                  <a:pt x="980000" y="2380000"/>
                </a:moveTo>
                <a:lnTo>
                  <a:pt x="980000" y="0"/>
                </a:lnTo>
                <a:lnTo>
                  <a:pt x="0" y="0"/>
                </a:lnTo>
                <a:lnTo>
                  <a:pt x="0" y="2380000"/>
                </a:lnTo>
                <a:lnTo>
                  <a:pt x="980000" y="2380000"/>
                </a:lnTo>
                <a:close/>
              </a:path>
              <a:path w="980000" h="2380000" fill="none">
                <a:moveTo>
                  <a:pt x="980000" y="2380000"/>
                </a:moveTo>
                <a:lnTo>
                  <a:pt x="980000" y="0"/>
                </a:lnTo>
                <a:lnTo>
                  <a:pt x="0" y="0"/>
                </a:lnTo>
                <a:lnTo>
                  <a:pt x="0" y="2380000"/>
                </a:lnTo>
                <a:lnTo>
                  <a:pt x="980000" y="2380000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grpSp>
        <p:nvGrpSpPr>
          <p:cNvPr id="146" name="形状126">
            <a:extLst>
              <a:ext uri="{FF2B5EF4-FFF2-40B4-BE49-F238E27FC236}">
                <a16:creationId xmlns:a16="http://schemas.microsoft.com/office/drawing/2014/main" id="{7670A16F-4C53-4FBC-9C82-F332DBC1B5FB}"/>
              </a:ext>
            </a:extLst>
          </p:cNvPr>
          <p:cNvGrpSpPr/>
          <p:nvPr/>
        </p:nvGrpSpPr>
        <p:grpSpPr>
          <a:xfrm>
            <a:off x="2294646" y="4087761"/>
            <a:ext cx="760000" cy="380000"/>
            <a:chOff x="3701323" y="2212504"/>
            <a:chExt cx="760000" cy="380000"/>
          </a:xfrm>
        </p:grpSpPr>
        <p:sp>
          <p:nvSpPr>
            <p:cNvPr id="147" name="白底长方形">
              <a:extLst>
                <a:ext uri="{FF2B5EF4-FFF2-40B4-BE49-F238E27FC236}">
                  <a16:creationId xmlns:a16="http://schemas.microsoft.com/office/drawing/2014/main" id="{7245338B-5BBE-46AD-80A5-536EEEBF6D11}"/>
                </a:ext>
              </a:extLst>
            </p:cNvPr>
            <p:cNvSpPr/>
            <p:nvPr/>
          </p:nvSpPr>
          <p:spPr>
            <a:xfrm>
              <a:off x="3711323" y="2212504"/>
              <a:ext cx="750000" cy="380000"/>
            </a:xfrm>
            <a:custGeom>
              <a:avLst/>
              <a:gdLst>
                <a:gd name="connsiteX0" fmla="*/ 0 w 750000"/>
                <a:gd name="connsiteY0" fmla="*/ 190000 h 380000"/>
                <a:gd name="connsiteX1" fmla="*/ 375000 w 750000"/>
                <a:gd name="connsiteY1" fmla="*/ 0 h 380000"/>
                <a:gd name="connsiteX2" fmla="*/ 750000 w 750000"/>
                <a:gd name="connsiteY2" fmla="*/ 190000 h 380000"/>
                <a:gd name="connsiteX3" fmla="*/ 375000 w 750000"/>
                <a:gd name="connsiteY3" fmla="*/ 380000 h 3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380000" stroke="0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  <a:path w="750000" h="380000" fill="none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48" name="无底文字">
              <a:extLst>
                <a:ext uri="{FF2B5EF4-FFF2-40B4-BE49-F238E27FC236}">
                  <a16:creationId xmlns:a16="http://schemas.microsoft.com/office/drawing/2014/main" id="{CAB068C1-3563-49A5-B5FE-3310A2654664}"/>
                </a:ext>
              </a:extLst>
            </p:cNvPr>
            <p:cNvSpPr/>
            <p:nvPr/>
          </p:nvSpPr>
          <p:spPr>
            <a:xfrm>
              <a:off x="3701323" y="2282504"/>
              <a:ext cx="760000" cy="240000"/>
            </a:xfrm>
            <a:custGeom>
              <a:avLst/>
              <a:gdLst/>
              <a:ahLst/>
              <a:cxnLst/>
              <a:rect l="l" t="t" r="r" b="b"/>
              <a:pathLst>
                <a:path w="760000" h="240000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  <a:path w="760000" h="240000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/>
                  <a:cs typeface="Calibri"/>
                </a:rPr>
                <a:t>MC gateway UE server</a:t>
              </a:r>
            </a:p>
          </p:txBody>
        </p:sp>
      </p:grpSp>
      <p:grpSp>
        <p:nvGrpSpPr>
          <p:cNvPr id="152" name="形状126">
            <a:extLst>
              <a:ext uri="{FF2B5EF4-FFF2-40B4-BE49-F238E27FC236}">
                <a16:creationId xmlns:a16="http://schemas.microsoft.com/office/drawing/2014/main" id="{2C395C07-5DE8-43A0-A194-5A1D7E36C49D}"/>
              </a:ext>
            </a:extLst>
          </p:cNvPr>
          <p:cNvGrpSpPr/>
          <p:nvPr/>
        </p:nvGrpSpPr>
        <p:grpSpPr>
          <a:xfrm>
            <a:off x="2249015" y="5811989"/>
            <a:ext cx="811727" cy="495172"/>
            <a:chOff x="3649596" y="3790936"/>
            <a:chExt cx="811727" cy="512948"/>
          </a:xfrm>
        </p:grpSpPr>
        <p:sp>
          <p:nvSpPr>
            <p:cNvPr id="243" name="白底长方形">
              <a:extLst>
                <a:ext uri="{FF2B5EF4-FFF2-40B4-BE49-F238E27FC236}">
                  <a16:creationId xmlns:a16="http://schemas.microsoft.com/office/drawing/2014/main" id="{ACBC1EE7-BA9D-4BBD-B4C1-288AAA1331AF}"/>
                </a:ext>
              </a:extLst>
            </p:cNvPr>
            <p:cNvSpPr/>
            <p:nvPr/>
          </p:nvSpPr>
          <p:spPr>
            <a:xfrm>
              <a:off x="3649596" y="3790936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242" name="白底长方形">
              <a:extLst>
                <a:ext uri="{FF2B5EF4-FFF2-40B4-BE49-F238E27FC236}">
                  <a16:creationId xmlns:a16="http://schemas.microsoft.com/office/drawing/2014/main" id="{F83FFE08-10F7-43FD-9160-E9D4E96BE927}"/>
                </a:ext>
              </a:extLst>
            </p:cNvPr>
            <p:cNvSpPr/>
            <p:nvPr/>
          </p:nvSpPr>
          <p:spPr>
            <a:xfrm>
              <a:off x="3680416" y="3822013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53" name="白底长方形">
              <a:extLst>
                <a:ext uri="{FF2B5EF4-FFF2-40B4-BE49-F238E27FC236}">
                  <a16:creationId xmlns:a16="http://schemas.microsoft.com/office/drawing/2014/main" id="{CEAA2B96-D7DA-428D-BB3A-61C3D8A8B469}"/>
                </a:ext>
              </a:extLst>
            </p:cNvPr>
            <p:cNvSpPr/>
            <p:nvPr/>
          </p:nvSpPr>
          <p:spPr>
            <a:xfrm>
              <a:off x="3711323" y="3840781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54" name="无底文字">
              <a:extLst>
                <a:ext uri="{FF2B5EF4-FFF2-40B4-BE49-F238E27FC236}">
                  <a16:creationId xmlns:a16="http://schemas.microsoft.com/office/drawing/2014/main" id="{7B32C62A-0D98-4DE1-ABCC-E3B4DC6742DD}"/>
                </a:ext>
              </a:extLst>
            </p:cNvPr>
            <p:cNvSpPr/>
            <p:nvPr/>
          </p:nvSpPr>
          <p:spPr>
            <a:xfrm>
              <a:off x="3701323" y="3926090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CSC client</a:t>
              </a:r>
            </a:p>
          </p:txBody>
        </p:sp>
      </p:grpSp>
      <p:sp>
        <p:nvSpPr>
          <p:cNvPr id="155" name="无底文字">
            <a:extLst>
              <a:ext uri="{FF2B5EF4-FFF2-40B4-BE49-F238E27FC236}">
                <a16:creationId xmlns:a16="http://schemas.microsoft.com/office/drawing/2014/main" id="{C53664B0-5856-4A3C-8A63-B8F603A21FFB}"/>
              </a:ext>
            </a:extLst>
          </p:cNvPr>
          <p:cNvSpPr/>
          <p:nvPr/>
        </p:nvSpPr>
        <p:spPr>
          <a:xfrm>
            <a:off x="2251622" y="6317892"/>
            <a:ext cx="831207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MC gateway UE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grpSp>
        <p:nvGrpSpPr>
          <p:cNvPr id="158" name="组合 467">
            <a:extLst>
              <a:ext uri="{FF2B5EF4-FFF2-40B4-BE49-F238E27FC236}">
                <a16:creationId xmlns:a16="http://schemas.microsoft.com/office/drawing/2014/main" id="{E47B4F03-6FEB-4249-BEDF-85FD5860E1EC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15132" y="4463121"/>
            <a:ext cx="270974" cy="344302"/>
            <a:chOff x="3981450" y="660400"/>
            <a:chExt cx="427038" cy="558800"/>
          </a:xfrm>
          <a:solidFill>
            <a:srgbClr val="FF0000"/>
          </a:solidFill>
        </p:grpSpPr>
        <p:sp>
          <p:nvSpPr>
            <p:cNvPr id="159" name="Oval 121">
              <a:extLst>
                <a:ext uri="{FF2B5EF4-FFF2-40B4-BE49-F238E27FC236}">
                  <a16:creationId xmlns:a16="http://schemas.microsoft.com/office/drawing/2014/main" id="{82BCB6EC-B79E-4441-B3E7-10E9F18FA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5925" y="1163638"/>
              <a:ext cx="53975" cy="555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0" name="Oval 122">
              <a:extLst>
                <a:ext uri="{FF2B5EF4-FFF2-40B4-BE49-F238E27FC236}">
                  <a16:creationId xmlns:a16="http://schemas.microsoft.com/office/drawing/2014/main" id="{7EBB0C14-8089-472B-B1E2-A674E59D3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475" y="1163638"/>
              <a:ext cx="55563" cy="555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4025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1" name="Freeform 143">
              <a:extLst>
                <a:ext uri="{FF2B5EF4-FFF2-40B4-BE49-F238E27FC236}">
                  <a16:creationId xmlns:a16="http://schemas.microsoft.com/office/drawing/2014/main" id="{2295C038-EE58-451A-9106-31D000FACF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1450" y="879475"/>
              <a:ext cx="88900" cy="141287"/>
            </a:xfrm>
            <a:custGeom>
              <a:avLst/>
              <a:gdLst>
                <a:gd name="T0" fmla="*/ 2147483646 w 65"/>
                <a:gd name="T1" fmla="*/ 2147483646 h 104"/>
                <a:gd name="T2" fmla="*/ 2147483646 w 65"/>
                <a:gd name="T3" fmla="*/ 2147483646 h 104"/>
                <a:gd name="T4" fmla="*/ 0 w 65"/>
                <a:gd name="T5" fmla="*/ 2147483646 h 104"/>
                <a:gd name="T6" fmla="*/ 0 w 65"/>
                <a:gd name="T7" fmla="*/ 2147483646 h 104"/>
                <a:gd name="T8" fmla="*/ 2147483646 w 65"/>
                <a:gd name="T9" fmla="*/ 0 h 104"/>
                <a:gd name="T10" fmla="*/ 2147483646 w 65"/>
                <a:gd name="T11" fmla="*/ 0 h 104"/>
                <a:gd name="T12" fmla="*/ 2147483646 w 65"/>
                <a:gd name="T13" fmla="*/ 2147483646 h 104"/>
                <a:gd name="T14" fmla="*/ 2147483646 w 65"/>
                <a:gd name="T15" fmla="*/ 2147483646 h 104"/>
                <a:gd name="T16" fmla="*/ 2147483646 w 65"/>
                <a:gd name="T17" fmla="*/ 2147483646 h 104"/>
                <a:gd name="T18" fmla="*/ 2147483646 w 65"/>
                <a:gd name="T19" fmla="*/ 2147483646 h 104"/>
                <a:gd name="T20" fmla="*/ 2147483646 w 65"/>
                <a:gd name="T21" fmla="*/ 2147483646 h 104"/>
                <a:gd name="T22" fmla="*/ 2147483646 w 65"/>
                <a:gd name="T23" fmla="*/ 2147483646 h 104"/>
                <a:gd name="T24" fmla="*/ 2147483646 w 65"/>
                <a:gd name="T25" fmla="*/ 2147483646 h 104"/>
                <a:gd name="T26" fmla="*/ 2147483646 w 65"/>
                <a:gd name="T27" fmla="*/ 2147483646 h 1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"/>
                <a:gd name="T43" fmla="*/ 0 h 104"/>
                <a:gd name="T44" fmla="*/ 65 w 65"/>
                <a:gd name="T45" fmla="*/ 104 h 10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" h="104">
                  <a:moveTo>
                    <a:pt x="56" y="104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4" y="104"/>
                    <a:pt x="0" y="100"/>
                    <a:pt x="0" y="9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4"/>
                    <a:pt x="65" y="9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5" y="100"/>
                    <a:pt x="61" y="104"/>
                    <a:pt x="56" y="104"/>
                  </a:cubicBezTo>
                  <a:close/>
                  <a:moveTo>
                    <a:pt x="18" y="86"/>
                  </a:moveTo>
                  <a:cubicBezTo>
                    <a:pt x="47" y="86"/>
                    <a:pt x="47" y="86"/>
                    <a:pt x="47" y="86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144">
              <a:extLst>
                <a:ext uri="{FF2B5EF4-FFF2-40B4-BE49-F238E27FC236}">
                  <a16:creationId xmlns:a16="http://schemas.microsoft.com/office/drawing/2014/main" id="{A6980192-2B63-4CFE-9D01-A08065A4A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8913" y="812800"/>
              <a:ext cx="23813" cy="92075"/>
            </a:xfrm>
            <a:custGeom>
              <a:avLst/>
              <a:gdLst>
                <a:gd name="T0" fmla="*/ 2147483646 w 18"/>
                <a:gd name="T1" fmla="*/ 2147483646 h 67"/>
                <a:gd name="T2" fmla="*/ 0 w 18"/>
                <a:gd name="T3" fmla="*/ 2147483646 h 67"/>
                <a:gd name="T4" fmla="*/ 0 w 18"/>
                <a:gd name="T5" fmla="*/ 2147483646 h 67"/>
                <a:gd name="T6" fmla="*/ 2147483646 w 18"/>
                <a:gd name="T7" fmla="*/ 0 h 67"/>
                <a:gd name="T8" fmla="*/ 2147483646 w 18"/>
                <a:gd name="T9" fmla="*/ 2147483646 h 67"/>
                <a:gd name="T10" fmla="*/ 2147483646 w 18"/>
                <a:gd name="T11" fmla="*/ 2147483646 h 67"/>
                <a:gd name="T12" fmla="*/ 2147483646 w 18"/>
                <a:gd name="T13" fmla="*/ 2147483646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67"/>
                <a:gd name="T23" fmla="*/ 18 w 18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67">
                  <a:moveTo>
                    <a:pt x="9" y="67"/>
                  </a:moveTo>
                  <a:cubicBezTo>
                    <a:pt x="4" y="67"/>
                    <a:pt x="0" y="63"/>
                    <a:pt x="0" y="5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63"/>
                    <a:pt x="14" y="67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269">
              <a:extLst>
                <a:ext uri="{FF2B5EF4-FFF2-40B4-BE49-F238E27FC236}">
                  <a16:creationId xmlns:a16="http://schemas.microsoft.com/office/drawing/2014/main" id="{F3C98F1E-ED47-4630-A3D9-DD180CACF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0" y="660400"/>
              <a:ext cx="277813" cy="114300"/>
            </a:xfrm>
            <a:custGeom>
              <a:avLst/>
              <a:gdLst>
                <a:gd name="T0" fmla="*/ 2147483646 w 204"/>
                <a:gd name="T1" fmla="*/ 2147483646 h 85"/>
                <a:gd name="T2" fmla="*/ 2147483646 w 204"/>
                <a:gd name="T3" fmla="*/ 2147483646 h 85"/>
                <a:gd name="T4" fmla="*/ 2147483646 w 204"/>
                <a:gd name="T5" fmla="*/ 2147483646 h 85"/>
                <a:gd name="T6" fmla="*/ 2147483646 w 204"/>
                <a:gd name="T7" fmla="*/ 2147483646 h 85"/>
                <a:gd name="T8" fmla="*/ 2147483646 w 204"/>
                <a:gd name="T9" fmla="*/ 2147483646 h 85"/>
                <a:gd name="T10" fmla="*/ 2147483646 w 204"/>
                <a:gd name="T11" fmla="*/ 2147483646 h 85"/>
                <a:gd name="T12" fmla="*/ 2147483646 w 204"/>
                <a:gd name="T13" fmla="*/ 2147483646 h 85"/>
                <a:gd name="T14" fmla="*/ 2147483646 w 204"/>
                <a:gd name="T15" fmla="*/ 2147483646 h 85"/>
                <a:gd name="T16" fmla="*/ 2147483646 w 204"/>
                <a:gd name="T17" fmla="*/ 2147483646 h 85"/>
                <a:gd name="T18" fmla="*/ 2147483646 w 204"/>
                <a:gd name="T19" fmla="*/ 2147483646 h 85"/>
                <a:gd name="T20" fmla="*/ 2147483646 w 204"/>
                <a:gd name="T21" fmla="*/ 2147483646 h 85"/>
                <a:gd name="T22" fmla="*/ 2147483646 w 204"/>
                <a:gd name="T23" fmla="*/ 2147483646 h 85"/>
                <a:gd name="T24" fmla="*/ 2147483646 w 204"/>
                <a:gd name="T25" fmla="*/ 2147483646 h 85"/>
                <a:gd name="T26" fmla="*/ 2147483646 w 204"/>
                <a:gd name="T27" fmla="*/ 2147483646 h 85"/>
                <a:gd name="T28" fmla="*/ 2147483646 w 204"/>
                <a:gd name="T29" fmla="*/ 2147483646 h 85"/>
                <a:gd name="T30" fmla="*/ 2147483646 w 204"/>
                <a:gd name="T31" fmla="*/ 2147483646 h 85"/>
                <a:gd name="T32" fmla="*/ 2147483646 w 204"/>
                <a:gd name="T33" fmla="*/ 2147483646 h 85"/>
                <a:gd name="T34" fmla="*/ 2147483646 w 204"/>
                <a:gd name="T35" fmla="*/ 2147483646 h 85"/>
                <a:gd name="T36" fmla="*/ 2147483646 w 204"/>
                <a:gd name="T37" fmla="*/ 2147483646 h 85"/>
                <a:gd name="T38" fmla="*/ 2147483646 w 204"/>
                <a:gd name="T39" fmla="*/ 2147483646 h 85"/>
                <a:gd name="T40" fmla="*/ 2147483646 w 204"/>
                <a:gd name="T41" fmla="*/ 2147483646 h 85"/>
                <a:gd name="T42" fmla="*/ 2147483646 w 204"/>
                <a:gd name="T43" fmla="*/ 2147483646 h 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4"/>
                <a:gd name="T67" fmla="*/ 0 h 85"/>
                <a:gd name="T68" fmla="*/ 204 w 204"/>
                <a:gd name="T69" fmla="*/ 85 h 8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4" h="85">
                  <a:moveTo>
                    <a:pt x="178" y="84"/>
                  </a:moveTo>
                  <a:cubicBezTo>
                    <a:pt x="174" y="84"/>
                    <a:pt x="171" y="82"/>
                    <a:pt x="170" y="79"/>
                  </a:cubicBezTo>
                  <a:cubicBezTo>
                    <a:pt x="167" y="75"/>
                    <a:pt x="169" y="69"/>
                    <a:pt x="174" y="67"/>
                  </a:cubicBezTo>
                  <a:cubicBezTo>
                    <a:pt x="183" y="62"/>
                    <a:pt x="185" y="58"/>
                    <a:pt x="185" y="57"/>
                  </a:cubicBezTo>
                  <a:cubicBezTo>
                    <a:pt x="184" y="54"/>
                    <a:pt x="176" y="48"/>
                    <a:pt x="163" y="46"/>
                  </a:cubicBezTo>
                  <a:cubicBezTo>
                    <a:pt x="152" y="44"/>
                    <a:pt x="142" y="43"/>
                    <a:pt x="130" y="43"/>
                  </a:cubicBezTo>
                  <a:cubicBezTo>
                    <a:pt x="114" y="42"/>
                    <a:pt x="97" y="41"/>
                    <a:pt x="79" y="36"/>
                  </a:cubicBezTo>
                  <a:cubicBezTo>
                    <a:pt x="75" y="35"/>
                    <a:pt x="70" y="33"/>
                    <a:pt x="64" y="31"/>
                  </a:cubicBezTo>
                  <a:cubicBezTo>
                    <a:pt x="54" y="26"/>
                    <a:pt x="39" y="20"/>
                    <a:pt x="32" y="23"/>
                  </a:cubicBezTo>
                  <a:cubicBezTo>
                    <a:pt x="30" y="24"/>
                    <a:pt x="28" y="25"/>
                    <a:pt x="26" y="29"/>
                  </a:cubicBezTo>
                  <a:cubicBezTo>
                    <a:pt x="24" y="35"/>
                    <a:pt x="27" y="47"/>
                    <a:pt x="51" y="68"/>
                  </a:cubicBezTo>
                  <a:cubicBezTo>
                    <a:pt x="55" y="71"/>
                    <a:pt x="56" y="77"/>
                    <a:pt x="53" y="81"/>
                  </a:cubicBezTo>
                  <a:cubicBezTo>
                    <a:pt x="49" y="84"/>
                    <a:pt x="44" y="85"/>
                    <a:pt x="40" y="82"/>
                  </a:cubicBezTo>
                  <a:cubicBezTo>
                    <a:pt x="30" y="73"/>
                    <a:pt x="0" y="48"/>
                    <a:pt x="10" y="23"/>
                  </a:cubicBezTo>
                  <a:cubicBezTo>
                    <a:pt x="13" y="15"/>
                    <a:pt x="18" y="9"/>
                    <a:pt x="25" y="6"/>
                  </a:cubicBezTo>
                  <a:cubicBezTo>
                    <a:pt x="39" y="0"/>
                    <a:pt x="57" y="8"/>
                    <a:pt x="71" y="14"/>
                  </a:cubicBezTo>
                  <a:cubicBezTo>
                    <a:pt x="76" y="16"/>
                    <a:pt x="81" y="18"/>
                    <a:pt x="84" y="19"/>
                  </a:cubicBezTo>
                  <a:cubicBezTo>
                    <a:pt x="100" y="23"/>
                    <a:pt x="115" y="24"/>
                    <a:pt x="131" y="25"/>
                  </a:cubicBezTo>
                  <a:cubicBezTo>
                    <a:pt x="143" y="25"/>
                    <a:pt x="154" y="26"/>
                    <a:pt x="166" y="28"/>
                  </a:cubicBezTo>
                  <a:cubicBezTo>
                    <a:pt x="182" y="30"/>
                    <a:pt x="200" y="40"/>
                    <a:pt x="203" y="55"/>
                  </a:cubicBezTo>
                  <a:cubicBezTo>
                    <a:pt x="204" y="62"/>
                    <a:pt x="201" y="73"/>
                    <a:pt x="182" y="83"/>
                  </a:cubicBezTo>
                  <a:cubicBezTo>
                    <a:pt x="181" y="84"/>
                    <a:pt x="179" y="84"/>
                    <a:pt x="1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270">
              <a:extLst>
                <a:ext uri="{FF2B5EF4-FFF2-40B4-BE49-F238E27FC236}">
                  <a16:creationId xmlns:a16="http://schemas.microsoft.com/office/drawing/2014/main" id="{7999C948-A130-4BE9-8B5D-44F38BF1F8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5913" y="747712"/>
              <a:ext cx="274638" cy="177800"/>
            </a:xfrm>
            <a:custGeom>
              <a:avLst/>
              <a:gdLst>
                <a:gd name="T0" fmla="*/ 2147483646 w 202"/>
                <a:gd name="T1" fmla="*/ 2147483646 h 131"/>
                <a:gd name="T2" fmla="*/ 2147483646 w 202"/>
                <a:gd name="T3" fmla="*/ 2147483646 h 131"/>
                <a:gd name="T4" fmla="*/ 2147483646 w 202"/>
                <a:gd name="T5" fmla="*/ 2147483646 h 131"/>
                <a:gd name="T6" fmla="*/ 2147483646 w 202"/>
                <a:gd name="T7" fmla="*/ 2147483646 h 131"/>
                <a:gd name="T8" fmla="*/ 2147483646 w 202"/>
                <a:gd name="T9" fmla="*/ 2147483646 h 131"/>
                <a:gd name="T10" fmla="*/ 2147483646 w 202"/>
                <a:gd name="T11" fmla="*/ 2147483646 h 131"/>
                <a:gd name="T12" fmla="*/ 2147483646 w 202"/>
                <a:gd name="T13" fmla="*/ 2147483646 h 131"/>
                <a:gd name="T14" fmla="*/ 0 w 202"/>
                <a:gd name="T15" fmla="*/ 2147483646 h 131"/>
                <a:gd name="T16" fmla="*/ 2147483646 w 202"/>
                <a:gd name="T17" fmla="*/ 2147483646 h 131"/>
                <a:gd name="T18" fmla="*/ 2147483646 w 202"/>
                <a:gd name="T19" fmla="*/ 2147483646 h 131"/>
                <a:gd name="T20" fmla="*/ 2147483646 w 202"/>
                <a:gd name="T21" fmla="*/ 2147483646 h 131"/>
                <a:gd name="T22" fmla="*/ 2147483646 w 202"/>
                <a:gd name="T23" fmla="*/ 2147483646 h 131"/>
                <a:gd name="T24" fmla="*/ 2147483646 w 202"/>
                <a:gd name="T25" fmla="*/ 2147483646 h 131"/>
                <a:gd name="T26" fmla="*/ 2147483646 w 202"/>
                <a:gd name="T27" fmla="*/ 2147483646 h 131"/>
                <a:gd name="T28" fmla="*/ 2147483646 w 202"/>
                <a:gd name="T29" fmla="*/ 2147483646 h 131"/>
                <a:gd name="T30" fmla="*/ 2147483646 w 202"/>
                <a:gd name="T31" fmla="*/ 2147483646 h 131"/>
                <a:gd name="T32" fmla="*/ 2147483646 w 202"/>
                <a:gd name="T33" fmla="*/ 2147483646 h 131"/>
                <a:gd name="T34" fmla="*/ 2147483646 w 202"/>
                <a:gd name="T35" fmla="*/ 2147483646 h 131"/>
                <a:gd name="T36" fmla="*/ 2147483646 w 202"/>
                <a:gd name="T37" fmla="*/ 2147483646 h 131"/>
                <a:gd name="T38" fmla="*/ 2147483646 w 202"/>
                <a:gd name="T39" fmla="*/ 2147483646 h 131"/>
                <a:gd name="T40" fmla="*/ 2147483646 w 202"/>
                <a:gd name="T41" fmla="*/ 2147483646 h 131"/>
                <a:gd name="T42" fmla="*/ 2147483646 w 202"/>
                <a:gd name="T43" fmla="*/ 2147483646 h 131"/>
                <a:gd name="T44" fmla="*/ 2147483646 w 202"/>
                <a:gd name="T45" fmla="*/ 2147483646 h 131"/>
                <a:gd name="T46" fmla="*/ 2147483646 w 202"/>
                <a:gd name="T47" fmla="*/ 2147483646 h 131"/>
                <a:gd name="T48" fmla="*/ 2147483646 w 202"/>
                <a:gd name="T49" fmla="*/ 2147483646 h 131"/>
                <a:gd name="T50" fmla="*/ 2147483646 w 202"/>
                <a:gd name="T51" fmla="*/ 2147483646 h 131"/>
                <a:gd name="T52" fmla="*/ 2147483646 w 202"/>
                <a:gd name="T53" fmla="*/ 2147483646 h 131"/>
                <a:gd name="T54" fmla="*/ 2147483646 w 202"/>
                <a:gd name="T55" fmla="*/ 2147483646 h 131"/>
                <a:gd name="T56" fmla="*/ 2147483646 w 202"/>
                <a:gd name="T57" fmla="*/ 2147483646 h 131"/>
                <a:gd name="T58" fmla="*/ 2147483646 w 202"/>
                <a:gd name="T59" fmla="*/ 2147483646 h 131"/>
                <a:gd name="T60" fmla="*/ 2147483646 w 202"/>
                <a:gd name="T61" fmla="*/ 2147483646 h 131"/>
                <a:gd name="T62" fmla="*/ 2147483646 w 202"/>
                <a:gd name="T63" fmla="*/ 2147483646 h 131"/>
                <a:gd name="T64" fmla="*/ 2147483646 w 202"/>
                <a:gd name="T65" fmla="*/ 2147483646 h 131"/>
                <a:gd name="T66" fmla="*/ 2147483646 w 202"/>
                <a:gd name="T67" fmla="*/ 2147483646 h 131"/>
                <a:gd name="T68" fmla="*/ 2147483646 w 202"/>
                <a:gd name="T69" fmla="*/ 2147483646 h 131"/>
                <a:gd name="T70" fmla="*/ 2147483646 w 202"/>
                <a:gd name="T71" fmla="*/ 2147483646 h 131"/>
                <a:gd name="T72" fmla="*/ 2147483646 w 202"/>
                <a:gd name="T73" fmla="*/ 2147483646 h 131"/>
                <a:gd name="T74" fmla="*/ 2147483646 w 202"/>
                <a:gd name="T75" fmla="*/ 2147483646 h 131"/>
                <a:gd name="T76" fmla="*/ 2147483646 w 202"/>
                <a:gd name="T77" fmla="*/ 2147483646 h 131"/>
                <a:gd name="T78" fmla="*/ 2147483646 w 202"/>
                <a:gd name="T79" fmla="*/ 2147483646 h 1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02"/>
                <a:gd name="T121" fmla="*/ 0 h 131"/>
                <a:gd name="T122" fmla="*/ 202 w 202"/>
                <a:gd name="T123" fmla="*/ 131 h 1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02" h="131">
                  <a:moveTo>
                    <a:pt x="118" y="131"/>
                  </a:moveTo>
                  <a:cubicBezTo>
                    <a:pt x="95" y="131"/>
                    <a:pt x="73" y="121"/>
                    <a:pt x="58" y="104"/>
                  </a:cubicBezTo>
                  <a:cubicBezTo>
                    <a:pt x="50" y="95"/>
                    <a:pt x="44" y="84"/>
                    <a:pt x="40" y="72"/>
                  </a:cubicBezTo>
                  <a:cubicBezTo>
                    <a:pt x="39" y="69"/>
                    <a:pt x="39" y="66"/>
                    <a:pt x="38" y="62"/>
                  </a:cubicBezTo>
                  <a:cubicBezTo>
                    <a:pt x="38" y="62"/>
                    <a:pt x="38" y="62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24" y="61"/>
                    <a:pt x="14" y="59"/>
                    <a:pt x="5" y="54"/>
                  </a:cubicBezTo>
                  <a:cubicBezTo>
                    <a:pt x="2" y="53"/>
                    <a:pt x="1" y="51"/>
                    <a:pt x="0" y="48"/>
                  </a:cubicBezTo>
                  <a:cubicBezTo>
                    <a:pt x="0" y="45"/>
                    <a:pt x="1" y="42"/>
                    <a:pt x="3" y="4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5" y="1"/>
                    <a:pt x="47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2" y="1"/>
                    <a:pt x="172" y="1"/>
                    <a:pt x="173" y="1"/>
                  </a:cubicBezTo>
                  <a:cubicBezTo>
                    <a:pt x="175" y="1"/>
                    <a:pt x="179" y="0"/>
                    <a:pt x="182" y="2"/>
                  </a:cubicBezTo>
                  <a:cubicBezTo>
                    <a:pt x="183" y="2"/>
                    <a:pt x="183" y="2"/>
                    <a:pt x="184" y="2"/>
                  </a:cubicBezTo>
                  <a:cubicBezTo>
                    <a:pt x="184" y="2"/>
                    <a:pt x="184" y="2"/>
                    <a:pt x="184" y="2"/>
                  </a:cubicBezTo>
                  <a:cubicBezTo>
                    <a:pt x="187" y="4"/>
                    <a:pt x="188" y="7"/>
                    <a:pt x="189" y="8"/>
                  </a:cubicBezTo>
                  <a:cubicBezTo>
                    <a:pt x="189" y="8"/>
                    <a:pt x="189" y="8"/>
                    <a:pt x="188" y="8"/>
                  </a:cubicBezTo>
                  <a:cubicBezTo>
                    <a:pt x="189" y="8"/>
                    <a:pt x="189" y="8"/>
                    <a:pt x="189" y="8"/>
                  </a:cubicBezTo>
                  <a:cubicBezTo>
                    <a:pt x="191" y="12"/>
                    <a:pt x="193" y="16"/>
                    <a:pt x="195" y="21"/>
                  </a:cubicBezTo>
                  <a:cubicBezTo>
                    <a:pt x="201" y="37"/>
                    <a:pt x="202" y="56"/>
                    <a:pt x="196" y="73"/>
                  </a:cubicBezTo>
                  <a:cubicBezTo>
                    <a:pt x="186" y="108"/>
                    <a:pt x="154" y="131"/>
                    <a:pt x="118" y="131"/>
                  </a:cubicBezTo>
                  <a:close/>
                  <a:moveTo>
                    <a:pt x="43" y="43"/>
                  </a:moveTo>
                  <a:cubicBezTo>
                    <a:pt x="46" y="43"/>
                    <a:pt x="49" y="43"/>
                    <a:pt x="52" y="45"/>
                  </a:cubicBezTo>
                  <a:cubicBezTo>
                    <a:pt x="55" y="48"/>
                    <a:pt x="55" y="53"/>
                    <a:pt x="56" y="58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62"/>
                    <a:pt x="57" y="64"/>
                    <a:pt x="58" y="67"/>
                  </a:cubicBezTo>
                  <a:cubicBezTo>
                    <a:pt x="60" y="77"/>
                    <a:pt x="65" y="85"/>
                    <a:pt x="71" y="92"/>
                  </a:cubicBezTo>
                  <a:cubicBezTo>
                    <a:pt x="83" y="105"/>
                    <a:pt x="100" y="113"/>
                    <a:pt x="118" y="113"/>
                  </a:cubicBezTo>
                  <a:cubicBezTo>
                    <a:pt x="146" y="113"/>
                    <a:pt x="171" y="95"/>
                    <a:pt x="179" y="68"/>
                  </a:cubicBezTo>
                  <a:cubicBezTo>
                    <a:pt x="183" y="54"/>
                    <a:pt x="183" y="40"/>
                    <a:pt x="178" y="27"/>
                  </a:cubicBezTo>
                  <a:cubicBezTo>
                    <a:pt x="177" y="25"/>
                    <a:pt x="176" y="22"/>
                    <a:pt x="174" y="19"/>
                  </a:cubicBezTo>
                  <a:cubicBezTo>
                    <a:pt x="173" y="19"/>
                    <a:pt x="172" y="19"/>
                    <a:pt x="171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9" y="43"/>
                    <a:pt x="32" y="43"/>
                    <a:pt x="35" y="43"/>
                  </a:cubicBezTo>
                  <a:cubicBezTo>
                    <a:pt x="36" y="43"/>
                    <a:pt x="36" y="43"/>
                    <a:pt x="37" y="43"/>
                  </a:cubicBezTo>
                  <a:cubicBezTo>
                    <a:pt x="39" y="43"/>
                    <a:pt x="41" y="43"/>
                    <a:pt x="43" y="43"/>
                  </a:cubicBez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271">
              <a:extLst>
                <a:ext uri="{FF2B5EF4-FFF2-40B4-BE49-F238E27FC236}">
                  <a16:creationId xmlns:a16="http://schemas.microsoft.com/office/drawing/2014/main" id="{1024EF8D-5329-44EB-B122-A3C74189E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892175"/>
              <a:ext cx="227013" cy="312737"/>
            </a:xfrm>
            <a:custGeom>
              <a:avLst/>
              <a:gdLst>
                <a:gd name="T0" fmla="*/ 2147483646 w 167"/>
                <a:gd name="T1" fmla="*/ 2147483646 h 230"/>
                <a:gd name="T2" fmla="*/ 2147483646 w 167"/>
                <a:gd name="T3" fmla="*/ 2147483646 h 230"/>
                <a:gd name="T4" fmla="*/ 2147483646 w 167"/>
                <a:gd name="T5" fmla="*/ 2147483646 h 230"/>
                <a:gd name="T6" fmla="*/ 2147483646 w 167"/>
                <a:gd name="T7" fmla="*/ 2147483646 h 230"/>
                <a:gd name="T8" fmla="*/ 2147483646 w 167"/>
                <a:gd name="T9" fmla="*/ 2147483646 h 230"/>
                <a:gd name="T10" fmla="*/ 0 w 167"/>
                <a:gd name="T11" fmla="*/ 2147483646 h 230"/>
                <a:gd name="T12" fmla="*/ 0 w 167"/>
                <a:gd name="T13" fmla="*/ 2147483646 h 230"/>
                <a:gd name="T14" fmla="*/ 2147483646 w 167"/>
                <a:gd name="T15" fmla="*/ 2147483646 h 230"/>
                <a:gd name="T16" fmla="*/ 2147483646 w 167"/>
                <a:gd name="T17" fmla="*/ 2147483646 h 230"/>
                <a:gd name="T18" fmla="*/ 2147483646 w 167"/>
                <a:gd name="T19" fmla="*/ 2147483646 h 230"/>
                <a:gd name="T20" fmla="*/ 2147483646 w 167"/>
                <a:gd name="T21" fmla="*/ 2147483646 h 230"/>
                <a:gd name="T22" fmla="*/ 2147483646 w 167"/>
                <a:gd name="T23" fmla="*/ 2147483646 h 230"/>
                <a:gd name="T24" fmla="*/ 2147483646 w 167"/>
                <a:gd name="T25" fmla="*/ 2147483646 h 230"/>
                <a:gd name="T26" fmla="*/ 2147483646 w 167"/>
                <a:gd name="T27" fmla="*/ 2147483646 h 230"/>
                <a:gd name="T28" fmla="*/ 2147483646 w 167"/>
                <a:gd name="T29" fmla="*/ 2147483646 h 230"/>
                <a:gd name="T30" fmla="*/ 2147483646 w 167"/>
                <a:gd name="T31" fmla="*/ 2147483646 h 230"/>
                <a:gd name="T32" fmla="*/ 2147483646 w 167"/>
                <a:gd name="T33" fmla="*/ 2147483646 h 230"/>
                <a:gd name="T34" fmla="*/ 2147483646 w 167"/>
                <a:gd name="T35" fmla="*/ 2147483646 h 230"/>
                <a:gd name="T36" fmla="*/ 2147483646 w 167"/>
                <a:gd name="T37" fmla="*/ 2147483646 h 230"/>
                <a:gd name="T38" fmla="*/ 2147483646 w 167"/>
                <a:gd name="T39" fmla="*/ 2147483646 h 230"/>
                <a:gd name="T40" fmla="*/ 2147483646 w 167"/>
                <a:gd name="T41" fmla="*/ 2147483646 h 230"/>
                <a:gd name="T42" fmla="*/ 2147483646 w 167"/>
                <a:gd name="T43" fmla="*/ 2147483646 h 230"/>
                <a:gd name="T44" fmla="*/ 2147483646 w 167"/>
                <a:gd name="T45" fmla="*/ 2147483646 h 230"/>
                <a:gd name="T46" fmla="*/ 2147483646 w 167"/>
                <a:gd name="T47" fmla="*/ 2147483646 h 230"/>
                <a:gd name="T48" fmla="*/ 2147483646 w 167"/>
                <a:gd name="T49" fmla="*/ 2147483646 h 230"/>
                <a:gd name="T50" fmla="*/ 2147483646 w 167"/>
                <a:gd name="T51" fmla="*/ 2147483646 h 230"/>
                <a:gd name="T52" fmla="*/ 2147483646 w 167"/>
                <a:gd name="T53" fmla="*/ 2147483646 h 230"/>
                <a:gd name="T54" fmla="*/ 2147483646 w 167"/>
                <a:gd name="T55" fmla="*/ 2147483646 h 2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7"/>
                <a:gd name="T85" fmla="*/ 0 h 230"/>
                <a:gd name="T86" fmla="*/ 167 w 167"/>
                <a:gd name="T87" fmla="*/ 230 h 2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7" h="230">
                  <a:moveTo>
                    <a:pt x="158" y="230"/>
                  </a:moveTo>
                  <a:cubicBezTo>
                    <a:pt x="129" y="230"/>
                    <a:pt x="129" y="230"/>
                    <a:pt x="129" y="230"/>
                  </a:cubicBezTo>
                  <a:cubicBezTo>
                    <a:pt x="111" y="230"/>
                    <a:pt x="97" y="215"/>
                    <a:pt x="97" y="19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36" y="124"/>
                    <a:pt x="4" y="86"/>
                    <a:pt x="2" y="84"/>
                  </a:cubicBezTo>
                  <a:cubicBezTo>
                    <a:pt x="1" y="82"/>
                    <a:pt x="0" y="80"/>
                    <a:pt x="0" y="7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6"/>
                  </a:cubicBezTo>
                  <a:cubicBezTo>
                    <a:pt x="10" y="5"/>
                    <a:pt x="14" y="6"/>
                    <a:pt x="16" y="9"/>
                  </a:cubicBezTo>
                  <a:cubicBezTo>
                    <a:pt x="29" y="26"/>
                    <a:pt x="62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7" y="45"/>
                    <a:pt x="104" y="42"/>
                    <a:pt x="108" y="36"/>
                  </a:cubicBezTo>
                  <a:cubicBezTo>
                    <a:pt x="120" y="20"/>
                    <a:pt x="132" y="10"/>
                    <a:pt x="145" y="3"/>
                  </a:cubicBezTo>
                  <a:cubicBezTo>
                    <a:pt x="149" y="0"/>
                    <a:pt x="154" y="2"/>
                    <a:pt x="157" y="6"/>
                  </a:cubicBezTo>
                  <a:cubicBezTo>
                    <a:pt x="159" y="10"/>
                    <a:pt x="158" y="16"/>
                    <a:pt x="153" y="18"/>
                  </a:cubicBezTo>
                  <a:cubicBezTo>
                    <a:pt x="143" y="24"/>
                    <a:pt x="133" y="33"/>
                    <a:pt x="123" y="47"/>
                  </a:cubicBezTo>
                  <a:cubicBezTo>
                    <a:pt x="115" y="57"/>
                    <a:pt x="102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64" y="63"/>
                    <a:pt x="37" y="50"/>
                    <a:pt x="18" y="3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26" y="83"/>
                    <a:pt x="55" y="107"/>
                    <a:pt x="104" y="99"/>
                  </a:cubicBezTo>
                  <a:cubicBezTo>
                    <a:pt x="107" y="98"/>
                    <a:pt x="110" y="99"/>
                    <a:pt x="112" y="101"/>
                  </a:cubicBezTo>
                  <a:cubicBezTo>
                    <a:pt x="114" y="102"/>
                    <a:pt x="115" y="105"/>
                    <a:pt x="115" y="10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5" y="205"/>
                    <a:pt x="121" y="212"/>
                    <a:pt x="129" y="212"/>
                  </a:cubicBezTo>
                  <a:cubicBezTo>
                    <a:pt x="158" y="212"/>
                    <a:pt x="158" y="212"/>
                    <a:pt x="158" y="212"/>
                  </a:cubicBezTo>
                  <a:cubicBezTo>
                    <a:pt x="163" y="212"/>
                    <a:pt x="167" y="216"/>
                    <a:pt x="167" y="221"/>
                  </a:cubicBezTo>
                  <a:cubicBezTo>
                    <a:pt x="167" y="226"/>
                    <a:pt x="163" y="230"/>
                    <a:pt x="158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272">
              <a:extLst>
                <a:ext uri="{FF2B5EF4-FFF2-40B4-BE49-F238E27FC236}">
                  <a16:creationId xmlns:a16="http://schemas.microsoft.com/office/drawing/2014/main" id="{B8FCBEEF-88AB-4F6E-89EC-25A1FD97B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889000"/>
              <a:ext cx="88900" cy="315912"/>
            </a:xfrm>
            <a:custGeom>
              <a:avLst/>
              <a:gdLst>
                <a:gd name="T0" fmla="*/ 2147483646 w 66"/>
                <a:gd name="T1" fmla="*/ 2147483646 h 232"/>
                <a:gd name="T2" fmla="*/ 2147483646 w 66"/>
                <a:gd name="T3" fmla="*/ 2147483646 h 232"/>
                <a:gd name="T4" fmla="*/ 2147483646 w 66"/>
                <a:gd name="T5" fmla="*/ 2147483646 h 232"/>
                <a:gd name="T6" fmla="*/ 2147483646 w 66"/>
                <a:gd name="T7" fmla="*/ 2147483646 h 232"/>
                <a:gd name="T8" fmla="*/ 2147483646 w 66"/>
                <a:gd name="T9" fmla="*/ 2147483646 h 232"/>
                <a:gd name="T10" fmla="*/ 2147483646 w 66"/>
                <a:gd name="T11" fmla="*/ 2147483646 h 232"/>
                <a:gd name="T12" fmla="*/ 2147483646 w 66"/>
                <a:gd name="T13" fmla="*/ 2147483646 h 232"/>
                <a:gd name="T14" fmla="*/ 2147483646 w 66"/>
                <a:gd name="T15" fmla="*/ 2147483646 h 232"/>
                <a:gd name="T16" fmla="*/ 2147483646 w 66"/>
                <a:gd name="T17" fmla="*/ 2147483646 h 232"/>
                <a:gd name="T18" fmla="*/ 2147483646 w 66"/>
                <a:gd name="T19" fmla="*/ 2147483646 h 232"/>
                <a:gd name="T20" fmla="*/ 2147483646 w 66"/>
                <a:gd name="T21" fmla="*/ 2147483646 h 232"/>
                <a:gd name="T22" fmla="*/ 2147483646 w 66"/>
                <a:gd name="T23" fmla="*/ 2147483646 h 232"/>
                <a:gd name="T24" fmla="*/ 2147483646 w 66"/>
                <a:gd name="T25" fmla="*/ 2147483646 h 2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6"/>
                <a:gd name="T40" fmla="*/ 0 h 232"/>
                <a:gd name="T41" fmla="*/ 66 w 66"/>
                <a:gd name="T42" fmla="*/ 232 h 2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6" h="232">
                  <a:moveTo>
                    <a:pt x="34" y="232"/>
                  </a:moveTo>
                  <a:cubicBezTo>
                    <a:pt x="13" y="232"/>
                    <a:pt x="13" y="232"/>
                    <a:pt x="13" y="232"/>
                  </a:cubicBezTo>
                  <a:cubicBezTo>
                    <a:pt x="8" y="232"/>
                    <a:pt x="4" y="228"/>
                    <a:pt x="4" y="223"/>
                  </a:cubicBezTo>
                  <a:cubicBezTo>
                    <a:pt x="4" y="218"/>
                    <a:pt x="8" y="214"/>
                    <a:pt x="13" y="214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42" y="214"/>
                    <a:pt x="48" y="207"/>
                    <a:pt x="48" y="20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53"/>
                    <a:pt x="32" y="29"/>
                    <a:pt x="7" y="18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4" y="2"/>
                  </a:cubicBezTo>
                  <a:cubicBezTo>
                    <a:pt x="46" y="15"/>
                    <a:pt x="66" y="46"/>
                    <a:pt x="66" y="8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217"/>
                    <a:pt x="52" y="232"/>
                    <a:pt x="34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273">
              <a:extLst>
                <a:ext uri="{FF2B5EF4-FFF2-40B4-BE49-F238E27FC236}">
                  <a16:creationId xmlns:a16="http://schemas.microsoft.com/office/drawing/2014/main" id="{00C4616B-E2B2-4693-9061-915ECDC48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13" y="977900"/>
              <a:ext cx="125413" cy="73025"/>
            </a:xfrm>
            <a:custGeom>
              <a:avLst/>
              <a:gdLst>
                <a:gd name="T0" fmla="*/ 2147483646 w 92"/>
                <a:gd name="T1" fmla="*/ 2147483646 h 54"/>
                <a:gd name="T2" fmla="*/ 2147483646 w 92"/>
                <a:gd name="T3" fmla="*/ 2147483646 h 54"/>
                <a:gd name="T4" fmla="*/ 2147483646 w 92"/>
                <a:gd name="T5" fmla="*/ 2147483646 h 54"/>
                <a:gd name="T6" fmla="*/ 2147483646 w 92"/>
                <a:gd name="T7" fmla="*/ 2147483646 h 54"/>
                <a:gd name="T8" fmla="*/ 2147483646 w 92"/>
                <a:gd name="T9" fmla="*/ 2147483646 h 54"/>
                <a:gd name="T10" fmla="*/ 2147483646 w 92"/>
                <a:gd name="T11" fmla="*/ 2147483646 h 54"/>
                <a:gd name="T12" fmla="*/ 2147483646 w 92"/>
                <a:gd name="T13" fmla="*/ 2147483646 h 54"/>
                <a:gd name="T14" fmla="*/ 2147483646 w 92"/>
                <a:gd name="T15" fmla="*/ 2147483646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2"/>
                <a:gd name="T25" fmla="*/ 0 h 54"/>
                <a:gd name="T26" fmla="*/ 92 w 9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2" h="54">
                  <a:moveTo>
                    <a:pt x="10" y="54"/>
                  </a:moveTo>
                  <a:cubicBezTo>
                    <a:pt x="6" y="54"/>
                    <a:pt x="2" y="51"/>
                    <a:pt x="1" y="46"/>
                  </a:cubicBezTo>
                  <a:cubicBezTo>
                    <a:pt x="0" y="41"/>
                    <a:pt x="4" y="37"/>
                    <a:pt x="8" y="36"/>
                  </a:cubicBezTo>
                  <a:cubicBezTo>
                    <a:pt x="9" y="36"/>
                    <a:pt x="46" y="29"/>
                    <a:pt x="76" y="3"/>
                  </a:cubicBezTo>
                  <a:cubicBezTo>
                    <a:pt x="80" y="0"/>
                    <a:pt x="85" y="0"/>
                    <a:pt x="89" y="4"/>
                  </a:cubicBezTo>
                  <a:cubicBezTo>
                    <a:pt x="92" y="8"/>
                    <a:pt x="91" y="13"/>
                    <a:pt x="88" y="16"/>
                  </a:cubicBezTo>
                  <a:cubicBezTo>
                    <a:pt x="54" y="46"/>
                    <a:pt x="13" y="53"/>
                    <a:pt x="11" y="54"/>
                  </a:cubicBezTo>
                  <a:cubicBezTo>
                    <a:pt x="11" y="54"/>
                    <a:pt x="10" y="54"/>
                    <a:pt x="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704" tIns="60852" rIns="121704" bIns="60852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1A58069F-57AA-4CFE-97D7-702E5D739820}"/>
              </a:ext>
            </a:extLst>
          </p:cNvPr>
          <p:cNvSpPr/>
          <p:nvPr/>
        </p:nvSpPr>
        <p:spPr>
          <a:xfrm>
            <a:off x="89956" y="4366531"/>
            <a:ext cx="347146" cy="523103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透明长方形">
            <a:extLst>
              <a:ext uri="{FF2B5EF4-FFF2-40B4-BE49-F238E27FC236}">
                <a16:creationId xmlns:a16="http://schemas.microsoft.com/office/drawing/2014/main" id="{BF430916-8509-4E56-94D9-C1D9BA94372D}"/>
              </a:ext>
            </a:extLst>
          </p:cNvPr>
          <p:cNvSpPr/>
          <p:nvPr/>
        </p:nvSpPr>
        <p:spPr>
          <a:xfrm>
            <a:off x="4753467" y="5497597"/>
            <a:ext cx="980000" cy="894958"/>
          </a:xfrm>
          <a:custGeom>
            <a:avLst/>
            <a:gdLst>
              <a:gd name="connsiteX0" fmla="*/ 0 w 980000"/>
              <a:gd name="connsiteY0" fmla="*/ 503792 h 1007584"/>
              <a:gd name="connsiteX1" fmla="*/ 490000 w 980000"/>
              <a:gd name="connsiteY1" fmla="*/ 0 h 1007584"/>
              <a:gd name="connsiteX2" fmla="*/ 980000 w 980000"/>
              <a:gd name="connsiteY2" fmla="*/ 503792 h 1007584"/>
              <a:gd name="connsiteX3" fmla="*/ 490000 w 980000"/>
              <a:gd name="connsiteY3" fmla="*/ 1007584 h 100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1007584" stroke="0">
                <a:moveTo>
                  <a:pt x="980000" y="1007584"/>
                </a:moveTo>
                <a:lnTo>
                  <a:pt x="980000" y="0"/>
                </a:lnTo>
                <a:lnTo>
                  <a:pt x="0" y="0"/>
                </a:lnTo>
                <a:lnTo>
                  <a:pt x="0" y="1007584"/>
                </a:lnTo>
                <a:lnTo>
                  <a:pt x="980000" y="1007584"/>
                </a:lnTo>
                <a:close/>
              </a:path>
              <a:path w="980000" h="1007584" fill="none">
                <a:moveTo>
                  <a:pt x="980000" y="1007584"/>
                </a:moveTo>
                <a:lnTo>
                  <a:pt x="980000" y="0"/>
                </a:lnTo>
                <a:lnTo>
                  <a:pt x="0" y="0"/>
                </a:lnTo>
                <a:lnTo>
                  <a:pt x="0" y="1007584"/>
                </a:lnTo>
                <a:lnTo>
                  <a:pt x="980000" y="1007584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sp>
        <p:nvSpPr>
          <p:cNvPr id="170" name="透明长方形">
            <a:extLst>
              <a:ext uri="{FF2B5EF4-FFF2-40B4-BE49-F238E27FC236}">
                <a16:creationId xmlns:a16="http://schemas.microsoft.com/office/drawing/2014/main" id="{D13DAEFF-0626-4AC8-8182-87C97CEEEB9B}"/>
              </a:ext>
            </a:extLst>
          </p:cNvPr>
          <p:cNvSpPr/>
          <p:nvPr/>
        </p:nvSpPr>
        <p:spPr>
          <a:xfrm>
            <a:off x="4757863" y="4012555"/>
            <a:ext cx="980000" cy="1415483"/>
          </a:xfrm>
          <a:custGeom>
            <a:avLst/>
            <a:gdLst>
              <a:gd name="connsiteX0" fmla="*/ 0 w 980000"/>
              <a:gd name="connsiteY0" fmla="*/ 655346 h 1310691"/>
              <a:gd name="connsiteX1" fmla="*/ 490000 w 980000"/>
              <a:gd name="connsiteY1" fmla="*/ 0 h 1310691"/>
              <a:gd name="connsiteX2" fmla="*/ 980000 w 980000"/>
              <a:gd name="connsiteY2" fmla="*/ 655346 h 1310691"/>
              <a:gd name="connsiteX3" fmla="*/ 490000 w 980000"/>
              <a:gd name="connsiteY3" fmla="*/ 1310691 h 131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00" h="1310691" stroke="0">
                <a:moveTo>
                  <a:pt x="980000" y="1310691"/>
                </a:moveTo>
                <a:lnTo>
                  <a:pt x="980000" y="0"/>
                </a:lnTo>
                <a:lnTo>
                  <a:pt x="0" y="0"/>
                </a:lnTo>
                <a:lnTo>
                  <a:pt x="0" y="1310691"/>
                </a:lnTo>
                <a:lnTo>
                  <a:pt x="980000" y="1310691"/>
                </a:lnTo>
                <a:close/>
              </a:path>
              <a:path w="980000" h="1310691" fill="none">
                <a:moveTo>
                  <a:pt x="980000" y="1310691"/>
                </a:moveTo>
                <a:lnTo>
                  <a:pt x="980000" y="0"/>
                </a:lnTo>
                <a:lnTo>
                  <a:pt x="0" y="0"/>
                </a:lnTo>
                <a:lnTo>
                  <a:pt x="0" y="1310691"/>
                </a:lnTo>
                <a:lnTo>
                  <a:pt x="980000" y="1310691"/>
                </a:lnTo>
                <a:close/>
              </a:path>
            </a:pathLst>
          </a:custGeom>
          <a:noFill/>
          <a:ln w="3333" cap="flat">
            <a:solidFill>
              <a:srgbClr val="101843"/>
            </a:solidFill>
            <a:miter/>
          </a:ln>
        </p:spPr>
      </p:sp>
      <p:grpSp>
        <p:nvGrpSpPr>
          <p:cNvPr id="171" name="形状126">
            <a:extLst>
              <a:ext uri="{FF2B5EF4-FFF2-40B4-BE49-F238E27FC236}">
                <a16:creationId xmlns:a16="http://schemas.microsoft.com/office/drawing/2014/main" id="{20EA47E0-673D-4E37-B1AE-B2D7B3BDE63A}"/>
              </a:ext>
            </a:extLst>
          </p:cNvPr>
          <p:cNvGrpSpPr/>
          <p:nvPr/>
        </p:nvGrpSpPr>
        <p:grpSpPr>
          <a:xfrm>
            <a:off x="4867863" y="4088171"/>
            <a:ext cx="760000" cy="380000"/>
            <a:chOff x="6259943" y="2212504"/>
            <a:chExt cx="760000" cy="380000"/>
          </a:xfrm>
        </p:grpSpPr>
        <p:sp>
          <p:nvSpPr>
            <p:cNvPr id="172" name="白底长方形">
              <a:extLst>
                <a:ext uri="{FF2B5EF4-FFF2-40B4-BE49-F238E27FC236}">
                  <a16:creationId xmlns:a16="http://schemas.microsoft.com/office/drawing/2014/main" id="{BC56089F-321B-4706-83A7-937A75C50594}"/>
                </a:ext>
              </a:extLst>
            </p:cNvPr>
            <p:cNvSpPr/>
            <p:nvPr/>
          </p:nvSpPr>
          <p:spPr>
            <a:xfrm>
              <a:off x="6269943" y="2212504"/>
              <a:ext cx="750000" cy="380000"/>
            </a:xfrm>
            <a:custGeom>
              <a:avLst/>
              <a:gdLst>
                <a:gd name="connsiteX0" fmla="*/ 0 w 750000"/>
                <a:gd name="connsiteY0" fmla="*/ 190000 h 380000"/>
                <a:gd name="connsiteX1" fmla="*/ 375000 w 750000"/>
                <a:gd name="connsiteY1" fmla="*/ 0 h 380000"/>
                <a:gd name="connsiteX2" fmla="*/ 750000 w 750000"/>
                <a:gd name="connsiteY2" fmla="*/ 190000 h 380000"/>
                <a:gd name="connsiteX3" fmla="*/ 375000 w 750000"/>
                <a:gd name="connsiteY3" fmla="*/ 380000 h 3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380000" stroke="0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  <a:path w="750000" h="380000" fill="none">
                  <a:moveTo>
                    <a:pt x="750000" y="380000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380000"/>
                  </a:lnTo>
                  <a:lnTo>
                    <a:pt x="750000" y="380000"/>
                  </a:lnTo>
                  <a:close/>
                </a:path>
              </a:pathLst>
            </a:custGeom>
            <a:solidFill>
              <a:srgbClr val="FFC000">
                <a:lumMod val="20000"/>
                <a:lumOff val="80000"/>
              </a:srgbClr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73" name="无底文字">
              <a:extLst>
                <a:ext uri="{FF2B5EF4-FFF2-40B4-BE49-F238E27FC236}">
                  <a16:creationId xmlns:a16="http://schemas.microsoft.com/office/drawing/2014/main" id="{A2C20EF2-C6CD-447D-869D-A44553F04437}"/>
                </a:ext>
              </a:extLst>
            </p:cNvPr>
            <p:cNvSpPr/>
            <p:nvPr/>
          </p:nvSpPr>
          <p:spPr>
            <a:xfrm>
              <a:off x="6259943" y="2282504"/>
              <a:ext cx="760000" cy="240000"/>
            </a:xfrm>
            <a:custGeom>
              <a:avLst/>
              <a:gdLst/>
              <a:ahLst/>
              <a:cxnLst/>
              <a:rect l="l" t="t" r="r" b="b"/>
              <a:pathLst>
                <a:path w="760000" h="240000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  <a:path w="760000" h="240000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40000"/>
                  </a:lnTo>
                  <a:lnTo>
                    <a:pt x="0" y="24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Calibri"/>
                  <a:cs typeface="Calibri"/>
                </a:rPr>
                <a:t>MC gateway UE function</a:t>
              </a:r>
            </a:p>
          </p:txBody>
        </p:sp>
      </p:grpSp>
      <p:grpSp>
        <p:nvGrpSpPr>
          <p:cNvPr id="174" name="形状126">
            <a:extLst>
              <a:ext uri="{FF2B5EF4-FFF2-40B4-BE49-F238E27FC236}">
                <a16:creationId xmlns:a16="http://schemas.microsoft.com/office/drawing/2014/main" id="{79C55C53-B2CB-4B41-8B21-648C32364033}"/>
              </a:ext>
            </a:extLst>
          </p:cNvPr>
          <p:cNvGrpSpPr/>
          <p:nvPr/>
        </p:nvGrpSpPr>
        <p:grpSpPr>
          <a:xfrm>
            <a:off x="4873959" y="5823937"/>
            <a:ext cx="760000" cy="447055"/>
            <a:chOff x="6259943" y="3840782"/>
            <a:chExt cx="760000" cy="463103"/>
          </a:xfrm>
        </p:grpSpPr>
        <p:sp>
          <p:nvSpPr>
            <p:cNvPr id="175" name="白底长方形">
              <a:extLst>
                <a:ext uri="{FF2B5EF4-FFF2-40B4-BE49-F238E27FC236}">
                  <a16:creationId xmlns:a16="http://schemas.microsoft.com/office/drawing/2014/main" id="{13B13FF2-E35F-44B1-A7A0-B4FC2401F408}"/>
                </a:ext>
              </a:extLst>
            </p:cNvPr>
            <p:cNvSpPr/>
            <p:nvPr/>
          </p:nvSpPr>
          <p:spPr>
            <a:xfrm>
              <a:off x="6269943" y="3840782"/>
              <a:ext cx="750000" cy="463103"/>
            </a:xfrm>
            <a:custGeom>
              <a:avLst/>
              <a:gdLst>
                <a:gd name="connsiteX0" fmla="*/ 0 w 750000"/>
                <a:gd name="connsiteY0" fmla="*/ 231551 h 463103"/>
                <a:gd name="connsiteX1" fmla="*/ 375000 w 750000"/>
                <a:gd name="connsiteY1" fmla="*/ 0 h 463103"/>
                <a:gd name="connsiteX2" fmla="*/ 750000 w 750000"/>
                <a:gd name="connsiteY2" fmla="*/ 231551 h 463103"/>
                <a:gd name="connsiteX3" fmla="*/ 375000 w 750000"/>
                <a:gd name="connsiteY3" fmla="*/ 463103 h 46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000" h="463103" stroke="0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  <a:path w="750000" h="463103" fill="none">
                  <a:moveTo>
                    <a:pt x="750000" y="463103"/>
                  </a:moveTo>
                  <a:lnTo>
                    <a:pt x="750000" y="0"/>
                  </a:lnTo>
                  <a:lnTo>
                    <a:pt x="0" y="0"/>
                  </a:lnTo>
                  <a:lnTo>
                    <a:pt x="0" y="463103"/>
                  </a:lnTo>
                  <a:lnTo>
                    <a:pt x="750000" y="463103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101843"/>
              </a:solidFill>
              <a:miter/>
            </a:ln>
          </p:spPr>
        </p:sp>
        <p:sp>
          <p:nvSpPr>
            <p:cNvPr id="176" name="无底文字">
              <a:extLst>
                <a:ext uri="{FF2B5EF4-FFF2-40B4-BE49-F238E27FC236}">
                  <a16:creationId xmlns:a16="http://schemas.microsoft.com/office/drawing/2014/main" id="{9235C5A5-8730-49B3-A03A-E064A4D243D5}"/>
                </a:ext>
              </a:extLst>
            </p:cNvPr>
            <p:cNvSpPr/>
            <p:nvPr/>
          </p:nvSpPr>
          <p:spPr>
            <a:xfrm>
              <a:off x="6259943" y="3926091"/>
              <a:ext cx="760000" cy="292486"/>
            </a:xfrm>
            <a:custGeom>
              <a:avLst/>
              <a:gdLst/>
              <a:ahLst/>
              <a:cxnLst/>
              <a:rect l="l" t="t" r="r" b="b"/>
              <a:pathLst>
                <a:path w="760000" h="292486" stroke="0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  <a:path w="760000" h="292486" fill="none">
                  <a:moveTo>
                    <a:pt x="0" y="0"/>
                  </a:moveTo>
                  <a:lnTo>
                    <a:pt x="760000" y="0"/>
                  </a:lnTo>
                  <a:lnTo>
                    <a:pt x="760000" y="292486"/>
                  </a:lnTo>
                  <a:lnTo>
                    <a:pt x="0" y="2924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CSC server(s)</a:t>
              </a:r>
            </a:p>
          </p:txBody>
        </p:sp>
      </p:grpSp>
      <p:sp>
        <p:nvSpPr>
          <p:cNvPr id="177" name="白底长方形">
            <a:extLst>
              <a:ext uri="{FF2B5EF4-FFF2-40B4-BE49-F238E27FC236}">
                <a16:creationId xmlns:a16="http://schemas.microsoft.com/office/drawing/2014/main" id="{94C3F6ED-709F-44D0-A5AA-307714EBB04E}"/>
              </a:ext>
            </a:extLst>
          </p:cNvPr>
          <p:cNvSpPr/>
          <p:nvPr/>
        </p:nvSpPr>
        <p:spPr>
          <a:xfrm>
            <a:off x="4314415" y="4012555"/>
            <a:ext cx="179655" cy="2380000"/>
          </a:xfrm>
          <a:custGeom>
            <a:avLst/>
            <a:gdLst>
              <a:gd name="connsiteX0" fmla="*/ 0 w 179655"/>
              <a:gd name="connsiteY0" fmla="*/ 1190000 h 2380000"/>
              <a:gd name="connsiteX1" fmla="*/ 89828 w 179655"/>
              <a:gd name="connsiteY1" fmla="*/ 0 h 2380000"/>
              <a:gd name="connsiteX2" fmla="*/ 179655 w 179655"/>
              <a:gd name="connsiteY2" fmla="*/ 1190000 h 2380000"/>
              <a:gd name="connsiteX3" fmla="*/ 89828 w 179655"/>
              <a:gd name="connsiteY3" fmla="*/ 2380000 h 23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55" h="2380000" stroke="0">
                <a:moveTo>
                  <a:pt x="179655" y="2380000"/>
                </a:moveTo>
                <a:lnTo>
                  <a:pt x="179655" y="0"/>
                </a:lnTo>
                <a:lnTo>
                  <a:pt x="0" y="0"/>
                </a:lnTo>
                <a:lnTo>
                  <a:pt x="0" y="2380000"/>
                </a:lnTo>
                <a:lnTo>
                  <a:pt x="179655" y="2380000"/>
                </a:lnTo>
                <a:close/>
              </a:path>
              <a:path w="179655" h="2380000" fill="none">
                <a:moveTo>
                  <a:pt x="179655" y="2380000"/>
                </a:moveTo>
                <a:lnTo>
                  <a:pt x="179655" y="0"/>
                </a:lnTo>
                <a:lnTo>
                  <a:pt x="0" y="0"/>
                </a:lnTo>
                <a:lnTo>
                  <a:pt x="0" y="2380000"/>
                </a:lnTo>
                <a:lnTo>
                  <a:pt x="179655" y="2380000"/>
                </a:lnTo>
                <a:close/>
              </a:path>
            </a:pathLst>
          </a:custGeom>
          <a:solidFill>
            <a:srgbClr val="FFFFFF"/>
          </a:solidFill>
          <a:ln w="3175" cap="flat">
            <a:solidFill>
              <a:srgbClr val="101843"/>
            </a:solidFill>
            <a:miter/>
          </a:ln>
        </p:spPr>
      </p:sp>
      <p:sp>
        <p:nvSpPr>
          <p:cNvPr id="178" name="无底文字">
            <a:extLst>
              <a:ext uri="{FF2B5EF4-FFF2-40B4-BE49-F238E27FC236}">
                <a16:creationId xmlns:a16="http://schemas.microsoft.com/office/drawing/2014/main" id="{51B0D4DB-96D0-4A09-B317-F939114B6DD0}"/>
              </a:ext>
            </a:extLst>
          </p:cNvPr>
          <p:cNvSpPr/>
          <p:nvPr/>
        </p:nvSpPr>
        <p:spPr>
          <a:xfrm>
            <a:off x="3978192" y="6326347"/>
            <a:ext cx="831207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3GPP network</a:t>
            </a:r>
          </a:p>
        </p:txBody>
      </p:sp>
      <p:sp>
        <p:nvSpPr>
          <p:cNvPr id="179" name="无底文字">
            <a:extLst>
              <a:ext uri="{FF2B5EF4-FFF2-40B4-BE49-F238E27FC236}">
                <a16:creationId xmlns:a16="http://schemas.microsoft.com/office/drawing/2014/main" id="{DC455C00-D74B-4FB8-8A39-273ABF743339}"/>
              </a:ext>
            </a:extLst>
          </p:cNvPr>
          <p:cNvSpPr/>
          <p:nvPr/>
        </p:nvSpPr>
        <p:spPr>
          <a:xfrm>
            <a:off x="4867863" y="4943246"/>
            <a:ext cx="831207" cy="420000"/>
          </a:xfrm>
          <a:custGeom>
            <a:avLst/>
            <a:gdLst/>
            <a:ahLst/>
            <a:cxnLst/>
            <a:rect l="l" t="t" r="r" b="b"/>
            <a:pathLst>
              <a:path w="831207" h="420000" stroke="0">
                <a:moveTo>
                  <a:pt x="0" y="0"/>
                </a:moveTo>
                <a:lnTo>
                  <a:pt x="831207" y="0"/>
                </a:lnTo>
                <a:lnTo>
                  <a:pt x="831207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  <a:path w="831207" h="420000" fill="none">
                <a:moveTo>
                  <a:pt x="0" y="0"/>
                </a:moveTo>
                <a:lnTo>
                  <a:pt x="831207" y="0"/>
                </a:lnTo>
                <a:lnTo>
                  <a:pt x="831207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 service server</a:t>
            </a:r>
          </a:p>
        </p:txBody>
      </p:sp>
      <p:sp>
        <p:nvSpPr>
          <p:cNvPr id="180" name="无底文字">
            <a:extLst>
              <a:ext uri="{FF2B5EF4-FFF2-40B4-BE49-F238E27FC236}">
                <a16:creationId xmlns:a16="http://schemas.microsoft.com/office/drawing/2014/main" id="{95E74300-EBDF-41E8-AB0C-E86B6937FC67}"/>
              </a:ext>
            </a:extLst>
          </p:cNvPr>
          <p:cNvSpPr/>
          <p:nvPr/>
        </p:nvSpPr>
        <p:spPr>
          <a:xfrm>
            <a:off x="4665789" y="5402612"/>
            <a:ext cx="1143103" cy="420000"/>
          </a:xfrm>
          <a:custGeom>
            <a:avLst/>
            <a:gdLst/>
            <a:ahLst/>
            <a:cxnLst/>
            <a:rect l="l" t="t" r="r" b="b"/>
            <a:pathLst>
              <a:path w="1143103" h="420000" stroke="0">
                <a:moveTo>
                  <a:pt x="0" y="0"/>
                </a:moveTo>
                <a:lnTo>
                  <a:pt x="1143103" y="0"/>
                </a:lnTo>
                <a:lnTo>
                  <a:pt x="1143103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  <a:path w="1143103" h="420000" fill="none">
                <a:moveTo>
                  <a:pt x="0" y="0"/>
                </a:moveTo>
                <a:lnTo>
                  <a:pt x="1143103" y="0"/>
                </a:lnTo>
                <a:lnTo>
                  <a:pt x="1143103" y="420000"/>
                </a:lnTo>
                <a:lnTo>
                  <a:pt x="0" y="42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Common service core</a:t>
            </a:r>
          </a:p>
        </p:txBody>
      </p:sp>
      <p:sp>
        <p:nvSpPr>
          <p:cNvPr id="182" name="圆柱形 181">
            <a:extLst>
              <a:ext uri="{FF2B5EF4-FFF2-40B4-BE49-F238E27FC236}">
                <a16:creationId xmlns:a16="http://schemas.microsoft.com/office/drawing/2014/main" id="{E73F412D-8A7B-413C-94E5-01E5E7E7C11A}"/>
              </a:ext>
            </a:extLst>
          </p:cNvPr>
          <p:cNvSpPr/>
          <p:nvPr/>
        </p:nvSpPr>
        <p:spPr>
          <a:xfrm rot="5400000">
            <a:off x="3842236" y="4440511"/>
            <a:ext cx="148201" cy="1701997"/>
          </a:xfrm>
          <a:prstGeom prst="can">
            <a:avLst/>
          </a:prstGeom>
          <a:solidFill>
            <a:schemeClr val="accent1">
              <a:alpha val="50000"/>
            </a:schemeClr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圆柱形 182">
            <a:extLst>
              <a:ext uri="{FF2B5EF4-FFF2-40B4-BE49-F238E27FC236}">
                <a16:creationId xmlns:a16="http://schemas.microsoft.com/office/drawing/2014/main" id="{55A5E72D-C750-40F5-908F-D4621318F1F1}"/>
              </a:ext>
            </a:extLst>
          </p:cNvPr>
          <p:cNvSpPr/>
          <p:nvPr/>
        </p:nvSpPr>
        <p:spPr>
          <a:xfrm rot="5400000">
            <a:off x="1401777" y="5368430"/>
            <a:ext cx="818056" cy="722718"/>
          </a:xfrm>
          <a:prstGeom prst="can">
            <a:avLst/>
          </a:prstGeom>
          <a:solidFill>
            <a:schemeClr val="accent1">
              <a:alpha val="50000"/>
            </a:schemeClr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ConnectLine">
            <a:extLst>
              <a:ext uri="{FF2B5EF4-FFF2-40B4-BE49-F238E27FC236}">
                <a16:creationId xmlns:a16="http://schemas.microsoft.com/office/drawing/2014/main" id="{5630B7EE-E0A3-4F7D-860D-4623D2BE2C30}"/>
              </a:ext>
            </a:extLst>
          </p:cNvPr>
          <p:cNvSpPr/>
          <p:nvPr/>
        </p:nvSpPr>
        <p:spPr>
          <a:xfrm>
            <a:off x="3020119" y="5283929"/>
            <a:ext cx="1813739" cy="91917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00B050"/>
            </a:solidFill>
            <a:prstDash val="dash"/>
            <a:miter/>
            <a:headEnd type="oval" w="med" len="med"/>
            <a:tailEnd type="oval" w="med" len="med"/>
          </a:ln>
        </p:spPr>
      </p:sp>
      <p:sp>
        <p:nvSpPr>
          <p:cNvPr id="185" name="ConnectLine">
            <a:extLst>
              <a:ext uri="{FF2B5EF4-FFF2-40B4-BE49-F238E27FC236}">
                <a16:creationId xmlns:a16="http://schemas.microsoft.com/office/drawing/2014/main" id="{F9739E4B-B2DB-4DB3-99D6-83D892A87E76}"/>
              </a:ext>
            </a:extLst>
          </p:cNvPr>
          <p:cNvSpPr/>
          <p:nvPr/>
        </p:nvSpPr>
        <p:spPr>
          <a:xfrm>
            <a:off x="3049926" y="4789561"/>
            <a:ext cx="1703575" cy="45719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0000" cap="flat">
            <a:solidFill>
              <a:srgbClr val="000000"/>
            </a:solidFill>
            <a:miter/>
          </a:ln>
        </p:spPr>
      </p:sp>
      <p:sp>
        <p:nvSpPr>
          <p:cNvPr id="186" name="无底文字">
            <a:extLst>
              <a:ext uri="{FF2B5EF4-FFF2-40B4-BE49-F238E27FC236}">
                <a16:creationId xmlns:a16="http://schemas.microsoft.com/office/drawing/2014/main" id="{0F899061-0980-47E7-BA57-3E4C28931C78}"/>
              </a:ext>
            </a:extLst>
          </p:cNvPr>
          <p:cNvSpPr/>
          <p:nvPr/>
        </p:nvSpPr>
        <p:spPr>
          <a:xfrm>
            <a:off x="3367361" y="4602920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MCX-n</a:t>
            </a:r>
          </a:p>
        </p:txBody>
      </p:sp>
      <p:sp>
        <p:nvSpPr>
          <p:cNvPr id="187" name="ConnectLine">
            <a:extLst>
              <a:ext uri="{FF2B5EF4-FFF2-40B4-BE49-F238E27FC236}">
                <a16:creationId xmlns:a16="http://schemas.microsoft.com/office/drawing/2014/main" id="{2A3E05B7-A09D-4C2B-95A8-FB631F1A4644}"/>
              </a:ext>
            </a:extLst>
          </p:cNvPr>
          <p:cNvSpPr/>
          <p:nvPr/>
        </p:nvSpPr>
        <p:spPr>
          <a:xfrm>
            <a:off x="3083044" y="6144578"/>
            <a:ext cx="1793794" cy="10000"/>
          </a:xfrm>
          <a:custGeom>
            <a:avLst/>
            <a:gdLst/>
            <a:ahLst/>
            <a:cxnLst/>
            <a:rect l="l" t="t" r="r" b="b"/>
            <a:pathLst>
              <a:path w="1793794" h="10000" fill="none">
                <a:moveTo>
                  <a:pt x="0" y="0"/>
                </a:moveTo>
                <a:lnTo>
                  <a:pt x="1793794" y="0"/>
                </a:lnTo>
              </a:path>
            </a:pathLst>
          </a:custGeom>
          <a:noFill/>
          <a:ln w="10000" cap="flat">
            <a:solidFill>
              <a:srgbClr val="000000"/>
            </a:solidFill>
            <a:miter/>
          </a:ln>
        </p:spPr>
      </p:sp>
      <p:sp>
        <p:nvSpPr>
          <p:cNvPr id="188" name="无底文字">
            <a:extLst>
              <a:ext uri="{FF2B5EF4-FFF2-40B4-BE49-F238E27FC236}">
                <a16:creationId xmlns:a16="http://schemas.microsoft.com/office/drawing/2014/main" id="{2DCA9EA9-503F-4AD2-BC16-CE9888AC2CD4}"/>
              </a:ext>
            </a:extLst>
          </p:cNvPr>
          <p:cNvSpPr/>
          <p:nvPr/>
        </p:nvSpPr>
        <p:spPr>
          <a:xfrm>
            <a:off x="3332704" y="5957678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CSC--n</a:t>
            </a:r>
          </a:p>
        </p:txBody>
      </p:sp>
      <p:sp>
        <p:nvSpPr>
          <p:cNvPr id="189" name="Rounded Rectangle 236">
            <a:extLst>
              <a:ext uri="{FF2B5EF4-FFF2-40B4-BE49-F238E27FC236}">
                <a16:creationId xmlns:a16="http://schemas.microsoft.com/office/drawing/2014/main" id="{18DFC635-95C6-4144-B7F6-365204EDBAC2}"/>
              </a:ext>
            </a:extLst>
          </p:cNvPr>
          <p:cNvSpPr/>
          <p:nvPr/>
        </p:nvSpPr>
        <p:spPr bwMode="auto">
          <a:xfrm>
            <a:off x="6621365" y="5091740"/>
            <a:ext cx="916552" cy="558545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0" name="TextBox 237">
            <a:extLst>
              <a:ext uri="{FF2B5EF4-FFF2-40B4-BE49-F238E27FC236}">
                <a16:creationId xmlns:a16="http://schemas.microsoft.com/office/drawing/2014/main" id="{F6BC754A-8413-415A-AFEB-B277F3651A9F}"/>
              </a:ext>
            </a:extLst>
          </p:cNvPr>
          <p:cNvSpPr txBox="1"/>
          <p:nvPr/>
        </p:nvSpPr>
        <p:spPr>
          <a:xfrm>
            <a:off x="6518023" y="5455965"/>
            <a:ext cx="10272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N3GPP stack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7" name="Rounded Rectangle 244">
            <a:extLst>
              <a:ext uri="{FF2B5EF4-FFF2-40B4-BE49-F238E27FC236}">
                <a16:creationId xmlns:a16="http://schemas.microsoft.com/office/drawing/2014/main" id="{BE43EC6B-D8D6-44D0-8F09-CCF623C43479}"/>
              </a:ext>
            </a:extLst>
          </p:cNvPr>
          <p:cNvSpPr/>
          <p:nvPr/>
        </p:nvSpPr>
        <p:spPr bwMode="auto">
          <a:xfrm>
            <a:off x="9059454" y="5515781"/>
            <a:ext cx="916551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8" name="TextBox 245">
            <a:extLst>
              <a:ext uri="{FF2B5EF4-FFF2-40B4-BE49-F238E27FC236}">
                <a16:creationId xmlns:a16="http://schemas.microsoft.com/office/drawing/2014/main" id="{97FD2B12-70C3-4A18-A931-33E14DA98A3D}"/>
              </a:ext>
            </a:extLst>
          </p:cNvPr>
          <p:cNvSpPr txBox="1"/>
          <p:nvPr/>
        </p:nvSpPr>
        <p:spPr>
          <a:xfrm>
            <a:off x="9056341" y="5465477"/>
            <a:ext cx="9014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3GPP low layer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1" name="Rounded Rectangle 248">
            <a:extLst>
              <a:ext uri="{FF2B5EF4-FFF2-40B4-BE49-F238E27FC236}">
                <a16:creationId xmlns:a16="http://schemas.microsoft.com/office/drawing/2014/main" id="{06C77886-B183-4AC1-A2E7-D9C19430C667}"/>
              </a:ext>
            </a:extLst>
          </p:cNvPr>
          <p:cNvSpPr/>
          <p:nvPr/>
        </p:nvSpPr>
        <p:spPr bwMode="auto">
          <a:xfrm>
            <a:off x="10869260" y="5523788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2" name="TextBox 249">
            <a:extLst>
              <a:ext uri="{FF2B5EF4-FFF2-40B4-BE49-F238E27FC236}">
                <a16:creationId xmlns:a16="http://schemas.microsoft.com/office/drawing/2014/main" id="{79D1CEEA-1A29-4F0D-A3B5-CED0EA868189}"/>
              </a:ext>
            </a:extLst>
          </p:cNvPr>
          <p:cNvSpPr txBox="1"/>
          <p:nvPr/>
        </p:nvSpPr>
        <p:spPr>
          <a:xfrm>
            <a:off x="10765918" y="5473484"/>
            <a:ext cx="11013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L2/L1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3" name="Rounded Rectangle 250">
            <a:extLst>
              <a:ext uri="{FF2B5EF4-FFF2-40B4-BE49-F238E27FC236}">
                <a16:creationId xmlns:a16="http://schemas.microsoft.com/office/drawing/2014/main" id="{5981B714-F023-4931-9EA0-22AD92FF10EA}"/>
              </a:ext>
            </a:extLst>
          </p:cNvPr>
          <p:cNvSpPr/>
          <p:nvPr/>
        </p:nvSpPr>
        <p:spPr bwMode="auto">
          <a:xfrm>
            <a:off x="10869260" y="5379772"/>
            <a:ext cx="916552" cy="1440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4" name="TextBox 251">
            <a:extLst>
              <a:ext uri="{FF2B5EF4-FFF2-40B4-BE49-F238E27FC236}">
                <a16:creationId xmlns:a16="http://schemas.microsoft.com/office/drawing/2014/main" id="{ED091BA6-D53F-4F2F-AFF6-B32539F07986}"/>
              </a:ext>
            </a:extLst>
          </p:cNvPr>
          <p:cNvSpPr txBox="1"/>
          <p:nvPr/>
        </p:nvSpPr>
        <p:spPr>
          <a:xfrm>
            <a:off x="10910267" y="5336364"/>
            <a:ext cx="866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5" name="Rounded Rectangle 252">
            <a:extLst>
              <a:ext uri="{FF2B5EF4-FFF2-40B4-BE49-F238E27FC236}">
                <a16:creationId xmlns:a16="http://schemas.microsoft.com/office/drawing/2014/main" id="{82FD8A77-0E2F-4745-99BE-67EE4FEAA273}"/>
              </a:ext>
            </a:extLst>
          </p:cNvPr>
          <p:cNvSpPr/>
          <p:nvPr/>
        </p:nvSpPr>
        <p:spPr bwMode="auto">
          <a:xfrm>
            <a:off x="10875316" y="5235756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6" name="TextBox 253">
            <a:extLst>
              <a:ext uri="{FF2B5EF4-FFF2-40B4-BE49-F238E27FC236}">
                <a16:creationId xmlns:a16="http://schemas.microsoft.com/office/drawing/2014/main" id="{3737D460-98CC-425A-99D7-F7719645C6B2}"/>
              </a:ext>
            </a:extLst>
          </p:cNvPr>
          <p:cNvSpPr txBox="1"/>
          <p:nvPr/>
        </p:nvSpPr>
        <p:spPr>
          <a:xfrm>
            <a:off x="10882243" y="5192348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7" name="Rounded Rectangle 254">
            <a:extLst>
              <a:ext uri="{FF2B5EF4-FFF2-40B4-BE49-F238E27FC236}">
                <a16:creationId xmlns:a16="http://schemas.microsoft.com/office/drawing/2014/main" id="{3196A1ED-F0B7-40BC-A42E-E0F34E711664}"/>
              </a:ext>
            </a:extLst>
          </p:cNvPr>
          <p:cNvSpPr/>
          <p:nvPr/>
        </p:nvSpPr>
        <p:spPr bwMode="auto">
          <a:xfrm>
            <a:off x="10869260" y="5091740"/>
            <a:ext cx="916552" cy="144016"/>
          </a:xfrm>
          <a:prstGeom prst="roundRect">
            <a:avLst/>
          </a:prstGeom>
          <a:solidFill>
            <a:srgbClr val="FFC0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8" name="图片 16">
            <a:extLst>
              <a:ext uri="{FF2B5EF4-FFF2-40B4-BE49-F238E27FC236}">
                <a16:creationId xmlns:a16="http://schemas.microsoft.com/office/drawing/2014/main" id="{26C98C00-A457-4757-9FEA-8292F5405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650" y="5491640"/>
            <a:ext cx="408710" cy="382760"/>
          </a:xfrm>
          <a:prstGeom prst="rect">
            <a:avLst/>
          </a:prstGeom>
        </p:spPr>
      </p:pic>
      <p:grpSp>
        <p:nvGrpSpPr>
          <p:cNvPr id="209" name="组合 33893">
            <a:extLst>
              <a:ext uri="{FF2B5EF4-FFF2-40B4-BE49-F238E27FC236}">
                <a16:creationId xmlns:a16="http://schemas.microsoft.com/office/drawing/2014/main" id="{334E5FF7-B862-41B2-B025-2E5FCF270708}"/>
              </a:ext>
            </a:extLst>
          </p:cNvPr>
          <p:cNvGrpSpPr>
            <a:grpSpLocks/>
          </p:cNvGrpSpPr>
          <p:nvPr/>
        </p:nvGrpSpPr>
        <p:grpSpPr bwMode="auto">
          <a:xfrm>
            <a:off x="10401869" y="5559245"/>
            <a:ext cx="290379" cy="259537"/>
            <a:chOff x="1233488" y="3598863"/>
            <a:chExt cx="587375" cy="471488"/>
          </a:xfrm>
        </p:grpSpPr>
        <p:sp>
          <p:nvSpPr>
            <p:cNvPr id="210" name="Freeform 76">
              <a:extLst>
                <a:ext uri="{FF2B5EF4-FFF2-40B4-BE49-F238E27FC236}">
                  <a16:creationId xmlns:a16="http://schemas.microsoft.com/office/drawing/2014/main" id="{A7E15452-BBC4-404E-B4CB-E1A5FBBBC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3488" y="3598863"/>
              <a:ext cx="587375" cy="471488"/>
            </a:xfrm>
            <a:custGeom>
              <a:avLst/>
              <a:gdLst>
                <a:gd name="T0" fmla="*/ 2147483646 w 1399"/>
                <a:gd name="T1" fmla="*/ 0 h 1123"/>
                <a:gd name="T2" fmla="*/ 2147483646 w 1399"/>
                <a:gd name="T3" fmla="*/ 0 h 1123"/>
                <a:gd name="T4" fmla="*/ 2147483646 w 1399"/>
                <a:gd name="T5" fmla="*/ 0 h 1123"/>
                <a:gd name="T6" fmla="*/ 0 w 1399"/>
                <a:gd name="T7" fmla="*/ 2147483646 h 1123"/>
                <a:gd name="T8" fmla="*/ 0 w 1399"/>
                <a:gd name="T9" fmla="*/ 2147483646 h 1123"/>
                <a:gd name="T10" fmla="*/ 2147483646 w 1399"/>
                <a:gd name="T11" fmla="*/ 2147483646 h 1123"/>
                <a:gd name="T12" fmla="*/ 2147483646 w 1399"/>
                <a:gd name="T13" fmla="*/ 2147483646 h 1123"/>
                <a:gd name="T14" fmla="*/ 2147483646 w 1399"/>
                <a:gd name="T15" fmla="*/ 2147483646 h 1123"/>
                <a:gd name="T16" fmla="*/ 2147483646 w 1399"/>
                <a:gd name="T17" fmla="*/ 2147483646 h 1123"/>
                <a:gd name="T18" fmla="*/ 2147483646 w 1399"/>
                <a:gd name="T19" fmla="*/ 2147483646 h 1123"/>
                <a:gd name="T20" fmla="*/ 2147483646 w 1399"/>
                <a:gd name="T21" fmla="*/ 2147483646 h 1123"/>
                <a:gd name="T22" fmla="*/ 2147483646 w 1399"/>
                <a:gd name="T23" fmla="*/ 2147483646 h 1123"/>
                <a:gd name="T24" fmla="*/ 2147483646 w 1399"/>
                <a:gd name="T25" fmla="*/ 2147483646 h 1123"/>
                <a:gd name="T26" fmla="*/ 2147483646 w 1399"/>
                <a:gd name="T27" fmla="*/ 2147483646 h 1123"/>
                <a:gd name="T28" fmla="*/ 2147483646 w 1399"/>
                <a:gd name="T29" fmla="*/ 2147483646 h 1123"/>
                <a:gd name="T30" fmla="*/ 2147483646 w 1399"/>
                <a:gd name="T31" fmla="*/ 2147483646 h 1123"/>
                <a:gd name="T32" fmla="*/ 2147483646 w 1399"/>
                <a:gd name="T33" fmla="*/ 2147483646 h 1123"/>
                <a:gd name="T34" fmla="*/ 2147483646 w 1399"/>
                <a:gd name="T35" fmla="*/ 2147483646 h 1123"/>
                <a:gd name="T36" fmla="*/ 2147483646 w 1399"/>
                <a:gd name="T37" fmla="*/ 2147483646 h 1123"/>
                <a:gd name="T38" fmla="*/ 2147483646 w 1399"/>
                <a:gd name="T39" fmla="*/ 2147483646 h 1123"/>
                <a:gd name="T40" fmla="*/ 2147483646 w 1399"/>
                <a:gd name="T41" fmla="*/ 2147483646 h 1123"/>
                <a:gd name="T42" fmla="*/ 2147483646 w 1399"/>
                <a:gd name="T43" fmla="*/ 2147483646 h 1123"/>
                <a:gd name="T44" fmla="*/ 2147483646 w 1399"/>
                <a:gd name="T45" fmla="*/ 2147483646 h 1123"/>
                <a:gd name="T46" fmla="*/ 2147483646 w 1399"/>
                <a:gd name="T47" fmla="*/ 0 h 11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99" h="1123">
                  <a:moveTo>
                    <a:pt x="1331" y="0"/>
                  </a:moveTo>
                  <a:lnTo>
                    <a:pt x="1331" y="0"/>
                  </a:lnTo>
                  <a:lnTo>
                    <a:pt x="68" y="0"/>
                  </a:lnTo>
                  <a:cubicBezTo>
                    <a:pt x="31" y="0"/>
                    <a:pt x="0" y="31"/>
                    <a:pt x="0" y="68"/>
                  </a:cubicBezTo>
                  <a:lnTo>
                    <a:pt x="0" y="1021"/>
                  </a:lnTo>
                  <a:cubicBezTo>
                    <a:pt x="0" y="1058"/>
                    <a:pt x="31" y="1088"/>
                    <a:pt x="68" y="1088"/>
                  </a:cubicBezTo>
                  <a:lnTo>
                    <a:pt x="872" y="1088"/>
                  </a:lnTo>
                  <a:cubicBezTo>
                    <a:pt x="884" y="1109"/>
                    <a:pt x="906" y="1123"/>
                    <a:pt x="932" y="1123"/>
                  </a:cubicBezTo>
                  <a:cubicBezTo>
                    <a:pt x="971" y="1123"/>
                    <a:pt x="1002" y="1092"/>
                    <a:pt x="1002" y="1054"/>
                  </a:cubicBezTo>
                  <a:cubicBezTo>
                    <a:pt x="1002" y="1016"/>
                    <a:pt x="971" y="985"/>
                    <a:pt x="932" y="985"/>
                  </a:cubicBezTo>
                  <a:cubicBezTo>
                    <a:pt x="906" y="985"/>
                    <a:pt x="883" y="1000"/>
                    <a:pt x="871" y="1021"/>
                  </a:cubicBezTo>
                  <a:lnTo>
                    <a:pt x="67" y="1021"/>
                  </a:lnTo>
                  <a:lnTo>
                    <a:pt x="68" y="67"/>
                  </a:lnTo>
                  <a:lnTo>
                    <a:pt x="1332" y="68"/>
                  </a:lnTo>
                  <a:lnTo>
                    <a:pt x="1331" y="1021"/>
                  </a:lnTo>
                  <a:lnTo>
                    <a:pt x="1206" y="1021"/>
                  </a:lnTo>
                  <a:cubicBezTo>
                    <a:pt x="1194" y="1000"/>
                    <a:pt x="1172" y="985"/>
                    <a:pt x="1145" y="985"/>
                  </a:cubicBezTo>
                  <a:cubicBezTo>
                    <a:pt x="1107" y="985"/>
                    <a:pt x="1076" y="1016"/>
                    <a:pt x="1076" y="1054"/>
                  </a:cubicBezTo>
                  <a:cubicBezTo>
                    <a:pt x="1076" y="1092"/>
                    <a:pt x="1107" y="1123"/>
                    <a:pt x="1145" y="1123"/>
                  </a:cubicBezTo>
                  <a:cubicBezTo>
                    <a:pt x="1171" y="1123"/>
                    <a:pt x="1193" y="1109"/>
                    <a:pt x="1205" y="1088"/>
                  </a:cubicBezTo>
                  <a:lnTo>
                    <a:pt x="1331" y="1088"/>
                  </a:lnTo>
                  <a:cubicBezTo>
                    <a:pt x="1368" y="1088"/>
                    <a:pt x="1399" y="1058"/>
                    <a:pt x="1399" y="1021"/>
                  </a:cubicBezTo>
                  <a:lnTo>
                    <a:pt x="1399" y="68"/>
                  </a:lnTo>
                  <a:cubicBezTo>
                    <a:pt x="1399" y="31"/>
                    <a:pt x="1368" y="0"/>
                    <a:pt x="1331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4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77">
              <a:extLst>
                <a:ext uri="{FF2B5EF4-FFF2-40B4-BE49-F238E27FC236}">
                  <a16:creationId xmlns:a16="http://schemas.microsoft.com/office/drawing/2014/main" id="{BDF46C8B-0FB4-4EED-BBD2-BEE7725DCC1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28738" y="3708400"/>
              <a:ext cx="396875" cy="236538"/>
            </a:xfrm>
            <a:custGeom>
              <a:avLst/>
              <a:gdLst>
                <a:gd name="T0" fmla="*/ 2147483646 w 947"/>
                <a:gd name="T1" fmla="*/ 2147483646 h 565"/>
                <a:gd name="T2" fmla="*/ 2147483646 w 947"/>
                <a:gd name="T3" fmla="*/ 2147483646 h 565"/>
                <a:gd name="T4" fmla="*/ 2147483646 w 947"/>
                <a:gd name="T5" fmla="*/ 2147483646 h 565"/>
                <a:gd name="T6" fmla="*/ 2147483646 w 947"/>
                <a:gd name="T7" fmla="*/ 2147483646 h 565"/>
                <a:gd name="T8" fmla="*/ 2147483646 w 947"/>
                <a:gd name="T9" fmla="*/ 2147483646 h 565"/>
                <a:gd name="T10" fmla="*/ 2147483646 w 947"/>
                <a:gd name="T11" fmla="*/ 2147483646 h 565"/>
                <a:gd name="T12" fmla="*/ 2147483646 w 947"/>
                <a:gd name="T13" fmla="*/ 2147483646 h 565"/>
                <a:gd name="T14" fmla="*/ 2147483646 w 947"/>
                <a:gd name="T15" fmla="*/ 2147483646 h 565"/>
                <a:gd name="T16" fmla="*/ 0 w 947"/>
                <a:gd name="T17" fmla="*/ 2147483646 h 565"/>
                <a:gd name="T18" fmla="*/ 0 w 947"/>
                <a:gd name="T19" fmla="*/ 2147483646 h 565"/>
                <a:gd name="T20" fmla="*/ 0 w 947"/>
                <a:gd name="T21" fmla="*/ 2147483646 h 565"/>
                <a:gd name="T22" fmla="*/ 2147483646 w 947"/>
                <a:gd name="T23" fmla="*/ 2147483646 h 565"/>
                <a:gd name="T24" fmla="*/ 2147483646 w 947"/>
                <a:gd name="T25" fmla="*/ 2147483646 h 565"/>
                <a:gd name="T26" fmla="*/ 2147483646 w 947"/>
                <a:gd name="T27" fmla="*/ 2147483646 h 565"/>
                <a:gd name="T28" fmla="*/ 2147483646 w 947"/>
                <a:gd name="T29" fmla="*/ 2147483646 h 565"/>
                <a:gd name="T30" fmla="*/ 2147483646 w 947"/>
                <a:gd name="T31" fmla="*/ 2147483646 h 565"/>
                <a:gd name="T32" fmla="*/ 2147483646 w 947"/>
                <a:gd name="T33" fmla="*/ 2147483646 h 565"/>
                <a:gd name="T34" fmla="*/ 2147483646 w 947"/>
                <a:gd name="T35" fmla="*/ 2147483646 h 565"/>
                <a:gd name="T36" fmla="*/ 2147483646 w 947"/>
                <a:gd name="T37" fmla="*/ 2147483646 h 565"/>
                <a:gd name="T38" fmla="*/ 2147483646 w 947"/>
                <a:gd name="T39" fmla="*/ 2147483646 h 565"/>
                <a:gd name="T40" fmla="*/ 2147483646 w 947"/>
                <a:gd name="T41" fmla="*/ 2147483646 h 565"/>
                <a:gd name="T42" fmla="*/ 2147483646 w 947"/>
                <a:gd name="T43" fmla="*/ 2147483646 h 565"/>
                <a:gd name="T44" fmla="*/ 2147483646 w 947"/>
                <a:gd name="T45" fmla="*/ 2147483646 h 565"/>
                <a:gd name="T46" fmla="*/ 2147483646 w 947"/>
                <a:gd name="T47" fmla="*/ 2147483646 h 565"/>
                <a:gd name="T48" fmla="*/ 2147483646 w 947"/>
                <a:gd name="T49" fmla="*/ 2147483646 h 565"/>
                <a:gd name="T50" fmla="*/ 2147483646 w 947"/>
                <a:gd name="T51" fmla="*/ 2147483646 h 565"/>
                <a:gd name="T52" fmla="*/ 2147483646 w 947"/>
                <a:gd name="T53" fmla="*/ 2147483646 h 565"/>
                <a:gd name="T54" fmla="*/ 2147483646 w 947"/>
                <a:gd name="T55" fmla="*/ 2147483646 h 565"/>
                <a:gd name="T56" fmla="*/ 2147483646 w 947"/>
                <a:gd name="T57" fmla="*/ 2147483646 h 565"/>
                <a:gd name="T58" fmla="*/ 2147483646 w 947"/>
                <a:gd name="T59" fmla="*/ 2147483646 h 565"/>
                <a:gd name="T60" fmla="*/ 2147483646 w 947"/>
                <a:gd name="T61" fmla="*/ 2147483646 h 565"/>
                <a:gd name="T62" fmla="*/ 2147483646 w 947"/>
                <a:gd name="T63" fmla="*/ 2147483646 h 565"/>
                <a:gd name="T64" fmla="*/ 2147483646 w 947"/>
                <a:gd name="T65" fmla="*/ 2147483646 h 565"/>
                <a:gd name="T66" fmla="*/ 2147483646 w 947"/>
                <a:gd name="T67" fmla="*/ 0 h 565"/>
                <a:gd name="T68" fmla="*/ 2147483646 w 947"/>
                <a:gd name="T69" fmla="*/ 2147483646 h 565"/>
                <a:gd name="T70" fmla="*/ 2147483646 w 947"/>
                <a:gd name="T71" fmla="*/ 2147483646 h 565"/>
                <a:gd name="T72" fmla="*/ 2147483646 w 947"/>
                <a:gd name="T73" fmla="*/ 2147483646 h 565"/>
                <a:gd name="T74" fmla="*/ 2147483646 w 947"/>
                <a:gd name="T75" fmla="*/ 0 h 565"/>
                <a:gd name="T76" fmla="*/ 2147483646 w 947"/>
                <a:gd name="T77" fmla="*/ 2147483646 h 565"/>
                <a:gd name="T78" fmla="*/ 0 w 947"/>
                <a:gd name="T79" fmla="*/ 2147483646 h 565"/>
                <a:gd name="T80" fmla="*/ 0 w 947"/>
                <a:gd name="T81" fmla="*/ 2147483646 h 565"/>
                <a:gd name="T82" fmla="*/ 2147483646 w 947"/>
                <a:gd name="T83" fmla="*/ 2147483646 h 565"/>
                <a:gd name="T84" fmla="*/ 2147483646 w 947"/>
                <a:gd name="T85" fmla="*/ 2147483646 h 565"/>
                <a:gd name="T86" fmla="*/ 2147483646 w 947"/>
                <a:gd name="T87" fmla="*/ 2147483646 h 565"/>
                <a:gd name="T88" fmla="*/ 2147483646 w 947"/>
                <a:gd name="T89" fmla="*/ 2147483646 h 565"/>
                <a:gd name="T90" fmla="*/ 2147483646 w 947"/>
                <a:gd name="T91" fmla="*/ 2147483646 h 565"/>
                <a:gd name="T92" fmla="*/ 2147483646 w 947"/>
                <a:gd name="T93" fmla="*/ 2147483646 h 565"/>
                <a:gd name="T94" fmla="*/ 2147483646 w 947"/>
                <a:gd name="T95" fmla="*/ 2147483646 h 565"/>
                <a:gd name="T96" fmla="*/ 2147483646 w 947"/>
                <a:gd name="T97" fmla="*/ 2147483646 h 565"/>
                <a:gd name="T98" fmla="*/ 2147483646 w 947"/>
                <a:gd name="T99" fmla="*/ 2147483646 h 565"/>
                <a:gd name="T100" fmla="*/ 2147483646 w 947"/>
                <a:gd name="T101" fmla="*/ 2147483646 h 565"/>
                <a:gd name="T102" fmla="*/ 0 w 947"/>
                <a:gd name="T103" fmla="*/ 2147483646 h 5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47" h="565">
                  <a:moveTo>
                    <a:pt x="481" y="117"/>
                  </a:moveTo>
                  <a:lnTo>
                    <a:pt x="481" y="117"/>
                  </a:lnTo>
                  <a:cubicBezTo>
                    <a:pt x="508" y="117"/>
                    <a:pt x="530" y="139"/>
                    <a:pt x="530" y="167"/>
                  </a:cubicBezTo>
                  <a:lnTo>
                    <a:pt x="530" y="398"/>
                  </a:lnTo>
                  <a:cubicBezTo>
                    <a:pt x="530" y="425"/>
                    <a:pt x="508" y="448"/>
                    <a:pt x="481" y="448"/>
                  </a:cubicBezTo>
                  <a:cubicBezTo>
                    <a:pt x="453" y="448"/>
                    <a:pt x="431" y="425"/>
                    <a:pt x="431" y="398"/>
                  </a:cubicBezTo>
                  <a:lnTo>
                    <a:pt x="431" y="167"/>
                  </a:lnTo>
                  <a:cubicBezTo>
                    <a:pt x="431" y="139"/>
                    <a:pt x="453" y="117"/>
                    <a:pt x="481" y="117"/>
                  </a:cubicBezTo>
                  <a:close/>
                  <a:moveTo>
                    <a:pt x="0" y="408"/>
                  </a:moveTo>
                  <a:lnTo>
                    <a:pt x="0" y="408"/>
                  </a:lnTo>
                  <a:lnTo>
                    <a:pt x="0" y="518"/>
                  </a:lnTo>
                  <a:lnTo>
                    <a:pt x="31" y="487"/>
                  </a:lnTo>
                  <a:cubicBezTo>
                    <a:pt x="83" y="537"/>
                    <a:pt x="152" y="565"/>
                    <a:pt x="224" y="565"/>
                  </a:cubicBezTo>
                  <a:cubicBezTo>
                    <a:pt x="294" y="565"/>
                    <a:pt x="361" y="539"/>
                    <a:pt x="413" y="492"/>
                  </a:cubicBezTo>
                  <a:cubicBezTo>
                    <a:pt x="432" y="506"/>
                    <a:pt x="455" y="514"/>
                    <a:pt x="481" y="514"/>
                  </a:cubicBezTo>
                  <a:cubicBezTo>
                    <a:pt x="502" y="514"/>
                    <a:pt x="523" y="508"/>
                    <a:pt x="540" y="498"/>
                  </a:cubicBezTo>
                  <a:cubicBezTo>
                    <a:pt x="591" y="541"/>
                    <a:pt x="655" y="565"/>
                    <a:pt x="723" y="565"/>
                  </a:cubicBezTo>
                  <a:cubicBezTo>
                    <a:pt x="795" y="565"/>
                    <a:pt x="863" y="537"/>
                    <a:pt x="916" y="488"/>
                  </a:cubicBezTo>
                  <a:lnTo>
                    <a:pt x="947" y="519"/>
                  </a:lnTo>
                  <a:lnTo>
                    <a:pt x="947" y="409"/>
                  </a:lnTo>
                  <a:lnTo>
                    <a:pt x="837" y="409"/>
                  </a:lnTo>
                  <a:lnTo>
                    <a:pt x="869" y="440"/>
                  </a:lnTo>
                  <a:cubicBezTo>
                    <a:pt x="829" y="477"/>
                    <a:pt x="777" y="498"/>
                    <a:pt x="723" y="498"/>
                  </a:cubicBezTo>
                  <a:cubicBezTo>
                    <a:pt x="672" y="498"/>
                    <a:pt x="624" y="480"/>
                    <a:pt x="585" y="449"/>
                  </a:cubicBezTo>
                  <a:cubicBezTo>
                    <a:pt x="593" y="433"/>
                    <a:pt x="597" y="416"/>
                    <a:pt x="597" y="398"/>
                  </a:cubicBezTo>
                  <a:lnTo>
                    <a:pt x="597" y="167"/>
                  </a:lnTo>
                  <a:cubicBezTo>
                    <a:pt x="597" y="148"/>
                    <a:pt x="593" y="131"/>
                    <a:pt x="585" y="116"/>
                  </a:cubicBezTo>
                  <a:cubicBezTo>
                    <a:pt x="624" y="84"/>
                    <a:pt x="672" y="67"/>
                    <a:pt x="723" y="67"/>
                  </a:cubicBezTo>
                  <a:cubicBezTo>
                    <a:pt x="777" y="67"/>
                    <a:pt x="829" y="87"/>
                    <a:pt x="869" y="125"/>
                  </a:cubicBezTo>
                  <a:lnTo>
                    <a:pt x="837" y="157"/>
                  </a:lnTo>
                  <a:lnTo>
                    <a:pt x="947" y="157"/>
                  </a:lnTo>
                  <a:lnTo>
                    <a:pt x="947" y="47"/>
                  </a:lnTo>
                  <a:lnTo>
                    <a:pt x="916" y="77"/>
                  </a:lnTo>
                  <a:cubicBezTo>
                    <a:pt x="864" y="28"/>
                    <a:pt x="795" y="0"/>
                    <a:pt x="723" y="0"/>
                  </a:cubicBezTo>
                  <a:cubicBezTo>
                    <a:pt x="655" y="0"/>
                    <a:pt x="591" y="23"/>
                    <a:pt x="540" y="67"/>
                  </a:cubicBezTo>
                  <a:cubicBezTo>
                    <a:pt x="523" y="56"/>
                    <a:pt x="502" y="50"/>
                    <a:pt x="481" y="50"/>
                  </a:cubicBezTo>
                  <a:cubicBezTo>
                    <a:pt x="455" y="50"/>
                    <a:pt x="432" y="58"/>
                    <a:pt x="413" y="72"/>
                  </a:cubicBezTo>
                  <a:cubicBezTo>
                    <a:pt x="361" y="26"/>
                    <a:pt x="294" y="0"/>
                    <a:pt x="224" y="0"/>
                  </a:cubicBezTo>
                  <a:cubicBezTo>
                    <a:pt x="152" y="0"/>
                    <a:pt x="84" y="27"/>
                    <a:pt x="31" y="77"/>
                  </a:cubicBezTo>
                  <a:lnTo>
                    <a:pt x="0" y="46"/>
                  </a:lnTo>
                  <a:lnTo>
                    <a:pt x="0" y="155"/>
                  </a:lnTo>
                  <a:lnTo>
                    <a:pt x="110" y="155"/>
                  </a:lnTo>
                  <a:lnTo>
                    <a:pt x="78" y="124"/>
                  </a:lnTo>
                  <a:cubicBezTo>
                    <a:pt x="118" y="87"/>
                    <a:pt x="170" y="67"/>
                    <a:pt x="224" y="67"/>
                  </a:cubicBezTo>
                  <a:cubicBezTo>
                    <a:pt x="280" y="67"/>
                    <a:pt x="332" y="88"/>
                    <a:pt x="372" y="125"/>
                  </a:cubicBezTo>
                  <a:cubicBezTo>
                    <a:pt x="367" y="138"/>
                    <a:pt x="364" y="152"/>
                    <a:pt x="364" y="167"/>
                  </a:cubicBezTo>
                  <a:lnTo>
                    <a:pt x="364" y="398"/>
                  </a:lnTo>
                  <a:cubicBezTo>
                    <a:pt x="364" y="413"/>
                    <a:pt x="367" y="427"/>
                    <a:pt x="372" y="440"/>
                  </a:cubicBezTo>
                  <a:cubicBezTo>
                    <a:pt x="332" y="477"/>
                    <a:pt x="280" y="498"/>
                    <a:pt x="224" y="498"/>
                  </a:cubicBezTo>
                  <a:cubicBezTo>
                    <a:pt x="170" y="498"/>
                    <a:pt x="118" y="477"/>
                    <a:pt x="78" y="440"/>
                  </a:cubicBezTo>
                  <a:lnTo>
                    <a:pt x="11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4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212" name="Straight Connector 260">
            <a:extLst>
              <a:ext uri="{FF2B5EF4-FFF2-40B4-BE49-F238E27FC236}">
                <a16:creationId xmlns:a16="http://schemas.microsoft.com/office/drawing/2014/main" id="{DAC8EFD5-5711-41F2-8759-0355F2A9D0CA}"/>
              </a:ext>
            </a:extLst>
          </p:cNvPr>
          <p:cNvCxnSpPr>
            <a:cxnSpLocks/>
            <a:endCxn id="203" idx="1"/>
          </p:cNvCxnSpPr>
          <p:nvPr/>
        </p:nvCxnSpPr>
        <p:spPr bwMode="auto">
          <a:xfrm>
            <a:off x="9882397" y="5447776"/>
            <a:ext cx="986863" cy="4004"/>
          </a:xfrm>
          <a:prstGeom prst="line">
            <a:avLst/>
          </a:prstGeom>
          <a:noFill/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3" name="Straight Connector 261">
            <a:extLst>
              <a:ext uri="{FF2B5EF4-FFF2-40B4-BE49-F238E27FC236}">
                <a16:creationId xmlns:a16="http://schemas.microsoft.com/office/drawing/2014/main" id="{E1CE5147-F6A4-4E38-8504-A6805F612EED}"/>
              </a:ext>
            </a:extLst>
          </p:cNvPr>
          <p:cNvCxnSpPr>
            <a:cxnSpLocks/>
          </p:cNvCxnSpPr>
          <p:nvPr/>
        </p:nvCxnSpPr>
        <p:spPr bwMode="auto">
          <a:xfrm>
            <a:off x="7543898" y="5320760"/>
            <a:ext cx="676100" cy="0"/>
          </a:xfrm>
          <a:prstGeom prst="line">
            <a:avLst/>
          </a:prstGeom>
          <a:noFill/>
          <a:ln w="63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4" name="TextBox 262">
            <a:extLst>
              <a:ext uri="{FF2B5EF4-FFF2-40B4-BE49-F238E27FC236}">
                <a16:creationId xmlns:a16="http://schemas.microsoft.com/office/drawing/2014/main" id="{BE022D76-D96F-4405-82FF-9C535E32D2D5}"/>
              </a:ext>
            </a:extLst>
          </p:cNvPr>
          <p:cNvSpPr txBox="1"/>
          <p:nvPr/>
        </p:nvSpPr>
        <p:spPr>
          <a:xfrm>
            <a:off x="6502867" y="4579162"/>
            <a:ext cx="3024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Protocol stack (GWUE PoV)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6" name="TextBox 264">
            <a:extLst>
              <a:ext uri="{FF2B5EF4-FFF2-40B4-BE49-F238E27FC236}">
                <a16:creationId xmlns:a16="http://schemas.microsoft.com/office/drawing/2014/main" id="{07AACAA7-C283-4653-A5E5-C4C8C72EA368}"/>
              </a:ext>
            </a:extLst>
          </p:cNvPr>
          <p:cNvSpPr txBox="1"/>
          <p:nvPr/>
        </p:nvSpPr>
        <p:spPr>
          <a:xfrm>
            <a:off x="11121562" y="5673295"/>
            <a:ext cx="679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Server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7" name="TextBox 264">
            <a:extLst>
              <a:ext uri="{FF2B5EF4-FFF2-40B4-BE49-F238E27FC236}">
                <a16:creationId xmlns:a16="http://schemas.microsoft.com/office/drawing/2014/main" id="{8C8C5355-BB79-46E0-8EE0-4D8DD6628354}"/>
              </a:ext>
            </a:extLst>
          </p:cNvPr>
          <p:cNvSpPr txBox="1"/>
          <p:nvPr/>
        </p:nvSpPr>
        <p:spPr>
          <a:xfrm>
            <a:off x="8556445" y="5706371"/>
            <a:ext cx="679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GW UE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8" name="TextBox 264">
            <a:extLst>
              <a:ext uri="{FF2B5EF4-FFF2-40B4-BE49-F238E27FC236}">
                <a16:creationId xmlns:a16="http://schemas.microsoft.com/office/drawing/2014/main" id="{A4CA2D17-16F5-4AD2-B14B-85A1A24151A0}"/>
              </a:ext>
            </a:extLst>
          </p:cNvPr>
          <p:cNvSpPr txBox="1"/>
          <p:nvPr/>
        </p:nvSpPr>
        <p:spPr>
          <a:xfrm>
            <a:off x="6603060" y="5662197"/>
            <a:ext cx="9409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N3GPP device</a:t>
            </a:r>
            <a:endParaRPr kumimoji="0" lang="zh-CN" alt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9" name="Rounded Rectangle 236">
            <a:extLst>
              <a:ext uri="{FF2B5EF4-FFF2-40B4-BE49-F238E27FC236}">
                <a16:creationId xmlns:a16="http://schemas.microsoft.com/office/drawing/2014/main" id="{343A6B83-58BA-4207-883A-069D39FF6406}"/>
              </a:ext>
            </a:extLst>
          </p:cNvPr>
          <p:cNvSpPr/>
          <p:nvPr/>
        </p:nvSpPr>
        <p:spPr bwMode="auto">
          <a:xfrm>
            <a:off x="8219998" y="5078975"/>
            <a:ext cx="833184" cy="575977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0" name="TextBox 237">
            <a:extLst>
              <a:ext uri="{FF2B5EF4-FFF2-40B4-BE49-F238E27FC236}">
                <a16:creationId xmlns:a16="http://schemas.microsoft.com/office/drawing/2014/main" id="{81765EAE-3CE7-4C6D-929A-6A70D0DEEF6A}"/>
              </a:ext>
            </a:extLst>
          </p:cNvPr>
          <p:cNvSpPr txBox="1"/>
          <p:nvPr/>
        </p:nvSpPr>
        <p:spPr>
          <a:xfrm>
            <a:off x="8145065" y="5351501"/>
            <a:ext cx="9850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N3GPP stack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1" name="TextBox 259">
            <a:extLst>
              <a:ext uri="{FF2B5EF4-FFF2-40B4-BE49-F238E27FC236}">
                <a16:creationId xmlns:a16="http://schemas.microsoft.com/office/drawing/2014/main" id="{06156A08-5736-4689-8500-63BB2CFF1518}"/>
              </a:ext>
            </a:extLst>
          </p:cNvPr>
          <p:cNvSpPr txBox="1"/>
          <p:nvPr/>
        </p:nvSpPr>
        <p:spPr>
          <a:xfrm>
            <a:off x="10663614" y="5051780"/>
            <a:ext cx="13408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SIP/RTP,RTCP/HTTP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5" name="Rounded Rectangle 242">
            <a:extLst>
              <a:ext uri="{FF2B5EF4-FFF2-40B4-BE49-F238E27FC236}">
                <a16:creationId xmlns:a16="http://schemas.microsoft.com/office/drawing/2014/main" id="{99E94740-168D-439A-914D-7845D3D74C20}"/>
              </a:ext>
            </a:extLst>
          </p:cNvPr>
          <p:cNvSpPr/>
          <p:nvPr/>
        </p:nvSpPr>
        <p:spPr bwMode="auto">
          <a:xfrm>
            <a:off x="9059673" y="5078975"/>
            <a:ext cx="916552" cy="144016"/>
          </a:xfrm>
          <a:prstGeom prst="roundRect">
            <a:avLst/>
          </a:prstGeom>
          <a:solidFill>
            <a:srgbClr val="FFC000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6" name="TextBox 243">
            <a:extLst>
              <a:ext uri="{FF2B5EF4-FFF2-40B4-BE49-F238E27FC236}">
                <a16:creationId xmlns:a16="http://schemas.microsoft.com/office/drawing/2014/main" id="{98C9D09D-83F3-4885-9F52-6EC1528282F8}"/>
              </a:ext>
            </a:extLst>
          </p:cNvPr>
          <p:cNvSpPr txBox="1"/>
          <p:nvPr/>
        </p:nvSpPr>
        <p:spPr>
          <a:xfrm>
            <a:off x="9009284" y="5021000"/>
            <a:ext cx="11109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SIP/RTP,RTCP/HTTP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8" name="Rounded Rectangle 238">
            <a:extLst>
              <a:ext uri="{FF2B5EF4-FFF2-40B4-BE49-F238E27FC236}">
                <a16:creationId xmlns:a16="http://schemas.microsoft.com/office/drawing/2014/main" id="{72D2469E-ECE0-4007-BE99-B6AF9F395507}"/>
              </a:ext>
            </a:extLst>
          </p:cNvPr>
          <p:cNvSpPr/>
          <p:nvPr/>
        </p:nvSpPr>
        <p:spPr bwMode="auto">
          <a:xfrm>
            <a:off x="9060861" y="5367184"/>
            <a:ext cx="916552" cy="1440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9" name="TextBox 239">
            <a:extLst>
              <a:ext uri="{FF2B5EF4-FFF2-40B4-BE49-F238E27FC236}">
                <a16:creationId xmlns:a16="http://schemas.microsoft.com/office/drawing/2014/main" id="{DA057080-8319-46A3-98DD-622C69D11D7D}"/>
              </a:ext>
            </a:extLst>
          </p:cNvPr>
          <p:cNvSpPr txBox="1"/>
          <p:nvPr/>
        </p:nvSpPr>
        <p:spPr>
          <a:xfrm>
            <a:off x="9101868" y="5323776"/>
            <a:ext cx="866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0" name="Rounded Rectangle 240">
            <a:extLst>
              <a:ext uri="{FF2B5EF4-FFF2-40B4-BE49-F238E27FC236}">
                <a16:creationId xmlns:a16="http://schemas.microsoft.com/office/drawing/2014/main" id="{10A5A07A-86FD-4943-9577-B780CC102A42}"/>
              </a:ext>
            </a:extLst>
          </p:cNvPr>
          <p:cNvSpPr/>
          <p:nvPr/>
        </p:nvSpPr>
        <p:spPr bwMode="auto">
          <a:xfrm>
            <a:off x="9066917" y="5223168"/>
            <a:ext cx="916552" cy="144016"/>
          </a:xfrm>
          <a:prstGeom prst="roundRect">
            <a:avLst/>
          </a:prstGeom>
          <a:noFill/>
          <a:ln>
            <a:solidFill>
              <a:srgbClr val="0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1" name="TextBox 241">
            <a:extLst>
              <a:ext uri="{FF2B5EF4-FFF2-40B4-BE49-F238E27FC236}">
                <a16:creationId xmlns:a16="http://schemas.microsoft.com/office/drawing/2014/main" id="{2E786E75-3DFB-4B7D-871D-478FE4B235A2}"/>
              </a:ext>
            </a:extLst>
          </p:cNvPr>
          <p:cNvSpPr txBox="1"/>
          <p:nvPr/>
        </p:nvSpPr>
        <p:spPr>
          <a:xfrm>
            <a:off x="9073844" y="5179760"/>
            <a:ext cx="9035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TCP/UDP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2" name="Rounded Rectangle 254">
            <a:extLst>
              <a:ext uri="{FF2B5EF4-FFF2-40B4-BE49-F238E27FC236}">
                <a16:creationId xmlns:a16="http://schemas.microsoft.com/office/drawing/2014/main" id="{DDF0E316-76BE-4769-980E-2148B923582F}"/>
              </a:ext>
            </a:extLst>
          </p:cNvPr>
          <p:cNvSpPr/>
          <p:nvPr/>
        </p:nvSpPr>
        <p:spPr bwMode="auto">
          <a:xfrm>
            <a:off x="10826399" y="2751238"/>
            <a:ext cx="916552" cy="144016"/>
          </a:xfrm>
          <a:prstGeom prst="round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3" name="TextBox 259">
            <a:extLst>
              <a:ext uri="{FF2B5EF4-FFF2-40B4-BE49-F238E27FC236}">
                <a16:creationId xmlns:a16="http://schemas.microsoft.com/office/drawing/2014/main" id="{A41C8971-6E7F-435A-B7D8-52474C605A64}"/>
              </a:ext>
            </a:extLst>
          </p:cNvPr>
          <p:cNvSpPr txBox="1"/>
          <p:nvPr/>
        </p:nvSpPr>
        <p:spPr>
          <a:xfrm>
            <a:off x="10877626" y="2704194"/>
            <a:ext cx="8262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APP/content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4" name="Rounded Rectangle 254">
            <a:extLst>
              <a:ext uri="{FF2B5EF4-FFF2-40B4-BE49-F238E27FC236}">
                <a16:creationId xmlns:a16="http://schemas.microsoft.com/office/drawing/2014/main" id="{2B46EA37-892D-488F-8D14-14CED2E6AB24}"/>
              </a:ext>
            </a:extLst>
          </p:cNvPr>
          <p:cNvSpPr/>
          <p:nvPr/>
        </p:nvSpPr>
        <p:spPr bwMode="auto">
          <a:xfrm>
            <a:off x="6572228" y="2732613"/>
            <a:ext cx="916552" cy="144016"/>
          </a:xfrm>
          <a:prstGeom prst="round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5" name="TextBox 259">
            <a:extLst>
              <a:ext uri="{FF2B5EF4-FFF2-40B4-BE49-F238E27FC236}">
                <a16:creationId xmlns:a16="http://schemas.microsoft.com/office/drawing/2014/main" id="{25BF27D8-59FD-419A-8134-DAAE228853C4}"/>
              </a:ext>
            </a:extLst>
          </p:cNvPr>
          <p:cNvSpPr txBox="1"/>
          <p:nvPr/>
        </p:nvSpPr>
        <p:spPr>
          <a:xfrm>
            <a:off x="6610756" y="2686557"/>
            <a:ext cx="823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APP/content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6" name="Rounded Rectangle 254">
            <a:extLst>
              <a:ext uri="{FF2B5EF4-FFF2-40B4-BE49-F238E27FC236}">
                <a16:creationId xmlns:a16="http://schemas.microsoft.com/office/drawing/2014/main" id="{2DBDA2B8-D0C7-4542-9AAC-FA26DF144C00}"/>
              </a:ext>
            </a:extLst>
          </p:cNvPr>
          <p:cNvSpPr/>
          <p:nvPr/>
        </p:nvSpPr>
        <p:spPr bwMode="auto">
          <a:xfrm>
            <a:off x="10869260" y="4945253"/>
            <a:ext cx="916552" cy="144016"/>
          </a:xfrm>
          <a:prstGeom prst="round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7" name="TextBox 259">
            <a:extLst>
              <a:ext uri="{FF2B5EF4-FFF2-40B4-BE49-F238E27FC236}">
                <a16:creationId xmlns:a16="http://schemas.microsoft.com/office/drawing/2014/main" id="{1E7AECC6-6983-42A1-B420-78A6164C5134}"/>
              </a:ext>
            </a:extLst>
          </p:cNvPr>
          <p:cNvSpPr txBox="1"/>
          <p:nvPr/>
        </p:nvSpPr>
        <p:spPr>
          <a:xfrm>
            <a:off x="10889647" y="4899838"/>
            <a:ext cx="8716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APP/content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8" name="Rounded Rectangle 254">
            <a:extLst>
              <a:ext uri="{FF2B5EF4-FFF2-40B4-BE49-F238E27FC236}">
                <a16:creationId xmlns:a16="http://schemas.microsoft.com/office/drawing/2014/main" id="{3537938E-AC6C-4246-908C-719F2C8983D2}"/>
              </a:ext>
            </a:extLst>
          </p:cNvPr>
          <p:cNvSpPr/>
          <p:nvPr/>
        </p:nvSpPr>
        <p:spPr bwMode="auto">
          <a:xfrm>
            <a:off x="6609033" y="4943246"/>
            <a:ext cx="916552" cy="144016"/>
          </a:xfrm>
          <a:prstGeom prst="round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9" name="TextBox 259">
            <a:extLst>
              <a:ext uri="{FF2B5EF4-FFF2-40B4-BE49-F238E27FC236}">
                <a16:creationId xmlns:a16="http://schemas.microsoft.com/office/drawing/2014/main" id="{44F5552D-9385-4839-A250-793F0C606A59}"/>
              </a:ext>
            </a:extLst>
          </p:cNvPr>
          <p:cNvSpPr txBox="1"/>
          <p:nvPr/>
        </p:nvSpPr>
        <p:spPr>
          <a:xfrm>
            <a:off x="6622936" y="4889634"/>
            <a:ext cx="8716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APP/content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49" name="TextBox 262">
            <a:extLst>
              <a:ext uri="{FF2B5EF4-FFF2-40B4-BE49-F238E27FC236}">
                <a16:creationId xmlns:a16="http://schemas.microsoft.com/office/drawing/2014/main" id="{64054EFC-A2A1-4B98-94CC-D2BB27E61070}"/>
              </a:ext>
            </a:extLst>
          </p:cNvPr>
          <p:cNvSpPr txBox="1"/>
          <p:nvPr/>
        </p:nvSpPr>
        <p:spPr>
          <a:xfrm>
            <a:off x="6609033" y="5993312"/>
            <a:ext cx="44562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All the SIP/HTTP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/RTP,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RTCP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has to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terminate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at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the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GW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UE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in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this</a:t>
            </a:r>
            <a:r>
              <a:rPr lang="zh-CN" altLang="en-US" sz="1050" b="1" i="1" kern="0" dirty="0">
                <a:solidFill>
                  <a:srgbClr val="C00000"/>
                </a:solidFill>
              </a:rPr>
              <a:t>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case!</a:t>
            </a:r>
            <a:endParaRPr kumimoji="0" lang="zh-CN" altLang="en-US" sz="105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50" name="对话气泡: 圆角矩形 249">
            <a:extLst>
              <a:ext uri="{FF2B5EF4-FFF2-40B4-BE49-F238E27FC236}">
                <a16:creationId xmlns:a16="http://schemas.microsoft.com/office/drawing/2014/main" id="{E398A046-D077-4C50-8DD6-88FF3AE51A88}"/>
              </a:ext>
            </a:extLst>
          </p:cNvPr>
          <p:cNvSpPr/>
          <p:nvPr/>
        </p:nvSpPr>
        <p:spPr>
          <a:xfrm>
            <a:off x="6551614" y="5997765"/>
            <a:ext cx="3982274" cy="287769"/>
          </a:xfrm>
          <a:prstGeom prst="wedgeRoundRectCallout">
            <a:avLst>
              <a:gd name="adj1" fmla="val 28958"/>
              <a:gd name="adj2" fmla="val -318118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ConnectLine">
            <a:extLst>
              <a:ext uri="{FF2B5EF4-FFF2-40B4-BE49-F238E27FC236}">
                <a16:creationId xmlns:a16="http://schemas.microsoft.com/office/drawing/2014/main" id="{6B1ECB00-8A2A-4B2E-9ED7-A82B9D083932}"/>
              </a:ext>
            </a:extLst>
          </p:cNvPr>
          <p:cNvSpPr/>
          <p:nvPr/>
        </p:nvSpPr>
        <p:spPr>
          <a:xfrm>
            <a:off x="3054645" y="4288966"/>
            <a:ext cx="1813217" cy="45719"/>
          </a:xfrm>
          <a:custGeom>
            <a:avLst/>
            <a:gdLst/>
            <a:ahLst/>
            <a:cxnLst/>
            <a:rect l="l" t="t" r="r" b="b"/>
            <a:pathLst>
              <a:path w="1796376" h="10000" fill="none">
                <a:moveTo>
                  <a:pt x="0" y="0"/>
                </a:moveTo>
                <a:lnTo>
                  <a:pt x="1796376" y="0"/>
                </a:lnTo>
              </a:path>
            </a:pathLst>
          </a:custGeom>
          <a:noFill/>
          <a:ln w="10000" cap="flat">
            <a:solidFill>
              <a:schemeClr val="accent2"/>
            </a:solidFill>
            <a:miter/>
            <a:headEnd type="oval" w="med" len="med"/>
            <a:tailEnd type="oval" w="med" len="med"/>
          </a:ln>
        </p:spPr>
      </p:sp>
      <p:sp>
        <p:nvSpPr>
          <p:cNvPr id="245" name="无底文字">
            <a:extLst>
              <a:ext uri="{FF2B5EF4-FFF2-40B4-BE49-F238E27FC236}">
                <a16:creationId xmlns:a16="http://schemas.microsoft.com/office/drawing/2014/main" id="{B05369F9-EF69-4EBA-8E00-B1CF3D3EFA4F}"/>
              </a:ext>
            </a:extLst>
          </p:cNvPr>
          <p:cNvSpPr/>
          <p:nvPr/>
        </p:nvSpPr>
        <p:spPr>
          <a:xfrm>
            <a:off x="3334470" y="4098967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GW-core</a:t>
            </a:r>
          </a:p>
        </p:txBody>
      </p:sp>
      <p:sp>
        <p:nvSpPr>
          <p:cNvPr id="248" name="ConnectLine">
            <a:extLst>
              <a:ext uri="{FF2B5EF4-FFF2-40B4-BE49-F238E27FC236}">
                <a16:creationId xmlns:a16="http://schemas.microsoft.com/office/drawing/2014/main" id="{0D5C06E2-BA72-4864-A225-272F1C01F9EA}"/>
              </a:ext>
            </a:extLst>
          </p:cNvPr>
          <p:cNvSpPr/>
          <p:nvPr/>
        </p:nvSpPr>
        <p:spPr>
          <a:xfrm>
            <a:off x="1309079" y="5380860"/>
            <a:ext cx="880693" cy="130340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prstDash val="dash"/>
            <a:miter/>
            <a:headEnd type="oval" w="med" len="med"/>
            <a:tailEnd type="oval" w="med" len="med"/>
          </a:ln>
        </p:spPr>
      </p:sp>
      <p:sp>
        <p:nvSpPr>
          <p:cNvPr id="252" name="ConnectLine">
            <a:extLst>
              <a:ext uri="{FF2B5EF4-FFF2-40B4-BE49-F238E27FC236}">
                <a16:creationId xmlns:a16="http://schemas.microsoft.com/office/drawing/2014/main" id="{DFD577D0-147C-4C2E-ACC2-63B48E1952F3}"/>
              </a:ext>
            </a:extLst>
          </p:cNvPr>
          <p:cNvSpPr/>
          <p:nvPr/>
        </p:nvSpPr>
        <p:spPr>
          <a:xfrm>
            <a:off x="1333896" y="6019238"/>
            <a:ext cx="880693" cy="130340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prstDash val="solid"/>
            <a:miter/>
            <a:headEnd type="oval" w="med" len="med"/>
            <a:tailEnd type="oval" w="med" len="med"/>
          </a:ln>
        </p:spPr>
      </p:sp>
      <p:sp>
        <p:nvSpPr>
          <p:cNvPr id="253" name="圆柱形 252">
            <a:extLst>
              <a:ext uri="{FF2B5EF4-FFF2-40B4-BE49-F238E27FC236}">
                <a16:creationId xmlns:a16="http://schemas.microsoft.com/office/drawing/2014/main" id="{C92B3641-8003-422A-A5C9-7A5200956CCC}"/>
              </a:ext>
            </a:extLst>
          </p:cNvPr>
          <p:cNvSpPr/>
          <p:nvPr/>
        </p:nvSpPr>
        <p:spPr>
          <a:xfrm rot="5400000">
            <a:off x="3816551" y="5088279"/>
            <a:ext cx="148201" cy="1701997"/>
          </a:xfrm>
          <a:prstGeom prst="can">
            <a:avLst/>
          </a:prstGeom>
          <a:solidFill>
            <a:schemeClr val="accent1">
              <a:alpha val="50000"/>
            </a:schemeClr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ConnectLine">
            <a:extLst>
              <a:ext uri="{FF2B5EF4-FFF2-40B4-BE49-F238E27FC236}">
                <a16:creationId xmlns:a16="http://schemas.microsoft.com/office/drawing/2014/main" id="{F0853BFB-A8D5-43BD-9C2E-5667AAC77B9B}"/>
              </a:ext>
            </a:extLst>
          </p:cNvPr>
          <p:cNvSpPr/>
          <p:nvPr/>
        </p:nvSpPr>
        <p:spPr>
          <a:xfrm>
            <a:off x="3020119" y="5334488"/>
            <a:ext cx="1813739" cy="91917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C00000"/>
            </a:solidFill>
            <a:prstDash val="solid"/>
            <a:miter/>
            <a:headEnd type="oval" w="med" len="med"/>
            <a:tailEnd type="oval" w="med" len="med"/>
          </a:ln>
        </p:spPr>
      </p:sp>
      <p:sp>
        <p:nvSpPr>
          <p:cNvPr id="256" name="ConnectLine">
            <a:extLst>
              <a:ext uri="{FF2B5EF4-FFF2-40B4-BE49-F238E27FC236}">
                <a16:creationId xmlns:a16="http://schemas.microsoft.com/office/drawing/2014/main" id="{88740F85-527C-4DDB-BC52-AE03E5737615}"/>
              </a:ext>
            </a:extLst>
          </p:cNvPr>
          <p:cNvSpPr/>
          <p:nvPr/>
        </p:nvSpPr>
        <p:spPr>
          <a:xfrm>
            <a:off x="1309079" y="5461899"/>
            <a:ext cx="880693" cy="130340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chemeClr val="bg1">
                <a:lumMod val="75000"/>
              </a:schemeClr>
            </a:solidFill>
            <a:prstDash val="solid"/>
            <a:miter/>
            <a:headEnd type="oval" w="med" len="med"/>
            <a:tailEnd type="oval" w="med" len="med"/>
          </a:ln>
        </p:spPr>
      </p:sp>
      <p:sp>
        <p:nvSpPr>
          <p:cNvPr id="257" name="ConnectLine">
            <a:extLst>
              <a:ext uri="{FF2B5EF4-FFF2-40B4-BE49-F238E27FC236}">
                <a16:creationId xmlns:a16="http://schemas.microsoft.com/office/drawing/2014/main" id="{CE9D0466-0B47-4268-8F0C-D5F806D0CE46}"/>
              </a:ext>
            </a:extLst>
          </p:cNvPr>
          <p:cNvSpPr/>
          <p:nvPr/>
        </p:nvSpPr>
        <p:spPr>
          <a:xfrm>
            <a:off x="3015160" y="5938251"/>
            <a:ext cx="1764664" cy="93195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rgbClr val="C00000"/>
            </a:solidFill>
            <a:prstDash val="solid"/>
            <a:miter/>
            <a:headEnd type="oval" w="med" len="med"/>
            <a:tailEnd type="oval" w="med" len="med"/>
          </a:ln>
        </p:spPr>
      </p:sp>
      <p:sp>
        <p:nvSpPr>
          <p:cNvPr id="258" name="ConnectLine">
            <a:extLst>
              <a:ext uri="{FF2B5EF4-FFF2-40B4-BE49-F238E27FC236}">
                <a16:creationId xmlns:a16="http://schemas.microsoft.com/office/drawing/2014/main" id="{59C92094-5511-4448-9080-5FC313DF2669}"/>
              </a:ext>
            </a:extLst>
          </p:cNvPr>
          <p:cNvSpPr/>
          <p:nvPr/>
        </p:nvSpPr>
        <p:spPr>
          <a:xfrm>
            <a:off x="3199184" y="1141002"/>
            <a:ext cx="259634" cy="48068"/>
          </a:xfrm>
          <a:custGeom>
            <a:avLst/>
            <a:gdLst/>
            <a:ahLst/>
            <a:cxnLst/>
            <a:rect l="l" t="t" r="r" b="b"/>
            <a:pathLst>
              <a:path w="1682759" h="10000" fill="none">
                <a:moveTo>
                  <a:pt x="0" y="0"/>
                </a:moveTo>
                <a:lnTo>
                  <a:pt x="1682759" y="0"/>
                </a:lnTo>
              </a:path>
            </a:pathLst>
          </a:custGeom>
          <a:noFill/>
          <a:ln w="19050" cap="flat">
            <a:solidFill>
              <a:schemeClr val="accent2"/>
            </a:solidFill>
            <a:miter/>
          </a:ln>
        </p:spPr>
      </p:sp>
      <p:sp>
        <p:nvSpPr>
          <p:cNvPr id="259" name="无底文字">
            <a:extLst>
              <a:ext uri="{FF2B5EF4-FFF2-40B4-BE49-F238E27FC236}">
                <a16:creationId xmlns:a16="http://schemas.microsoft.com/office/drawing/2014/main" id="{AFB4E95F-888B-4A76-8185-66E789E2E279}"/>
              </a:ext>
            </a:extLst>
          </p:cNvPr>
          <p:cNvSpPr/>
          <p:nvPr/>
        </p:nvSpPr>
        <p:spPr>
          <a:xfrm>
            <a:off x="3485769" y="1007426"/>
            <a:ext cx="881592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GW UE signalling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260" name="无底文字">
            <a:extLst>
              <a:ext uri="{FF2B5EF4-FFF2-40B4-BE49-F238E27FC236}">
                <a16:creationId xmlns:a16="http://schemas.microsoft.com/office/drawing/2014/main" id="{058ADFDE-CAF1-4768-B8EC-2264E9653753}"/>
              </a:ext>
            </a:extLst>
          </p:cNvPr>
          <p:cNvSpPr/>
          <p:nvPr/>
        </p:nvSpPr>
        <p:spPr>
          <a:xfrm>
            <a:off x="6571235" y="1286796"/>
            <a:ext cx="881592" cy="240000"/>
          </a:xfrm>
          <a:custGeom>
            <a:avLst/>
            <a:gdLst/>
            <a:ahLst/>
            <a:cxnLst/>
            <a:rect l="l" t="t" r="r" b="b"/>
            <a:pathLst>
              <a:path w="831207" h="240000" stroke="0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831207" h="240000" fill="none">
                <a:moveTo>
                  <a:pt x="0" y="0"/>
                </a:moveTo>
                <a:lnTo>
                  <a:pt x="831207" y="0"/>
                </a:lnTo>
                <a:lnTo>
                  <a:pt x="831207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GW UE signalling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  <p:cxnSp>
        <p:nvCxnSpPr>
          <p:cNvPr id="131" name="Straight Connector 228">
            <a:extLst>
              <a:ext uri="{FF2B5EF4-FFF2-40B4-BE49-F238E27FC236}">
                <a16:creationId xmlns:a16="http://schemas.microsoft.com/office/drawing/2014/main" id="{E0AA1BC3-74C8-4407-B744-34FA09426CAC}"/>
              </a:ext>
            </a:extLst>
          </p:cNvPr>
          <p:cNvCxnSpPr>
            <a:cxnSpLocks/>
            <a:stCxn id="135" idx="3"/>
          </p:cNvCxnSpPr>
          <p:nvPr/>
        </p:nvCxnSpPr>
        <p:spPr bwMode="auto">
          <a:xfrm>
            <a:off x="9054500" y="1827977"/>
            <a:ext cx="1018828" cy="0"/>
          </a:xfrm>
          <a:prstGeom prst="line">
            <a:avLst/>
          </a:prstGeom>
          <a:noFill/>
          <a:ln w="10000" cap="flat">
            <a:solidFill>
              <a:schemeClr val="accent2"/>
            </a:solidFill>
            <a:miter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2" name="Straight Connector 229">
            <a:extLst>
              <a:ext uri="{FF2B5EF4-FFF2-40B4-BE49-F238E27FC236}">
                <a16:creationId xmlns:a16="http://schemas.microsoft.com/office/drawing/2014/main" id="{718ACF40-7349-4C70-94FC-09488BCE9A55}"/>
              </a:ext>
            </a:extLst>
          </p:cNvPr>
          <p:cNvCxnSpPr>
            <a:stCxn id="113" idx="3"/>
          </p:cNvCxnSpPr>
          <p:nvPr/>
        </p:nvCxnSpPr>
        <p:spPr bwMode="auto">
          <a:xfrm flipV="1">
            <a:off x="7571508" y="1804509"/>
            <a:ext cx="573771" cy="6026"/>
          </a:xfrm>
          <a:prstGeom prst="line">
            <a:avLst/>
          </a:prstGeom>
          <a:noFill/>
          <a:ln w="10000" cap="flat">
            <a:solidFill>
              <a:schemeClr val="accent2"/>
            </a:solidFill>
            <a:miter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1" name="Straight Connector 265">
            <a:extLst>
              <a:ext uri="{FF2B5EF4-FFF2-40B4-BE49-F238E27FC236}">
                <a16:creationId xmlns:a16="http://schemas.microsoft.com/office/drawing/2014/main" id="{BD64D6B8-0BA7-4875-870C-8918B925C5DE}"/>
              </a:ext>
            </a:extLst>
          </p:cNvPr>
          <p:cNvCxnSpPr>
            <a:cxnSpLocks/>
          </p:cNvCxnSpPr>
          <p:nvPr/>
        </p:nvCxnSpPr>
        <p:spPr bwMode="auto">
          <a:xfrm>
            <a:off x="7488780" y="2998414"/>
            <a:ext cx="3337619" cy="0"/>
          </a:xfrm>
          <a:prstGeom prst="line">
            <a:avLst/>
          </a:prstGeom>
          <a:noFill/>
          <a:ln w="19050" cap="flat">
            <a:solidFill>
              <a:srgbClr val="C00000"/>
            </a:solidFill>
            <a:miter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" name="Straight Connector 265">
            <a:extLst>
              <a:ext uri="{FF2B5EF4-FFF2-40B4-BE49-F238E27FC236}">
                <a16:creationId xmlns:a16="http://schemas.microsoft.com/office/drawing/2014/main" id="{39EDF1C1-3A2A-4BFA-9FE4-24570FE46A4E}"/>
              </a:ext>
            </a:extLst>
          </p:cNvPr>
          <p:cNvCxnSpPr>
            <a:cxnSpLocks/>
          </p:cNvCxnSpPr>
          <p:nvPr/>
        </p:nvCxnSpPr>
        <p:spPr bwMode="auto">
          <a:xfrm>
            <a:off x="9957791" y="5123901"/>
            <a:ext cx="905413" cy="0"/>
          </a:xfrm>
          <a:prstGeom prst="line">
            <a:avLst/>
          </a:prstGeom>
          <a:noFill/>
          <a:ln w="19050" cap="flat">
            <a:solidFill>
              <a:srgbClr val="00B050"/>
            </a:solidFill>
            <a:prstDash val="dash"/>
            <a:miter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3" name="Straight Connector 265">
            <a:extLst>
              <a:ext uri="{FF2B5EF4-FFF2-40B4-BE49-F238E27FC236}">
                <a16:creationId xmlns:a16="http://schemas.microsoft.com/office/drawing/2014/main" id="{19C890AF-33DC-4AF6-B76A-E2A171A35172}"/>
              </a:ext>
            </a:extLst>
          </p:cNvPr>
          <p:cNvCxnSpPr>
            <a:cxnSpLocks/>
          </p:cNvCxnSpPr>
          <p:nvPr/>
        </p:nvCxnSpPr>
        <p:spPr bwMode="auto">
          <a:xfrm>
            <a:off x="9956052" y="5199018"/>
            <a:ext cx="905413" cy="0"/>
          </a:xfrm>
          <a:prstGeom prst="line">
            <a:avLst/>
          </a:prstGeom>
          <a:noFill/>
          <a:ln w="19050" cap="flat">
            <a:solidFill>
              <a:srgbClr val="C00000"/>
            </a:solidFill>
            <a:miter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4" name="无底文字">
            <a:extLst>
              <a:ext uri="{FF2B5EF4-FFF2-40B4-BE49-F238E27FC236}">
                <a16:creationId xmlns:a16="http://schemas.microsoft.com/office/drawing/2014/main" id="{892A247E-6C1E-4957-9E19-3C69F5854A5D}"/>
              </a:ext>
            </a:extLst>
          </p:cNvPr>
          <p:cNvSpPr/>
          <p:nvPr/>
        </p:nvSpPr>
        <p:spPr>
          <a:xfrm>
            <a:off x="9936800" y="4954394"/>
            <a:ext cx="1000000" cy="240000"/>
          </a:xfrm>
          <a:custGeom>
            <a:avLst/>
            <a:gdLst/>
            <a:ahLst/>
            <a:cxnLst/>
            <a:rect l="l" t="t" r="r" b="b"/>
            <a:pathLst>
              <a:path w="1000000" h="240000" stroke="0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  <a:path w="1000000" h="240000" fill="none">
                <a:moveTo>
                  <a:pt x="0" y="0"/>
                </a:moveTo>
                <a:lnTo>
                  <a:pt x="1000000" y="0"/>
                </a:lnTo>
                <a:lnTo>
                  <a:pt x="1000000" y="240000"/>
                </a:lnTo>
                <a:lnTo>
                  <a:pt x="0" y="240000"/>
                </a:lnTo>
                <a:lnTo>
                  <a:pt x="0" y="0"/>
                </a:lnTo>
                <a:close/>
              </a:path>
            </a:pathLst>
          </a:custGeom>
          <a:noFill/>
          <a:ln w="10000" cap="flat">
            <a:noFill/>
            <a:miter/>
          </a:ln>
        </p:spPr>
        <p:txBody>
          <a:bodyPr wrap="square" lIns="38100" tIns="38100" rIns="38100" bIns="38100" rtlCol="0" anchor="ctr"/>
          <a:lstStyle/>
          <a:p>
            <a:pPr algn="ctr"/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MC</a:t>
            </a:r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X</a:t>
            </a:r>
            <a:r>
              <a:rPr lang="zh-CN" altLang="en-US" sz="800" dirty="0">
                <a:solidFill>
                  <a:srgbClr val="000000"/>
                </a:solidFill>
                <a:ea typeface="Calibri"/>
                <a:cs typeface="Calibri"/>
              </a:rPr>
              <a:t>-n，</a:t>
            </a:r>
            <a:r>
              <a:rPr lang="en-US" altLang="zh-CN" sz="800" dirty="0">
                <a:solidFill>
                  <a:srgbClr val="000000"/>
                </a:solidFill>
                <a:ea typeface="Calibri"/>
                <a:cs typeface="Calibri"/>
              </a:rPr>
              <a:t>CSC-n</a:t>
            </a:r>
            <a:endParaRPr lang="zh-CN" altLang="en-US" sz="800" dirty="0">
              <a:solidFill>
                <a:srgbClr val="00000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973098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:a16="http://schemas.microsoft.com/office/drawing/2014/main" id="{2B3B4AFB-D60D-49D6-8AC6-E3CCA4894741}"/>
              </a:ext>
            </a:extLst>
          </p:cNvPr>
          <p:cNvGrpSpPr/>
          <p:nvPr/>
        </p:nvGrpSpPr>
        <p:grpSpPr>
          <a:xfrm>
            <a:off x="853600" y="640600"/>
            <a:ext cx="7441000" cy="5575263"/>
            <a:chOff x="853600" y="640600"/>
            <a:chExt cx="7441000" cy="5575263"/>
          </a:xfrm>
        </p:grpSpPr>
        <p:sp>
          <p:nvSpPr>
            <p:cNvPr id="5" name="Freeform 120">
              <a:extLst>
                <a:ext uri="{FF2B5EF4-FFF2-40B4-BE49-F238E27FC236}">
                  <a16:creationId xmlns:a16="http://schemas.microsoft.com/office/drawing/2014/main" id="{9FFAF075-03AE-499A-B8E8-E9E30ADC734D}"/>
                </a:ext>
              </a:extLst>
            </p:cNvPr>
            <p:cNvSpPr/>
            <p:nvPr/>
          </p:nvSpPr>
          <p:spPr>
            <a:xfrm>
              <a:off x="4715342" y="2083758"/>
              <a:ext cx="1320000" cy="1050000"/>
            </a:xfrm>
            <a:custGeom>
              <a:avLst/>
              <a:gdLst>
                <a:gd name="connsiteX0" fmla="*/ 0 w 1320000"/>
                <a:gd name="connsiteY0" fmla="*/ 525000 h 1050000"/>
                <a:gd name="connsiteX1" fmla="*/ 660000 w 1320000"/>
                <a:gd name="connsiteY1" fmla="*/ 0 h 1050000"/>
                <a:gd name="connsiteX2" fmla="*/ 1320000 w 1320000"/>
                <a:gd name="connsiteY2" fmla="*/ 525000 h 1050000"/>
                <a:gd name="connsiteX3" fmla="*/ 660000 w 1320000"/>
                <a:gd name="connsiteY3" fmla="*/ 1050000 h 1050000"/>
                <a:gd name="connsiteX4" fmla="*/ 660000 w 1320000"/>
                <a:gd name="connsiteY4" fmla="*/ 525000 h 10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000" h="1050000" stroke="0">
                  <a:moveTo>
                    <a:pt x="0" y="1050000"/>
                  </a:moveTo>
                  <a:lnTo>
                    <a:pt x="0" y="0"/>
                  </a:lnTo>
                  <a:lnTo>
                    <a:pt x="1320000" y="0"/>
                  </a:lnTo>
                  <a:lnTo>
                    <a:pt x="1320000" y="1050000"/>
                  </a:lnTo>
                  <a:lnTo>
                    <a:pt x="0" y="1050000"/>
                  </a:lnTo>
                  <a:close/>
                </a:path>
                <a:path w="1320000" h="1050000" fill="none">
                  <a:moveTo>
                    <a:pt x="0" y="1050000"/>
                  </a:moveTo>
                  <a:lnTo>
                    <a:pt x="1320000" y="1050000"/>
                  </a:lnTo>
                  <a:lnTo>
                    <a:pt x="1320000" y="0"/>
                  </a:lnTo>
                  <a:lnTo>
                    <a:pt x="0" y="0"/>
                  </a:lnTo>
                  <a:lnTo>
                    <a:pt x="0" y="105000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6" name="Freeform 121">
              <a:extLst>
                <a:ext uri="{FF2B5EF4-FFF2-40B4-BE49-F238E27FC236}">
                  <a16:creationId xmlns:a16="http://schemas.microsoft.com/office/drawing/2014/main" id="{B9556819-6A74-4165-B352-A1EDD623D43C}"/>
                </a:ext>
              </a:extLst>
            </p:cNvPr>
            <p:cNvSpPr/>
            <p:nvPr/>
          </p:nvSpPr>
          <p:spPr>
            <a:xfrm>
              <a:off x="3130278" y="5810390"/>
              <a:ext cx="925315" cy="227684"/>
            </a:xfrm>
            <a:custGeom>
              <a:avLst/>
              <a:gdLst>
                <a:gd name="connsiteX0" fmla="*/ 0 w 925315"/>
                <a:gd name="connsiteY0" fmla="*/ 113842 h 227684"/>
                <a:gd name="connsiteX1" fmla="*/ 462658 w 925315"/>
                <a:gd name="connsiteY1" fmla="*/ 0 h 227684"/>
                <a:gd name="connsiteX2" fmla="*/ 925315 w 925315"/>
                <a:gd name="connsiteY2" fmla="*/ 113842 h 227684"/>
                <a:gd name="connsiteX3" fmla="*/ 462658 w 925315"/>
                <a:gd name="connsiteY3" fmla="*/ 227684 h 227684"/>
                <a:gd name="connsiteX4" fmla="*/ 462658 w 925315"/>
                <a:gd name="connsiteY4" fmla="*/ 113842 h 227684"/>
                <a:gd name="rtl" fmla="*/ -40000 w 925315"/>
                <a:gd name="rtt" fmla="*/ -40000 h 227684"/>
                <a:gd name="rtr" fmla="*/ 965315 w 925315"/>
                <a:gd name="rtb" fmla="*/ 267684 h 2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925315" h="227684" fill="none">
                  <a:moveTo>
                    <a:pt x="925315" y="0"/>
                  </a:moveTo>
                  <a:lnTo>
                    <a:pt x="0" y="0"/>
                  </a:lnTo>
                  <a:lnTo>
                    <a:pt x="0" y="227684"/>
                  </a:lnTo>
                  <a:lnTo>
                    <a:pt x="925315" y="227684"/>
                  </a:lnTo>
                  <a:lnTo>
                    <a:pt x="925315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Common services core</a:t>
              </a:r>
            </a:p>
          </p:txBody>
        </p:sp>
        <p:sp>
          <p:nvSpPr>
            <p:cNvPr id="7" name="Freeform 122">
              <a:extLst>
                <a:ext uri="{FF2B5EF4-FFF2-40B4-BE49-F238E27FC236}">
                  <a16:creationId xmlns:a16="http://schemas.microsoft.com/office/drawing/2014/main" id="{EA77B062-30E1-4111-A347-723C9954A081}"/>
                </a:ext>
              </a:extLst>
            </p:cNvPr>
            <p:cNvSpPr/>
            <p:nvPr/>
          </p:nvSpPr>
          <p:spPr>
            <a:xfrm rot="1534">
              <a:off x="5336495" y="3590908"/>
              <a:ext cx="1380000" cy="10000"/>
            </a:xfrm>
            <a:custGeom>
              <a:avLst/>
              <a:gdLst/>
              <a:ahLst/>
              <a:cxnLst/>
              <a:rect l="l" t="t" r="r" b="b"/>
              <a:pathLst>
                <a:path w="1380000" h="10000" fill="none">
                  <a:moveTo>
                    <a:pt x="0" y="0"/>
                  </a:moveTo>
                  <a:lnTo>
                    <a:pt x="1380000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8" name="Freeform 123">
              <a:extLst>
                <a:ext uri="{FF2B5EF4-FFF2-40B4-BE49-F238E27FC236}">
                  <a16:creationId xmlns:a16="http://schemas.microsoft.com/office/drawing/2014/main" id="{CE464AC3-D262-47D4-A610-2360D0A04D34}"/>
                </a:ext>
              </a:extLst>
            </p:cNvPr>
            <p:cNvSpPr/>
            <p:nvPr/>
          </p:nvSpPr>
          <p:spPr>
            <a:xfrm>
              <a:off x="6635342" y="1965337"/>
              <a:ext cx="666155" cy="1915263"/>
            </a:xfrm>
            <a:custGeom>
              <a:avLst/>
              <a:gdLst>
                <a:gd name="connsiteX0" fmla="*/ 0 w 666155"/>
                <a:gd name="connsiteY0" fmla="*/ 957631 h 1915263"/>
                <a:gd name="connsiteX1" fmla="*/ 333078 w 666155"/>
                <a:gd name="connsiteY1" fmla="*/ 0 h 1915263"/>
                <a:gd name="connsiteX2" fmla="*/ 666155 w 666155"/>
                <a:gd name="connsiteY2" fmla="*/ 957631 h 1915263"/>
                <a:gd name="connsiteX3" fmla="*/ 333078 w 666155"/>
                <a:gd name="connsiteY3" fmla="*/ 1915263 h 1915263"/>
                <a:gd name="connsiteX4" fmla="*/ 333078 w 666155"/>
                <a:gd name="connsiteY4" fmla="*/ 957631 h 191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55" h="1915263" stroke="0">
                  <a:moveTo>
                    <a:pt x="0" y="1915263"/>
                  </a:moveTo>
                  <a:lnTo>
                    <a:pt x="0" y="0"/>
                  </a:lnTo>
                  <a:lnTo>
                    <a:pt x="666155" y="0"/>
                  </a:lnTo>
                  <a:lnTo>
                    <a:pt x="666155" y="1915263"/>
                  </a:lnTo>
                  <a:lnTo>
                    <a:pt x="0" y="1915263"/>
                  </a:lnTo>
                  <a:close/>
                </a:path>
                <a:path w="666155" h="1915263" fill="none">
                  <a:moveTo>
                    <a:pt x="0" y="1915263"/>
                  </a:moveTo>
                  <a:lnTo>
                    <a:pt x="666155" y="1915263"/>
                  </a:lnTo>
                  <a:lnTo>
                    <a:pt x="666155" y="0"/>
                  </a:lnTo>
                  <a:lnTo>
                    <a:pt x="0" y="0"/>
                  </a:lnTo>
                  <a:lnTo>
                    <a:pt x="0" y="191526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9" name="Freeform 124">
              <a:extLst>
                <a:ext uri="{FF2B5EF4-FFF2-40B4-BE49-F238E27FC236}">
                  <a16:creationId xmlns:a16="http://schemas.microsoft.com/office/drawing/2014/main" id="{9B1E8002-217B-4920-8B7F-442A8885E5E0}"/>
                </a:ext>
              </a:extLst>
            </p:cNvPr>
            <p:cNvSpPr/>
            <p:nvPr/>
          </p:nvSpPr>
          <p:spPr>
            <a:xfrm>
              <a:off x="3130278" y="4300600"/>
              <a:ext cx="925315" cy="1915263"/>
            </a:xfrm>
            <a:custGeom>
              <a:avLst/>
              <a:gdLst>
                <a:gd name="connsiteX0" fmla="*/ 0 w 925315"/>
                <a:gd name="connsiteY0" fmla="*/ 957631 h 1915263"/>
                <a:gd name="connsiteX1" fmla="*/ 462658 w 925315"/>
                <a:gd name="connsiteY1" fmla="*/ 0 h 1915263"/>
                <a:gd name="connsiteX2" fmla="*/ 925315 w 925315"/>
                <a:gd name="connsiteY2" fmla="*/ 957631 h 1915263"/>
                <a:gd name="connsiteX3" fmla="*/ 462658 w 925315"/>
                <a:gd name="connsiteY3" fmla="*/ 1915263 h 1915263"/>
                <a:gd name="connsiteX4" fmla="*/ 462658 w 925315"/>
                <a:gd name="connsiteY4" fmla="*/ 957631 h 191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5315" h="1915263" stroke="0">
                  <a:moveTo>
                    <a:pt x="0" y="1915263"/>
                  </a:moveTo>
                  <a:lnTo>
                    <a:pt x="0" y="0"/>
                  </a:lnTo>
                  <a:lnTo>
                    <a:pt x="925315" y="0"/>
                  </a:lnTo>
                  <a:lnTo>
                    <a:pt x="925315" y="1915263"/>
                  </a:lnTo>
                  <a:lnTo>
                    <a:pt x="0" y="1915263"/>
                  </a:lnTo>
                  <a:close/>
                </a:path>
                <a:path w="925315" h="1915263" fill="none">
                  <a:moveTo>
                    <a:pt x="0" y="1915263"/>
                  </a:moveTo>
                  <a:lnTo>
                    <a:pt x="925315" y="1915263"/>
                  </a:lnTo>
                  <a:lnTo>
                    <a:pt x="925315" y="0"/>
                  </a:lnTo>
                  <a:lnTo>
                    <a:pt x="0" y="0"/>
                  </a:lnTo>
                  <a:lnTo>
                    <a:pt x="0" y="191526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custDash>
                <a:ds d="1100000" sp="500000"/>
              </a:custDash>
              <a:miter/>
            </a:ln>
          </p:spPr>
        </p:sp>
        <p:sp>
          <p:nvSpPr>
            <p:cNvPr id="10" name="Freeform 125">
              <a:extLst>
                <a:ext uri="{FF2B5EF4-FFF2-40B4-BE49-F238E27FC236}">
                  <a16:creationId xmlns:a16="http://schemas.microsoft.com/office/drawing/2014/main" id="{E5F4BE3D-9EF0-4E2F-A749-3D2E0BAE64DC}"/>
                </a:ext>
              </a:extLst>
            </p:cNvPr>
            <p:cNvSpPr/>
            <p:nvPr/>
          </p:nvSpPr>
          <p:spPr>
            <a:xfrm>
              <a:off x="3227147" y="2470600"/>
              <a:ext cx="684350" cy="173684"/>
            </a:xfrm>
            <a:custGeom>
              <a:avLst/>
              <a:gdLst>
                <a:gd name="connsiteX0" fmla="*/ 0 w 684350"/>
                <a:gd name="connsiteY0" fmla="*/ 86842 h 173684"/>
                <a:gd name="connsiteX1" fmla="*/ 342175 w 684350"/>
                <a:gd name="connsiteY1" fmla="*/ 0 h 173684"/>
                <a:gd name="connsiteX2" fmla="*/ 684350 w 684350"/>
                <a:gd name="connsiteY2" fmla="*/ 86842 h 173684"/>
                <a:gd name="connsiteX3" fmla="*/ 342175 w 684350"/>
                <a:gd name="connsiteY3" fmla="*/ 173684 h 173684"/>
                <a:gd name="connsiteX4" fmla="*/ 342175 w 684350"/>
                <a:gd name="connsiteY4" fmla="*/ 86842 h 173684"/>
                <a:gd name="rtl" fmla="*/ -40000 w 684350"/>
                <a:gd name="rtt" fmla="*/ -40000 h 173684"/>
                <a:gd name="rtr" fmla="*/ 724350 w 684350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684350" h="173684" fill="none">
                  <a:moveTo>
                    <a:pt x="684350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684350" y="173684"/>
                  </a:lnTo>
                  <a:lnTo>
                    <a:pt x="684350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MC service server </a:t>
              </a:r>
            </a:p>
          </p:txBody>
        </p:sp>
        <p:sp>
          <p:nvSpPr>
            <p:cNvPr id="11" name="Freeform 126">
              <a:extLst>
                <a:ext uri="{FF2B5EF4-FFF2-40B4-BE49-F238E27FC236}">
                  <a16:creationId xmlns:a16="http://schemas.microsoft.com/office/drawing/2014/main" id="{44206605-06F9-4287-99A5-5F9098DAA68B}"/>
                </a:ext>
              </a:extLst>
            </p:cNvPr>
            <p:cNvSpPr/>
            <p:nvPr/>
          </p:nvSpPr>
          <p:spPr>
            <a:xfrm>
              <a:off x="6690253" y="2020600"/>
              <a:ext cx="581244" cy="173684"/>
            </a:xfrm>
            <a:custGeom>
              <a:avLst/>
              <a:gdLst>
                <a:gd name="connsiteX0" fmla="*/ 0 w 581244"/>
                <a:gd name="connsiteY0" fmla="*/ 86842 h 173684"/>
                <a:gd name="connsiteX1" fmla="*/ 290622 w 581244"/>
                <a:gd name="connsiteY1" fmla="*/ 0 h 173684"/>
                <a:gd name="connsiteX2" fmla="*/ 581244 w 581244"/>
                <a:gd name="connsiteY2" fmla="*/ 86842 h 173684"/>
                <a:gd name="connsiteX3" fmla="*/ 290622 w 581244"/>
                <a:gd name="connsiteY3" fmla="*/ 173684 h 173684"/>
                <a:gd name="connsiteX4" fmla="*/ 290622 w 581244"/>
                <a:gd name="connsiteY4" fmla="*/ 86842 h 173684"/>
                <a:gd name="rtl" fmla="*/ -40000 w 581244"/>
                <a:gd name="rtt" fmla="*/ -40000 h 173684"/>
                <a:gd name="rtr" fmla="*/ 621244 w 581244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81244" h="173684" fill="none">
                  <a:moveTo>
                    <a:pt x="581244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581244" y="173684"/>
                  </a:lnTo>
                  <a:lnTo>
                    <a:pt x="581244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highlight>
                    <a:srgbClr val="FFFF00"/>
                  </a:highlight>
                  <a:ea typeface="Calibri"/>
                  <a:cs typeface="Calibri"/>
                </a:rPr>
                <a:t>MC gateway UE</a:t>
              </a:r>
            </a:p>
          </p:txBody>
        </p:sp>
        <p:sp>
          <p:nvSpPr>
            <p:cNvPr id="12" name="Freeform 127">
              <a:extLst>
                <a:ext uri="{FF2B5EF4-FFF2-40B4-BE49-F238E27FC236}">
                  <a16:creationId xmlns:a16="http://schemas.microsoft.com/office/drawing/2014/main" id="{E95DBB82-074E-4B13-A059-443B7EC3F949}"/>
                </a:ext>
              </a:extLst>
            </p:cNvPr>
            <p:cNvSpPr/>
            <p:nvPr/>
          </p:nvSpPr>
          <p:spPr>
            <a:xfrm>
              <a:off x="3161497" y="2408556"/>
              <a:ext cx="778223" cy="1344756"/>
            </a:xfrm>
            <a:custGeom>
              <a:avLst/>
              <a:gdLst>
                <a:gd name="connsiteX0" fmla="*/ 0 w 778223"/>
                <a:gd name="connsiteY0" fmla="*/ 672378 h 1344756"/>
                <a:gd name="connsiteX1" fmla="*/ 389112 w 778223"/>
                <a:gd name="connsiteY1" fmla="*/ 0 h 1344756"/>
                <a:gd name="connsiteX2" fmla="*/ 778223 w 778223"/>
                <a:gd name="connsiteY2" fmla="*/ 672378 h 1344756"/>
                <a:gd name="connsiteX3" fmla="*/ 389112 w 778223"/>
                <a:gd name="connsiteY3" fmla="*/ 1344756 h 1344756"/>
                <a:gd name="connsiteX4" fmla="*/ 389112 w 778223"/>
                <a:gd name="connsiteY4" fmla="*/ 672378 h 134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223" h="1344756" stroke="0">
                  <a:moveTo>
                    <a:pt x="0" y="1344756"/>
                  </a:moveTo>
                  <a:lnTo>
                    <a:pt x="0" y="0"/>
                  </a:lnTo>
                  <a:lnTo>
                    <a:pt x="778223" y="0"/>
                  </a:lnTo>
                  <a:lnTo>
                    <a:pt x="778223" y="1344756"/>
                  </a:lnTo>
                  <a:lnTo>
                    <a:pt x="0" y="1344756"/>
                  </a:lnTo>
                  <a:close/>
                </a:path>
                <a:path w="778223" h="1344756" fill="none">
                  <a:moveTo>
                    <a:pt x="0" y="1344756"/>
                  </a:moveTo>
                  <a:lnTo>
                    <a:pt x="778223" y="1344756"/>
                  </a:lnTo>
                  <a:lnTo>
                    <a:pt x="778223" y="0"/>
                  </a:lnTo>
                  <a:lnTo>
                    <a:pt x="0" y="0"/>
                  </a:lnTo>
                  <a:lnTo>
                    <a:pt x="0" y="1344756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13" name="Freeform 128">
              <a:extLst>
                <a:ext uri="{FF2B5EF4-FFF2-40B4-BE49-F238E27FC236}">
                  <a16:creationId xmlns:a16="http://schemas.microsoft.com/office/drawing/2014/main" id="{AD4DF956-9481-40E1-9BA8-09D0D7EE313C}"/>
                </a:ext>
              </a:extLst>
            </p:cNvPr>
            <p:cNvSpPr/>
            <p:nvPr/>
          </p:nvSpPr>
          <p:spPr>
            <a:xfrm>
              <a:off x="6455342" y="1965337"/>
              <a:ext cx="97500" cy="1915263"/>
            </a:xfrm>
            <a:custGeom>
              <a:avLst/>
              <a:gdLst>
                <a:gd name="connsiteX0" fmla="*/ 0 w 97500"/>
                <a:gd name="connsiteY0" fmla="*/ 957631 h 1915263"/>
                <a:gd name="connsiteX1" fmla="*/ 48750 w 97500"/>
                <a:gd name="connsiteY1" fmla="*/ 0 h 1915263"/>
                <a:gd name="connsiteX2" fmla="*/ 97500 w 97500"/>
                <a:gd name="connsiteY2" fmla="*/ 957631 h 1915263"/>
                <a:gd name="connsiteX3" fmla="*/ 48750 w 97500"/>
                <a:gd name="connsiteY3" fmla="*/ 1915263 h 1915263"/>
                <a:gd name="connsiteX4" fmla="*/ 48750 w 97500"/>
                <a:gd name="connsiteY4" fmla="*/ 957631 h 191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500" h="1915263" stroke="0">
                  <a:moveTo>
                    <a:pt x="0" y="1915263"/>
                  </a:moveTo>
                  <a:lnTo>
                    <a:pt x="0" y="0"/>
                  </a:lnTo>
                  <a:lnTo>
                    <a:pt x="97500" y="0"/>
                  </a:lnTo>
                  <a:lnTo>
                    <a:pt x="97500" y="1915263"/>
                  </a:lnTo>
                  <a:lnTo>
                    <a:pt x="0" y="1915263"/>
                  </a:lnTo>
                  <a:close/>
                </a:path>
                <a:path w="97500" h="1915263" fill="none">
                  <a:moveTo>
                    <a:pt x="0" y="1915263"/>
                  </a:moveTo>
                  <a:lnTo>
                    <a:pt x="97500" y="1915263"/>
                  </a:lnTo>
                  <a:lnTo>
                    <a:pt x="97500" y="0"/>
                  </a:lnTo>
                  <a:lnTo>
                    <a:pt x="0" y="0"/>
                  </a:lnTo>
                  <a:lnTo>
                    <a:pt x="0" y="191526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14" name="Freeform 129">
              <a:extLst>
                <a:ext uri="{FF2B5EF4-FFF2-40B4-BE49-F238E27FC236}">
                  <a16:creationId xmlns:a16="http://schemas.microsoft.com/office/drawing/2014/main" id="{5EB82400-A125-4D7F-AD98-C811CEFA765F}"/>
                </a:ext>
              </a:extLst>
            </p:cNvPr>
            <p:cNvSpPr/>
            <p:nvPr/>
          </p:nvSpPr>
          <p:spPr>
            <a:xfrm>
              <a:off x="6006180" y="3838160"/>
              <a:ext cx="995824" cy="173684"/>
            </a:xfrm>
            <a:custGeom>
              <a:avLst/>
              <a:gdLst>
                <a:gd name="connsiteX0" fmla="*/ 0 w 995824"/>
                <a:gd name="connsiteY0" fmla="*/ 86842 h 173684"/>
                <a:gd name="connsiteX1" fmla="*/ 497912 w 995824"/>
                <a:gd name="connsiteY1" fmla="*/ 0 h 173684"/>
                <a:gd name="connsiteX2" fmla="*/ 995824 w 995824"/>
                <a:gd name="connsiteY2" fmla="*/ 86842 h 173684"/>
                <a:gd name="connsiteX3" fmla="*/ 497912 w 995824"/>
                <a:gd name="connsiteY3" fmla="*/ 173684 h 173684"/>
                <a:gd name="connsiteX4" fmla="*/ 497912 w 995824"/>
                <a:gd name="connsiteY4" fmla="*/ 86842 h 173684"/>
                <a:gd name="rtl" fmla="*/ -40000 w 995824"/>
                <a:gd name="rtt" fmla="*/ -40000 h 173684"/>
                <a:gd name="rtr" fmla="*/ 1035824 w 995824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995824" h="173684" fill="none">
                  <a:moveTo>
                    <a:pt x="995824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995824" y="173684"/>
                  </a:lnTo>
                  <a:lnTo>
                    <a:pt x="995824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3GPP network</a:t>
              </a:r>
            </a:p>
          </p:txBody>
        </p:sp>
        <p:sp>
          <p:nvSpPr>
            <p:cNvPr id="15" name="Freeform 130">
              <a:extLst>
                <a:ext uri="{FF2B5EF4-FFF2-40B4-BE49-F238E27FC236}">
                  <a16:creationId xmlns:a16="http://schemas.microsoft.com/office/drawing/2014/main" id="{FA704C50-0145-4983-8520-3F2D88D6722B}"/>
                </a:ext>
              </a:extLst>
            </p:cNvPr>
            <p:cNvSpPr/>
            <p:nvPr/>
          </p:nvSpPr>
          <p:spPr>
            <a:xfrm>
              <a:off x="3133361" y="1810600"/>
              <a:ext cx="807048" cy="392622"/>
            </a:xfrm>
            <a:custGeom>
              <a:avLst/>
              <a:gdLst>
                <a:gd name="connsiteX0" fmla="*/ 0 w 807048"/>
                <a:gd name="connsiteY0" fmla="*/ 196311 h 392622"/>
                <a:gd name="connsiteX1" fmla="*/ 403524 w 807048"/>
                <a:gd name="connsiteY1" fmla="*/ 0 h 392622"/>
                <a:gd name="connsiteX2" fmla="*/ 807048 w 807048"/>
                <a:gd name="connsiteY2" fmla="*/ 196311 h 392622"/>
                <a:gd name="connsiteX3" fmla="*/ 403524 w 807048"/>
                <a:gd name="connsiteY3" fmla="*/ 392622 h 392622"/>
                <a:gd name="connsiteX4" fmla="*/ 403524 w 807048"/>
                <a:gd name="connsiteY4" fmla="*/ 196311 h 392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048" h="392622" stroke="0">
                  <a:moveTo>
                    <a:pt x="0" y="392622"/>
                  </a:moveTo>
                  <a:lnTo>
                    <a:pt x="0" y="0"/>
                  </a:lnTo>
                  <a:lnTo>
                    <a:pt x="807048" y="0"/>
                  </a:lnTo>
                  <a:lnTo>
                    <a:pt x="807048" y="392622"/>
                  </a:lnTo>
                  <a:lnTo>
                    <a:pt x="0" y="392622"/>
                  </a:lnTo>
                  <a:close/>
                </a:path>
                <a:path w="807048" h="392622" fill="none">
                  <a:moveTo>
                    <a:pt x="0" y="392622"/>
                  </a:moveTo>
                  <a:lnTo>
                    <a:pt x="807048" y="392622"/>
                  </a:lnTo>
                  <a:lnTo>
                    <a:pt x="807048" y="0"/>
                  </a:lnTo>
                  <a:lnTo>
                    <a:pt x="0" y="0"/>
                  </a:lnTo>
                  <a:lnTo>
                    <a:pt x="0" y="392622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16" name="Freeform 131">
              <a:extLst>
                <a:ext uri="{FF2B5EF4-FFF2-40B4-BE49-F238E27FC236}">
                  <a16:creationId xmlns:a16="http://schemas.microsoft.com/office/drawing/2014/main" id="{05EB8E76-EDDE-4A68-BC87-32D9F9C2A4C6}"/>
                </a:ext>
              </a:extLst>
            </p:cNvPr>
            <p:cNvSpPr/>
            <p:nvPr/>
          </p:nvSpPr>
          <p:spPr>
            <a:xfrm>
              <a:off x="3243038" y="1902466"/>
              <a:ext cx="533248" cy="173684"/>
            </a:xfrm>
            <a:custGeom>
              <a:avLst/>
              <a:gdLst>
                <a:gd name="connsiteX0" fmla="*/ 0 w 533248"/>
                <a:gd name="connsiteY0" fmla="*/ 86842 h 173684"/>
                <a:gd name="connsiteX1" fmla="*/ 266624 w 533248"/>
                <a:gd name="connsiteY1" fmla="*/ 0 h 173684"/>
                <a:gd name="connsiteX2" fmla="*/ 533248 w 533248"/>
                <a:gd name="connsiteY2" fmla="*/ 86842 h 173684"/>
                <a:gd name="connsiteX3" fmla="*/ 266624 w 533248"/>
                <a:gd name="connsiteY3" fmla="*/ 173684 h 173684"/>
                <a:gd name="connsiteX4" fmla="*/ 266624 w 533248"/>
                <a:gd name="connsiteY4" fmla="*/ 86842 h 173684"/>
                <a:gd name="rtl" fmla="*/ -40000 w 533248"/>
                <a:gd name="rtt" fmla="*/ -40000 h 173684"/>
                <a:gd name="rtr" fmla="*/ 573248 w 53324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3248" h="173684" fill="none">
                  <a:moveTo>
                    <a:pt x="53324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533248" y="173684"/>
                  </a:lnTo>
                  <a:lnTo>
                    <a:pt x="53324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 database</a:t>
              </a:r>
            </a:p>
          </p:txBody>
        </p:sp>
        <p:sp>
          <p:nvSpPr>
            <p:cNvPr id="17" name="Freeform 132">
              <a:extLst>
                <a:ext uri="{FF2B5EF4-FFF2-40B4-BE49-F238E27FC236}">
                  <a16:creationId xmlns:a16="http://schemas.microsoft.com/office/drawing/2014/main" id="{B590B87C-F846-4F3A-A332-47C6AB97F6EE}"/>
                </a:ext>
              </a:extLst>
            </p:cNvPr>
            <p:cNvSpPr/>
            <p:nvPr/>
          </p:nvSpPr>
          <p:spPr>
            <a:xfrm>
              <a:off x="6295295" y="2380600"/>
              <a:ext cx="200094" cy="173684"/>
            </a:xfrm>
            <a:custGeom>
              <a:avLst/>
              <a:gdLst>
                <a:gd name="connsiteX0" fmla="*/ 0 w 200094"/>
                <a:gd name="connsiteY0" fmla="*/ 86842 h 173684"/>
                <a:gd name="connsiteX1" fmla="*/ 100047 w 200094"/>
                <a:gd name="connsiteY1" fmla="*/ 0 h 173684"/>
                <a:gd name="connsiteX2" fmla="*/ 200094 w 200094"/>
                <a:gd name="connsiteY2" fmla="*/ 86842 h 173684"/>
                <a:gd name="connsiteX3" fmla="*/ 100047 w 200094"/>
                <a:gd name="connsiteY3" fmla="*/ 173684 h 173684"/>
                <a:gd name="connsiteX4" fmla="*/ 100047 w 200094"/>
                <a:gd name="connsiteY4" fmla="*/ 86842 h 173684"/>
                <a:gd name="rtl" fmla="*/ -40000 w 200094"/>
                <a:gd name="rtt" fmla="*/ -40000 h 173684"/>
                <a:gd name="rtr" fmla="*/ 240094 w 200094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00094" h="173684" fill="none">
                  <a:moveTo>
                    <a:pt x="200094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00094" y="173684"/>
                  </a:lnTo>
                  <a:lnTo>
                    <a:pt x="200094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Rx</a:t>
              </a:r>
            </a:p>
          </p:txBody>
        </p:sp>
        <p:sp>
          <p:nvSpPr>
            <p:cNvPr id="18" name="Freeform 133">
              <a:extLst>
                <a:ext uri="{FF2B5EF4-FFF2-40B4-BE49-F238E27FC236}">
                  <a16:creationId xmlns:a16="http://schemas.microsoft.com/office/drawing/2014/main" id="{B3329BD0-F4BD-4C27-95CF-C1DD8571D7B2}"/>
                </a:ext>
              </a:extLst>
            </p:cNvPr>
            <p:cNvSpPr/>
            <p:nvPr/>
          </p:nvSpPr>
          <p:spPr>
            <a:xfrm>
              <a:off x="4775342" y="2572330"/>
              <a:ext cx="570000" cy="420000"/>
            </a:xfrm>
            <a:custGeom>
              <a:avLst/>
              <a:gdLst>
                <a:gd name="connsiteX0" fmla="*/ 0 w 570000"/>
                <a:gd name="connsiteY0" fmla="*/ 210000 h 420000"/>
                <a:gd name="connsiteX1" fmla="*/ 285000 w 570000"/>
                <a:gd name="connsiteY1" fmla="*/ 0 h 420000"/>
                <a:gd name="connsiteX2" fmla="*/ 570000 w 570000"/>
                <a:gd name="connsiteY2" fmla="*/ 210000 h 420000"/>
                <a:gd name="connsiteX3" fmla="*/ 285000 w 570000"/>
                <a:gd name="connsiteY3" fmla="*/ 420000 h 420000"/>
                <a:gd name="connsiteX4" fmla="*/ 285000 w 570000"/>
                <a:gd name="connsiteY4" fmla="*/ 210000 h 4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00" h="420000" stroke="0">
                  <a:moveTo>
                    <a:pt x="0" y="420000"/>
                  </a:moveTo>
                  <a:lnTo>
                    <a:pt x="0" y="0"/>
                  </a:lnTo>
                  <a:lnTo>
                    <a:pt x="570000" y="0"/>
                  </a:lnTo>
                  <a:lnTo>
                    <a:pt x="570000" y="420000"/>
                  </a:lnTo>
                  <a:lnTo>
                    <a:pt x="0" y="420000"/>
                  </a:lnTo>
                  <a:close/>
                </a:path>
                <a:path w="570000" h="420000" fill="none">
                  <a:moveTo>
                    <a:pt x="0" y="420000"/>
                  </a:moveTo>
                  <a:lnTo>
                    <a:pt x="570000" y="420000"/>
                  </a:lnTo>
                  <a:lnTo>
                    <a:pt x="570000" y="0"/>
                  </a:lnTo>
                  <a:lnTo>
                    <a:pt x="0" y="0"/>
                  </a:lnTo>
                  <a:lnTo>
                    <a:pt x="0" y="42000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custDash>
                <a:ds d="1100000" sp="500000"/>
              </a:custDash>
              <a:miter/>
            </a:ln>
          </p:spPr>
        </p:sp>
        <p:sp>
          <p:nvSpPr>
            <p:cNvPr id="19" name="Freeform 134">
              <a:extLst>
                <a:ext uri="{FF2B5EF4-FFF2-40B4-BE49-F238E27FC236}">
                  <a16:creationId xmlns:a16="http://schemas.microsoft.com/office/drawing/2014/main" id="{C2C4051A-9656-4CF1-BC41-1B78F69E00CA}"/>
                </a:ext>
              </a:extLst>
            </p:cNvPr>
            <p:cNvSpPr/>
            <p:nvPr/>
          </p:nvSpPr>
          <p:spPr>
            <a:xfrm>
              <a:off x="4775342" y="2143758"/>
              <a:ext cx="570000" cy="390000"/>
            </a:xfrm>
            <a:custGeom>
              <a:avLst/>
              <a:gdLst>
                <a:gd name="connsiteX0" fmla="*/ 0 w 570000"/>
                <a:gd name="connsiteY0" fmla="*/ 195000 h 390000"/>
                <a:gd name="connsiteX1" fmla="*/ 285000 w 570000"/>
                <a:gd name="connsiteY1" fmla="*/ 0 h 390000"/>
                <a:gd name="connsiteX2" fmla="*/ 570000 w 570000"/>
                <a:gd name="connsiteY2" fmla="*/ 195000 h 390000"/>
                <a:gd name="connsiteX3" fmla="*/ 285000 w 570000"/>
                <a:gd name="connsiteY3" fmla="*/ 390000 h 390000"/>
                <a:gd name="connsiteX4" fmla="*/ 285000 w 570000"/>
                <a:gd name="connsiteY4" fmla="*/ 195000 h 39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00" h="390000" stroke="0">
                  <a:moveTo>
                    <a:pt x="0" y="390000"/>
                  </a:moveTo>
                  <a:lnTo>
                    <a:pt x="0" y="0"/>
                  </a:lnTo>
                  <a:lnTo>
                    <a:pt x="570000" y="0"/>
                  </a:lnTo>
                  <a:lnTo>
                    <a:pt x="570000" y="390000"/>
                  </a:lnTo>
                  <a:lnTo>
                    <a:pt x="0" y="390000"/>
                  </a:lnTo>
                  <a:close/>
                </a:path>
                <a:path w="570000" h="390000" fill="none">
                  <a:moveTo>
                    <a:pt x="0" y="390000"/>
                  </a:moveTo>
                  <a:lnTo>
                    <a:pt x="570000" y="390000"/>
                  </a:lnTo>
                  <a:lnTo>
                    <a:pt x="570000" y="0"/>
                  </a:lnTo>
                  <a:lnTo>
                    <a:pt x="0" y="0"/>
                  </a:lnTo>
                  <a:lnTo>
                    <a:pt x="0" y="39000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custDash>
                <a:ds d="1100000" sp="500000"/>
              </a:custDash>
              <a:miter/>
            </a:ln>
          </p:spPr>
        </p:sp>
        <p:sp>
          <p:nvSpPr>
            <p:cNvPr id="20" name="Freeform 135">
              <a:extLst>
                <a:ext uri="{FF2B5EF4-FFF2-40B4-BE49-F238E27FC236}">
                  <a16:creationId xmlns:a16="http://schemas.microsoft.com/office/drawing/2014/main" id="{30A4BFC3-DE34-4637-AB15-9A521378FE9E}"/>
                </a:ext>
              </a:extLst>
            </p:cNvPr>
            <p:cNvSpPr/>
            <p:nvPr/>
          </p:nvSpPr>
          <p:spPr>
            <a:xfrm>
              <a:off x="5405342" y="2143758"/>
              <a:ext cx="570000" cy="476842"/>
            </a:xfrm>
            <a:custGeom>
              <a:avLst/>
              <a:gdLst>
                <a:gd name="connsiteX0" fmla="*/ 0 w 570000"/>
                <a:gd name="connsiteY0" fmla="*/ 238421 h 476842"/>
                <a:gd name="connsiteX1" fmla="*/ 285000 w 570000"/>
                <a:gd name="connsiteY1" fmla="*/ 0 h 476842"/>
                <a:gd name="connsiteX2" fmla="*/ 570000 w 570000"/>
                <a:gd name="connsiteY2" fmla="*/ 238421 h 476842"/>
                <a:gd name="connsiteX3" fmla="*/ 285000 w 570000"/>
                <a:gd name="connsiteY3" fmla="*/ 476842 h 476842"/>
                <a:gd name="connsiteX4" fmla="*/ 285000 w 570000"/>
                <a:gd name="connsiteY4" fmla="*/ 238421 h 47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00" h="476842" stroke="0">
                  <a:moveTo>
                    <a:pt x="0" y="476842"/>
                  </a:moveTo>
                  <a:lnTo>
                    <a:pt x="0" y="0"/>
                  </a:lnTo>
                  <a:lnTo>
                    <a:pt x="570000" y="0"/>
                  </a:lnTo>
                  <a:lnTo>
                    <a:pt x="570000" y="476842"/>
                  </a:lnTo>
                  <a:lnTo>
                    <a:pt x="0" y="476842"/>
                  </a:lnTo>
                  <a:close/>
                </a:path>
                <a:path w="570000" h="476842" fill="none">
                  <a:moveTo>
                    <a:pt x="0" y="476842"/>
                  </a:moveTo>
                  <a:lnTo>
                    <a:pt x="570000" y="476842"/>
                  </a:lnTo>
                  <a:lnTo>
                    <a:pt x="570000" y="0"/>
                  </a:lnTo>
                  <a:lnTo>
                    <a:pt x="0" y="0"/>
                  </a:lnTo>
                  <a:lnTo>
                    <a:pt x="0" y="476842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custDash>
                <a:ds d="1100000" sp="500000"/>
              </a:custDash>
              <a:miter/>
            </a:ln>
          </p:spPr>
        </p:sp>
        <p:sp>
          <p:nvSpPr>
            <p:cNvPr id="21" name="Freeform 136">
              <a:extLst>
                <a:ext uri="{FF2B5EF4-FFF2-40B4-BE49-F238E27FC236}">
                  <a16:creationId xmlns:a16="http://schemas.microsoft.com/office/drawing/2014/main" id="{E09600A1-5F7F-4563-8AE9-B096CF6DF5DE}"/>
                </a:ext>
              </a:extLst>
            </p:cNvPr>
            <p:cNvSpPr/>
            <p:nvPr/>
          </p:nvSpPr>
          <p:spPr>
            <a:xfrm>
              <a:off x="5072009" y="2967092"/>
              <a:ext cx="633333" cy="213333"/>
            </a:xfrm>
            <a:custGeom>
              <a:avLst/>
              <a:gdLst>
                <a:gd name="connsiteX0" fmla="*/ 0 w 633333"/>
                <a:gd name="connsiteY0" fmla="*/ 106667 h 213333"/>
                <a:gd name="connsiteX1" fmla="*/ 316667 w 633333"/>
                <a:gd name="connsiteY1" fmla="*/ 0 h 213333"/>
                <a:gd name="connsiteX2" fmla="*/ 633333 w 633333"/>
                <a:gd name="connsiteY2" fmla="*/ 106667 h 213333"/>
                <a:gd name="connsiteX3" fmla="*/ 316667 w 633333"/>
                <a:gd name="connsiteY3" fmla="*/ 213333 h 213333"/>
                <a:gd name="connsiteX4" fmla="*/ 316667 w 633333"/>
                <a:gd name="connsiteY4" fmla="*/ 106667 h 213333"/>
                <a:gd name="rtl" fmla="*/ 13333 w 633333"/>
                <a:gd name="rtt" fmla="*/ 13333 h 213333"/>
                <a:gd name="rtr" fmla="*/ 620000 w 633333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633333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633333" y="0"/>
                  </a:lnTo>
                  <a:lnTo>
                    <a:pt x="633333" y="213333"/>
                  </a:lnTo>
                  <a:lnTo>
                    <a:pt x="0" y="213333"/>
                  </a:lnTo>
                  <a:close/>
                </a:path>
                <a:path w="633333" h="213333" fill="none">
                  <a:moveTo>
                    <a:pt x="0" y="213333"/>
                  </a:moveTo>
                  <a:lnTo>
                    <a:pt x="633333" y="213333"/>
                  </a:lnTo>
                  <a:lnTo>
                    <a:pt x="633333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 core</a:t>
              </a:r>
            </a:p>
          </p:txBody>
        </p:sp>
        <p:sp>
          <p:nvSpPr>
            <p:cNvPr id="22" name="Freeform 137">
              <a:extLst>
                <a:ext uri="{FF2B5EF4-FFF2-40B4-BE49-F238E27FC236}">
                  <a16:creationId xmlns:a16="http://schemas.microsoft.com/office/drawing/2014/main" id="{A1AD28EA-DB43-4BA5-BF30-FF7750CEE2A7}"/>
                </a:ext>
              </a:extLst>
            </p:cNvPr>
            <p:cNvSpPr/>
            <p:nvPr/>
          </p:nvSpPr>
          <p:spPr>
            <a:xfrm>
              <a:off x="3948849" y="2147960"/>
              <a:ext cx="762857" cy="10000"/>
            </a:xfrm>
            <a:custGeom>
              <a:avLst/>
              <a:gdLst/>
              <a:ahLst/>
              <a:cxnLst/>
              <a:rect l="l" t="t" r="r" b="b"/>
              <a:pathLst>
                <a:path w="762857" h="10000" fill="none">
                  <a:moveTo>
                    <a:pt x="0" y="0"/>
                  </a:moveTo>
                  <a:lnTo>
                    <a:pt x="762857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23" name="Freeform 138">
              <a:extLst>
                <a:ext uri="{FF2B5EF4-FFF2-40B4-BE49-F238E27FC236}">
                  <a16:creationId xmlns:a16="http://schemas.microsoft.com/office/drawing/2014/main" id="{C8B9F85A-3B96-480B-BF66-8E1CAF126AD2}"/>
                </a:ext>
              </a:extLst>
            </p:cNvPr>
            <p:cNvSpPr/>
            <p:nvPr/>
          </p:nvSpPr>
          <p:spPr>
            <a:xfrm>
              <a:off x="3833497" y="2745337"/>
              <a:ext cx="876000" cy="10000"/>
            </a:xfrm>
            <a:custGeom>
              <a:avLst/>
              <a:gdLst/>
              <a:ahLst/>
              <a:cxnLst/>
              <a:rect l="l" t="t" r="r" b="b"/>
              <a:pathLst>
                <a:path w="876000" h="10000" fill="none">
                  <a:moveTo>
                    <a:pt x="0" y="0"/>
                  </a:moveTo>
                  <a:lnTo>
                    <a:pt x="876000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24" name="Freeform 139">
              <a:extLst>
                <a:ext uri="{FF2B5EF4-FFF2-40B4-BE49-F238E27FC236}">
                  <a16:creationId xmlns:a16="http://schemas.microsoft.com/office/drawing/2014/main" id="{D85D7841-0715-49F0-BB5F-4A9693F447D6}"/>
                </a:ext>
              </a:extLst>
            </p:cNvPr>
            <p:cNvSpPr/>
            <p:nvPr/>
          </p:nvSpPr>
          <p:spPr>
            <a:xfrm>
              <a:off x="6040278" y="2320616"/>
              <a:ext cx="674741" cy="10000"/>
            </a:xfrm>
            <a:custGeom>
              <a:avLst/>
              <a:gdLst/>
              <a:ahLst/>
              <a:cxnLst/>
              <a:rect l="l" t="t" r="r" b="b"/>
              <a:pathLst>
                <a:path w="674741" h="10000" fill="none">
                  <a:moveTo>
                    <a:pt x="0" y="0"/>
                  </a:moveTo>
                  <a:lnTo>
                    <a:pt x="674741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25" name="Freeform 140">
              <a:extLst>
                <a:ext uri="{FF2B5EF4-FFF2-40B4-BE49-F238E27FC236}">
                  <a16:creationId xmlns:a16="http://schemas.microsoft.com/office/drawing/2014/main" id="{C6CB50BE-B330-4B95-A2B4-43C913AD829D}"/>
                </a:ext>
              </a:extLst>
            </p:cNvPr>
            <p:cNvSpPr/>
            <p:nvPr/>
          </p:nvSpPr>
          <p:spPr>
            <a:xfrm>
              <a:off x="4130093" y="1999539"/>
              <a:ext cx="516837" cy="173684"/>
            </a:xfrm>
            <a:custGeom>
              <a:avLst/>
              <a:gdLst>
                <a:gd name="connsiteX0" fmla="*/ 0 w 516837"/>
                <a:gd name="connsiteY0" fmla="*/ 86842 h 173684"/>
                <a:gd name="connsiteX1" fmla="*/ 258419 w 516837"/>
                <a:gd name="connsiteY1" fmla="*/ 0 h 173684"/>
                <a:gd name="connsiteX2" fmla="*/ 516837 w 516837"/>
                <a:gd name="connsiteY2" fmla="*/ 86842 h 173684"/>
                <a:gd name="connsiteX3" fmla="*/ 258419 w 516837"/>
                <a:gd name="connsiteY3" fmla="*/ 173684 h 173684"/>
                <a:gd name="connsiteX4" fmla="*/ 258419 w 516837"/>
                <a:gd name="connsiteY4" fmla="*/ 86842 h 173684"/>
                <a:gd name="rtl" fmla="*/ -40000 w 516837"/>
                <a:gd name="rtt" fmla="*/ -40000 h 173684"/>
                <a:gd name="rtr" fmla="*/ 556837 w 516837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16837" h="173684" fill="none">
                  <a:moveTo>
                    <a:pt x="516837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516837" y="173684"/>
                  </a:lnTo>
                  <a:lnTo>
                    <a:pt x="516837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AAA-1</a:t>
              </a:r>
            </a:p>
          </p:txBody>
        </p:sp>
        <p:sp>
          <p:nvSpPr>
            <p:cNvPr id="26" name="Freeform 141">
              <a:extLst>
                <a:ext uri="{FF2B5EF4-FFF2-40B4-BE49-F238E27FC236}">
                  <a16:creationId xmlns:a16="http://schemas.microsoft.com/office/drawing/2014/main" id="{542E8751-A3CD-44C2-8C65-D7DB743667B0}"/>
                </a:ext>
              </a:extLst>
            </p:cNvPr>
            <p:cNvSpPr/>
            <p:nvPr/>
          </p:nvSpPr>
          <p:spPr>
            <a:xfrm>
              <a:off x="6084548" y="2175353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fill="none">
                  <a:moveTo>
                    <a:pt x="29158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91588" y="173684"/>
                  </a:lnTo>
                  <a:lnTo>
                    <a:pt x="29158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SIP-1</a:t>
              </a:r>
            </a:p>
          </p:txBody>
        </p:sp>
        <p:sp>
          <p:nvSpPr>
            <p:cNvPr id="27" name="Freeform 142">
              <a:extLst>
                <a:ext uri="{FF2B5EF4-FFF2-40B4-BE49-F238E27FC236}">
                  <a16:creationId xmlns:a16="http://schemas.microsoft.com/office/drawing/2014/main" id="{7B4CA379-7F26-4274-A70D-9D0C11D8BD57}"/>
                </a:ext>
              </a:extLst>
            </p:cNvPr>
            <p:cNvSpPr/>
            <p:nvPr/>
          </p:nvSpPr>
          <p:spPr>
            <a:xfrm>
              <a:off x="4360278" y="2593758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fill="none">
                  <a:moveTo>
                    <a:pt x="29158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91588" y="173684"/>
                  </a:lnTo>
                  <a:lnTo>
                    <a:pt x="29158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SIP-2</a:t>
              </a:r>
            </a:p>
          </p:txBody>
        </p:sp>
        <p:sp>
          <p:nvSpPr>
            <p:cNvPr id="28" name="Freeform 143">
              <a:extLst>
                <a:ext uri="{FF2B5EF4-FFF2-40B4-BE49-F238E27FC236}">
                  <a16:creationId xmlns:a16="http://schemas.microsoft.com/office/drawing/2014/main" id="{74062DE8-193F-4B86-B89D-C49A29B4ADF2}"/>
                </a:ext>
              </a:extLst>
            </p:cNvPr>
            <p:cNvSpPr/>
            <p:nvPr/>
          </p:nvSpPr>
          <p:spPr>
            <a:xfrm>
              <a:off x="6691144" y="2376283"/>
              <a:ext cx="580353" cy="173684"/>
            </a:xfrm>
            <a:custGeom>
              <a:avLst/>
              <a:gdLst>
                <a:gd name="connsiteX0" fmla="*/ 0 w 580353"/>
                <a:gd name="connsiteY0" fmla="*/ 86842 h 173684"/>
                <a:gd name="connsiteX1" fmla="*/ 290176 w 580353"/>
                <a:gd name="connsiteY1" fmla="*/ 0 h 173684"/>
                <a:gd name="connsiteX2" fmla="*/ 580353 w 580353"/>
                <a:gd name="connsiteY2" fmla="*/ 86842 h 173684"/>
                <a:gd name="connsiteX3" fmla="*/ 290176 w 580353"/>
                <a:gd name="connsiteY3" fmla="*/ 173684 h 173684"/>
                <a:gd name="connsiteX4" fmla="*/ 290176 w 580353"/>
                <a:gd name="connsiteY4" fmla="*/ 86842 h 173684"/>
                <a:gd name="rtl" fmla="*/ -40000 w 580353"/>
                <a:gd name="rtt" fmla="*/ -40000 h 173684"/>
                <a:gd name="rtr" fmla="*/ 620353 w 580353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80353" h="173684" fill="none">
                  <a:moveTo>
                    <a:pt x="580353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580353" y="173684"/>
                  </a:lnTo>
                  <a:lnTo>
                    <a:pt x="580353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Signalling user agent </a:t>
              </a:r>
            </a:p>
          </p:txBody>
        </p:sp>
        <p:sp>
          <p:nvSpPr>
            <p:cNvPr id="29" name="Freeform 144">
              <a:extLst>
                <a:ext uri="{FF2B5EF4-FFF2-40B4-BE49-F238E27FC236}">
                  <a16:creationId xmlns:a16="http://schemas.microsoft.com/office/drawing/2014/main" id="{6B3DE2F2-241B-4640-82E2-0A2E743A5A9A}"/>
                </a:ext>
              </a:extLst>
            </p:cNvPr>
            <p:cNvSpPr/>
            <p:nvPr/>
          </p:nvSpPr>
          <p:spPr>
            <a:xfrm>
              <a:off x="6716497" y="2239077"/>
              <a:ext cx="519976" cy="411523"/>
            </a:xfrm>
            <a:custGeom>
              <a:avLst/>
              <a:gdLst>
                <a:gd name="connsiteX0" fmla="*/ 0 w 519976"/>
                <a:gd name="connsiteY0" fmla="*/ 205761 h 411523"/>
                <a:gd name="connsiteX1" fmla="*/ 259988 w 519976"/>
                <a:gd name="connsiteY1" fmla="*/ 0 h 411523"/>
                <a:gd name="connsiteX2" fmla="*/ 519976 w 519976"/>
                <a:gd name="connsiteY2" fmla="*/ 205761 h 411523"/>
                <a:gd name="connsiteX3" fmla="*/ 259988 w 519976"/>
                <a:gd name="connsiteY3" fmla="*/ 411523 h 411523"/>
                <a:gd name="connsiteX4" fmla="*/ 259988 w 519976"/>
                <a:gd name="connsiteY4" fmla="*/ 205761 h 41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976" h="411523" stroke="0">
                  <a:moveTo>
                    <a:pt x="0" y="411523"/>
                  </a:moveTo>
                  <a:lnTo>
                    <a:pt x="0" y="0"/>
                  </a:lnTo>
                  <a:lnTo>
                    <a:pt x="519976" y="0"/>
                  </a:lnTo>
                  <a:lnTo>
                    <a:pt x="519976" y="411523"/>
                  </a:lnTo>
                  <a:lnTo>
                    <a:pt x="0" y="411523"/>
                  </a:lnTo>
                  <a:close/>
                </a:path>
                <a:path w="519976" h="411523" fill="none">
                  <a:moveTo>
                    <a:pt x="0" y="411523"/>
                  </a:moveTo>
                  <a:lnTo>
                    <a:pt x="519976" y="411523"/>
                  </a:lnTo>
                  <a:lnTo>
                    <a:pt x="519976" y="0"/>
                  </a:lnTo>
                  <a:lnTo>
                    <a:pt x="0" y="0"/>
                  </a:lnTo>
                  <a:lnTo>
                    <a:pt x="0" y="41152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30" name="Freeform 145">
              <a:extLst>
                <a:ext uri="{FF2B5EF4-FFF2-40B4-BE49-F238E27FC236}">
                  <a16:creationId xmlns:a16="http://schemas.microsoft.com/office/drawing/2014/main" id="{AD49AD9A-F2C2-4FF0-A2DC-035F80845BAA}"/>
                </a:ext>
              </a:extLst>
            </p:cNvPr>
            <p:cNvSpPr/>
            <p:nvPr/>
          </p:nvSpPr>
          <p:spPr>
            <a:xfrm>
              <a:off x="4391497" y="3460600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HTTP-1</a:t>
              </a:r>
            </a:p>
          </p:txBody>
        </p:sp>
        <p:sp>
          <p:nvSpPr>
            <p:cNvPr id="31" name="Freeform 147">
              <a:extLst>
                <a:ext uri="{FF2B5EF4-FFF2-40B4-BE49-F238E27FC236}">
                  <a16:creationId xmlns:a16="http://schemas.microsoft.com/office/drawing/2014/main" id="{41F057B7-82E0-41F9-9C12-02F2ABCB2538}"/>
                </a:ext>
              </a:extLst>
            </p:cNvPr>
            <p:cNvSpPr/>
            <p:nvPr/>
          </p:nvSpPr>
          <p:spPr>
            <a:xfrm rot="16200000">
              <a:off x="5573592" y="1915901"/>
              <a:ext cx="334286" cy="10000"/>
            </a:xfrm>
            <a:custGeom>
              <a:avLst/>
              <a:gdLst/>
              <a:ahLst/>
              <a:cxnLst/>
              <a:rect l="l" t="t" r="r" b="b"/>
              <a:pathLst>
                <a:path w="334286" h="10000" fill="none">
                  <a:moveTo>
                    <a:pt x="0" y="0"/>
                  </a:moveTo>
                  <a:lnTo>
                    <a:pt x="334286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  <a:tailEnd type="triangle" w="med" len="med"/>
            </a:ln>
          </p:spPr>
        </p:sp>
        <p:sp>
          <p:nvSpPr>
            <p:cNvPr id="32" name="Freeform 148">
              <a:extLst>
                <a:ext uri="{FF2B5EF4-FFF2-40B4-BE49-F238E27FC236}">
                  <a16:creationId xmlns:a16="http://schemas.microsoft.com/office/drawing/2014/main" id="{694705D2-E98D-4889-B0AA-6338F53FA6BC}"/>
                </a:ext>
              </a:extLst>
            </p:cNvPr>
            <p:cNvSpPr/>
            <p:nvPr/>
          </p:nvSpPr>
          <p:spPr>
            <a:xfrm>
              <a:off x="5510735" y="1538790"/>
              <a:ext cx="450000" cy="214968"/>
            </a:xfrm>
            <a:custGeom>
              <a:avLst/>
              <a:gdLst>
                <a:gd name="connsiteX0" fmla="*/ 0 w 450000"/>
                <a:gd name="connsiteY0" fmla="*/ 107484 h 214968"/>
                <a:gd name="connsiteX1" fmla="*/ 225000 w 450000"/>
                <a:gd name="connsiteY1" fmla="*/ 0 h 214968"/>
                <a:gd name="connsiteX2" fmla="*/ 450000 w 450000"/>
                <a:gd name="connsiteY2" fmla="*/ 107484 h 214968"/>
                <a:gd name="connsiteX3" fmla="*/ 225000 w 450000"/>
                <a:gd name="connsiteY3" fmla="*/ 214968 h 214968"/>
                <a:gd name="connsiteX4" fmla="*/ 225000 w 450000"/>
                <a:gd name="connsiteY4" fmla="*/ 107484 h 214968"/>
                <a:gd name="rtl" fmla="*/ -40000 w 450000"/>
                <a:gd name="rtt" fmla="*/ -40000 h 214968"/>
                <a:gd name="rtr" fmla="*/ 490000 w 450000"/>
                <a:gd name="rtb" fmla="*/ 254968 h 21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450000" h="214968" fill="none">
                  <a:moveTo>
                    <a:pt x="450000" y="0"/>
                  </a:moveTo>
                  <a:lnTo>
                    <a:pt x="0" y="0"/>
                  </a:lnTo>
                  <a:lnTo>
                    <a:pt x="0" y="214968"/>
                  </a:lnTo>
                  <a:lnTo>
                    <a:pt x="450000" y="214968"/>
                  </a:lnTo>
                  <a:lnTo>
                    <a:pt x="450000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To other SIP core</a:t>
              </a:r>
            </a:p>
          </p:txBody>
        </p:sp>
        <p:sp>
          <p:nvSpPr>
            <p:cNvPr id="33" name="Freeform 149">
              <a:extLst>
                <a:ext uri="{FF2B5EF4-FFF2-40B4-BE49-F238E27FC236}">
                  <a16:creationId xmlns:a16="http://schemas.microsoft.com/office/drawing/2014/main" id="{EDFB3FA1-6046-4CBB-A750-AB0B00B4ED26}"/>
                </a:ext>
              </a:extLst>
            </p:cNvPr>
            <p:cNvSpPr/>
            <p:nvPr/>
          </p:nvSpPr>
          <p:spPr>
            <a:xfrm>
              <a:off x="4807009" y="2233758"/>
              <a:ext cx="523333" cy="213333"/>
            </a:xfrm>
            <a:custGeom>
              <a:avLst/>
              <a:gdLst>
                <a:gd name="connsiteX0" fmla="*/ 0 w 523333"/>
                <a:gd name="connsiteY0" fmla="*/ 106667 h 213333"/>
                <a:gd name="connsiteX1" fmla="*/ 261667 w 523333"/>
                <a:gd name="connsiteY1" fmla="*/ 0 h 213333"/>
                <a:gd name="connsiteX2" fmla="*/ 523333 w 523333"/>
                <a:gd name="connsiteY2" fmla="*/ 106667 h 213333"/>
                <a:gd name="connsiteX3" fmla="*/ 261667 w 523333"/>
                <a:gd name="connsiteY3" fmla="*/ 213333 h 213333"/>
                <a:gd name="connsiteX4" fmla="*/ 261667 w 523333"/>
                <a:gd name="connsiteY4" fmla="*/ 106667 h 213333"/>
                <a:gd name="rtl" fmla="*/ 13333 w 523333"/>
                <a:gd name="rtt" fmla="*/ 13333 h 213333"/>
                <a:gd name="rtr" fmla="*/ 510000 w 523333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23333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23333" y="0"/>
                  </a:lnTo>
                  <a:lnTo>
                    <a:pt x="523333" y="213333"/>
                  </a:lnTo>
                  <a:lnTo>
                    <a:pt x="0" y="213333"/>
                  </a:lnTo>
                  <a:close/>
                </a:path>
                <a:path w="523333" h="213333" fill="none">
                  <a:moveTo>
                    <a:pt x="0" y="213333"/>
                  </a:moveTo>
                  <a:lnTo>
                    <a:pt x="523333" y="213333"/>
                  </a:lnTo>
                  <a:lnTo>
                    <a:pt x="523333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Registrar finder/</a:t>
              </a:r>
            </a:p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I-CSCF</a:t>
              </a:r>
            </a:p>
          </p:txBody>
        </p:sp>
        <p:sp>
          <p:nvSpPr>
            <p:cNvPr id="34" name="Freeform 150">
              <a:extLst>
                <a:ext uri="{FF2B5EF4-FFF2-40B4-BE49-F238E27FC236}">
                  <a16:creationId xmlns:a16="http://schemas.microsoft.com/office/drawing/2014/main" id="{4347139D-9D19-47B7-8D0E-5CF3A470AEAE}"/>
                </a:ext>
              </a:extLst>
            </p:cNvPr>
            <p:cNvSpPr/>
            <p:nvPr/>
          </p:nvSpPr>
          <p:spPr>
            <a:xfrm>
              <a:off x="5363675" y="2247092"/>
              <a:ext cx="653333" cy="213333"/>
            </a:xfrm>
            <a:custGeom>
              <a:avLst/>
              <a:gdLst>
                <a:gd name="connsiteX0" fmla="*/ 0 w 653333"/>
                <a:gd name="connsiteY0" fmla="*/ 106667 h 213333"/>
                <a:gd name="connsiteX1" fmla="*/ 326667 w 653333"/>
                <a:gd name="connsiteY1" fmla="*/ 0 h 213333"/>
                <a:gd name="connsiteX2" fmla="*/ 653333 w 653333"/>
                <a:gd name="connsiteY2" fmla="*/ 106667 h 213333"/>
                <a:gd name="connsiteX3" fmla="*/ 326667 w 653333"/>
                <a:gd name="connsiteY3" fmla="*/ 213333 h 213333"/>
                <a:gd name="connsiteX4" fmla="*/ 326667 w 653333"/>
                <a:gd name="connsiteY4" fmla="*/ 106667 h 213333"/>
                <a:gd name="rtl" fmla="*/ 13333 w 653333"/>
                <a:gd name="rtt" fmla="*/ 13333 h 213333"/>
                <a:gd name="rtr" fmla="*/ 640000 w 653333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653333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653333" y="0"/>
                  </a:lnTo>
                  <a:lnTo>
                    <a:pt x="653333" y="213333"/>
                  </a:lnTo>
                  <a:lnTo>
                    <a:pt x="0" y="213333"/>
                  </a:lnTo>
                  <a:close/>
                </a:path>
                <a:path w="653333" h="213333" fill="none">
                  <a:moveTo>
                    <a:pt x="0" y="213333"/>
                  </a:moveTo>
                  <a:lnTo>
                    <a:pt x="653333" y="213333"/>
                  </a:lnTo>
                  <a:lnTo>
                    <a:pt x="653333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Local proxy/P-CSCF</a:t>
              </a:r>
            </a:p>
          </p:txBody>
        </p:sp>
        <p:sp>
          <p:nvSpPr>
            <p:cNvPr id="35" name="Freeform 151">
              <a:extLst>
                <a:ext uri="{FF2B5EF4-FFF2-40B4-BE49-F238E27FC236}">
                  <a16:creationId xmlns:a16="http://schemas.microsoft.com/office/drawing/2014/main" id="{49847634-4C16-4CBE-8839-BA0E201DB2F7}"/>
                </a:ext>
              </a:extLst>
            </p:cNvPr>
            <p:cNvSpPr/>
            <p:nvPr/>
          </p:nvSpPr>
          <p:spPr>
            <a:xfrm>
              <a:off x="4685342" y="2680425"/>
              <a:ext cx="768333" cy="213333"/>
            </a:xfrm>
            <a:custGeom>
              <a:avLst/>
              <a:gdLst>
                <a:gd name="connsiteX0" fmla="*/ 0 w 768333"/>
                <a:gd name="connsiteY0" fmla="*/ 106667 h 213333"/>
                <a:gd name="connsiteX1" fmla="*/ 384167 w 768333"/>
                <a:gd name="connsiteY1" fmla="*/ 0 h 213333"/>
                <a:gd name="connsiteX2" fmla="*/ 768333 w 768333"/>
                <a:gd name="connsiteY2" fmla="*/ 106667 h 213333"/>
                <a:gd name="connsiteX3" fmla="*/ 384167 w 768333"/>
                <a:gd name="connsiteY3" fmla="*/ 213333 h 213333"/>
                <a:gd name="connsiteX4" fmla="*/ 384167 w 768333"/>
                <a:gd name="connsiteY4" fmla="*/ 106667 h 213333"/>
                <a:gd name="rtl" fmla="*/ 13333 w 768333"/>
                <a:gd name="rtt" fmla="*/ 13333 h 213333"/>
                <a:gd name="rtr" fmla="*/ 755000 w 768333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768333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768333" y="0"/>
                  </a:lnTo>
                  <a:lnTo>
                    <a:pt x="768333" y="213333"/>
                  </a:lnTo>
                  <a:lnTo>
                    <a:pt x="0" y="213333"/>
                  </a:lnTo>
                  <a:close/>
                </a:path>
                <a:path w="768333" h="213333" fill="none">
                  <a:moveTo>
                    <a:pt x="0" y="213333"/>
                  </a:moveTo>
                  <a:lnTo>
                    <a:pt x="768333" y="213333"/>
                  </a:lnTo>
                  <a:lnTo>
                    <a:pt x="768333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Registrar-</a:t>
              </a:r>
            </a:p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AS selection</a:t>
              </a:r>
            </a:p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/S-CSCF</a:t>
              </a:r>
            </a:p>
          </p:txBody>
        </p:sp>
        <p:sp>
          <p:nvSpPr>
            <p:cNvPr id="36" name="Freeform 154">
              <a:extLst>
                <a:ext uri="{FF2B5EF4-FFF2-40B4-BE49-F238E27FC236}">
                  <a16:creationId xmlns:a16="http://schemas.microsoft.com/office/drawing/2014/main" id="{E6E5E8C4-9699-4718-989F-885A153AACC8}"/>
                </a:ext>
              </a:extLst>
            </p:cNvPr>
            <p:cNvSpPr/>
            <p:nvPr/>
          </p:nvSpPr>
          <p:spPr>
            <a:xfrm>
              <a:off x="6035342" y="2527442"/>
              <a:ext cx="420000" cy="10000"/>
            </a:xfrm>
            <a:custGeom>
              <a:avLst/>
              <a:gdLst/>
              <a:ahLst/>
              <a:cxnLst/>
              <a:rect l="l" t="t" r="r" b="b"/>
              <a:pathLst>
                <a:path w="420000" h="10000" fill="none">
                  <a:moveTo>
                    <a:pt x="0" y="0"/>
                  </a:moveTo>
                  <a:lnTo>
                    <a:pt x="420000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37" name="Freeform 155">
              <a:extLst>
                <a:ext uri="{FF2B5EF4-FFF2-40B4-BE49-F238E27FC236}">
                  <a16:creationId xmlns:a16="http://schemas.microsoft.com/office/drawing/2014/main" id="{B054A3C1-32F8-42B1-8BF5-0BD6019BF324}"/>
                </a:ext>
              </a:extLst>
            </p:cNvPr>
            <p:cNvSpPr/>
            <p:nvPr/>
          </p:nvSpPr>
          <p:spPr>
            <a:xfrm>
              <a:off x="3294633" y="3444988"/>
              <a:ext cx="537573" cy="253743"/>
            </a:xfrm>
            <a:custGeom>
              <a:avLst/>
              <a:gdLst>
                <a:gd name="connsiteX0" fmla="*/ 0 w 537573"/>
                <a:gd name="connsiteY0" fmla="*/ 126871 h 253743"/>
                <a:gd name="connsiteX1" fmla="*/ 268786 w 537573"/>
                <a:gd name="connsiteY1" fmla="*/ 0 h 253743"/>
                <a:gd name="connsiteX2" fmla="*/ 537573 w 537573"/>
                <a:gd name="connsiteY2" fmla="*/ 126871 h 253743"/>
                <a:gd name="connsiteX3" fmla="*/ 268786 w 537573"/>
                <a:gd name="connsiteY3" fmla="*/ 253743 h 253743"/>
                <a:gd name="connsiteX4" fmla="*/ 268786 w 537573"/>
                <a:gd name="connsiteY4" fmla="*/ 126871 h 253743"/>
                <a:gd name="rtl" fmla="*/ 13333 w 537573"/>
                <a:gd name="rtt" fmla="*/ 13333 h 253743"/>
                <a:gd name="rtr" fmla="*/ 524239 w 537573"/>
                <a:gd name="rtb" fmla="*/ 240409 h 25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7573" h="253743" stroke="0">
                  <a:moveTo>
                    <a:pt x="0" y="253743"/>
                  </a:moveTo>
                  <a:lnTo>
                    <a:pt x="0" y="0"/>
                  </a:lnTo>
                  <a:lnTo>
                    <a:pt x="537573" y="0"/>
                  </a:lnTo>
                  <a:lnTo>
                    <a:pt x="537573" y="253743"/>
                  </a:lnTo>
                  <a:lnTo>
                    <a:pt x="0" y="253743"/>
                  </a:lnTo>
                  <a:close/>
                </a:path>
                <a:path w="537573" h="253743" fill="none">
                  <a:moveTo>
                    <a:pt x="0" y="253743"/>
                  </a:moveTo>
                  <a:lnTo>
                    <a:pt x="537573" y="253743"/>
                  </a:lnTo>
                  <a:lnTo>
                    <a:pt x="537573" y="0"/>
                  </a:lnTo>
                  <a:lnTo>
                    <a:pt x="0" y="0"/>
                  </a:lnTo>
                  <a:lnTo>
                    <a:pt x="0" y="25374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client</a:t>
              </a:r>
            </a:p>
          </p:txBody>
        </p:sp>
        <p:sp>
          <p:nvSpPr>
            <p:cNvPr id="38" name="Freeform 156">
              <a:extLst>
                <a:ext uri="{FF2B5EF4-FFF2-40B4-BE49-F238E27FC236}">
                  <a16:creationId xmlns:a16="http://schemas.microsoft.com/office/drawing/2014/main" id="{2E81BC72-2756-4AD5-A085-C092CE0310F3}"/>
                </a:ext>
              </a:extLst>
            </p:cNvPr>
            <p:cNvSpPr/>
            <p:nvPr/>
          </p:nvSpPr>
          <p:spPr>
            <a:xfrm>
              <a:off x="6716497" y="3376187"/>
              <a:ext cx="525000" cy="385647"/>
            </a:xfrm>
            <a:custGeom>
              <a:avLst/>
              <a:gdLst>
                <a:gd name="connsiteX0" fmla="*/ 0 w 525000"/>
                <a:gd name="connsiteY0" fmla="*/ 192824 h 385647"/>
                <a:gd name="connsiteX1" fmla="*/ 262500 w 525000"/>
                <a:gd name="connsiteY1" fmla="*/ 0 h 385647"/>
                <a:gd name="connsiteX2" fmla="*/ 525000 w 525000"/>
                <a:gd name="connsiteY2" fmla="*/ 192824 h 385647"/>
                <a:gd name="connsiteX3" fmla="*/ 262500 w 525000"/>
                <a:gd name="connsiteY3" fmla="*/ 385647 h 385647"/>
                <a:gd name="connsiteX4" fmla="*/ 262500 w 525000"/>
                <a:gd name="connsiteY4" fmla="*/ 192824 h 385647"/>
                <a:gd name="rtl" fmla="*/ 13333 w 525000"/>
                <a:gd name="rtt" fmla="*/ 13333 h 385647"/>
                <a:gd name="rtr" fmla="*/ 511667 w 525000"/>
                <a:gd name="rtb" fmla="*/ 372314 h 38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25000" h="385647" stroke="0">
                  <a:moveTo>
                    <a:pt x="0" y="385647"/>
                  </a:moveTo>
                  <a:lnTo>
                    <a:pt x="0" y="0"/>
                  </a:lnTo>
                  <a:lnTo>
                    <a:pt x="525000" y="0"/>
                  </a:lnTo>
                  <a:lnTo>
                    <a:pt x="525000" y="385647"/>
                  </a:lnTo>
                  <a:lnTo>
                    <a:pt x="0" y="385647"/>
                  </a:lnTo>
                  <a:close/>
                </a:path>
                <a:path w="525000" h="385647" fill="none">
                  <a:moveTo>
                    <a:pt x="0" y="385647"/>
                  </a:moveTo>
                  <a:lnTo>
                    <a:pt x="525000" y="385647"/>
                  </a:lnTo>
                  <a:lnTo>
                    <a:pt x="525000" y="0"/>
                  </a:lnTo>
                  <a:lnTo>
                    <a:pt x="0" y="0"/>
                  </a:lnTo>
                  <a:lnTo>
                    <a:pt x="0" y="38564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client</a:t>
              </a:r>
            </a:p>
          </p:txBody>
        </p:sp>
        <p:sp>
          <p:nvSpPr>
            <p:cNvPr id="39" name="Freeform 158">
              <a:extLst>
                <a:ext uri="{FF2B5EF4-FFF2-40B4-BE49-F238E27FC236}">
                  <a16:creationId xmlns:a16="http://schemas.microsoft.com/office/drawing/2014/main" id="{4C112542-CC4A-4613-8B77-7AE8C0DBE299}"/>
                </a:ext>
              </a:extLst>
            </p:cNvPr>
            <p:cNvSpPr/>
            <p:nvPr/>
          </p:nvSpPr>
          <p:spPr>
            <a:xfrm>
              <a:off x="5740671" y="1840600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fill="none">
                  <a:moveTo>
                    <a:pt x="29158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91588" y="173684"/>
                  </a:lnTo>
                  <a:lnTo>
                    <a:pt x="29158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SIP-3</a:t>
              </a:r>
            </a:p>
          </p:txBody>
        </p:sp>
        <p:sp>
          <p:nvSpPr>
            <p:cNvPr id="40" name="Freeform 159">
              <a:extLst>
                <a:ext uri="{FF2B5EF4-FFF2-40B4-BE49-F238E27FC236}">
                  <a16:creationId xmlns:a16="http://schemas.microsoft.com/office/drawing/2014/main" id="{EE5A7656-ADBD-44DD-AAE9-4A44CF4F5BA0}"/>
                </a:ext>
              </a:extLst>
            </p:cNvPr>
            <p:cNvSpPr/>
            <p:nvPr/>
          </p:nvSpPr>
          <p:spPr>
            <a:xfrm>
              <a:off x="5604981" y="3429944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HTTP-1</a:t>
              </a:r>
            </a:p>
          </p:txBody>
        </p:sp>
        <p:sp>
          <p:nvSpPr>
            <p:cNvPr id="41" name="Freeform 160">
              <a:extLst>
                <a:ext uri="{FF2B5EF4-FFF2-40B4-BE49-F238E27FC236}">
                  <a16:creationId xmlns:a16="http://schemas.microsoft.com/office/drawing/2014/main" id="{0518C3DD-7055-48BC-83C3-26309B17F1D9}"/>
                </a:ext>
              </a:extLst>
            </p:cNvPr>
            <p:cNvSpPr/>
            <p:nvPr/>
          </p:nvSpPr>
          <p:spPr>
            <a:xfrm>
              <a:off x="3294633" y="3070600"/>
              <a:ext cx="537573" cy="275587"/>
            </a:xfrm>
            <a:custGeom>
              <a:avLst/>
              <a:gdLst>
                <a:gd name="connsiteX0" fmla="*/ 0 w 537573"/>
                <a:gd name="connsiteY0" fmla="*/ 137793 h 275587"/>
                <a:gd name="connsiteX1" fmla="*/ 268786 w 537573"/>
                <a:gd name="connsiteY1" fmla="*/ 0 h 275587"/>
                <a:gd name="connsiteX2" fmla="*/ 537573 w 537573"/>
                <a:gd name="connsiteY2" fmla="*/ 137793 h 275587"/>
                <a:gd name="connsiteX3" fmla="*/ 268786 w 537573"/>
                <a:gd name="connsiteY3" fmla="*/ 275587 h 275587"/>
                <a:gd name="connsiteX4" fmla="*/ 268786 w 537573"/>
                <a:gd name="connsiteY4" fmla="*/ 137793 h 275587"/>
                <a:gd name="rtl" fmla="*/ 13333 w 537573"/>
                <a:gd name="rtt" fmla="*/ 13333 h 275587"/>
                <a:gd name="rtr" fmla="*/ 524239 w 537573"/>
                <a:gd name="rtb" fmla="*/ 262253 h 27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7573" h="275587" stroke="0">
                  <a:moveTo>
                    <a:pt x="0" y="275587"/>
                  </a:moveTo>
                  <a:lnTo>
                    <a:pt x="0" y="0"/>
                  </a:lnTo>
                  <a:lnTo>
                    <a:pt x="537573" y="0"/>
                  </a:lnTo>
                  <a:lnTo>
                    <a:pt x="537573" y="275587"/>
                  </a:lnTo>
                  <a:lnTo>
                    <a:pt x="0" y="275587"/>
                  </a:lnTo>
                  <a:close/>
                </a:path>
                <a:path w="537573" h="275587" fill="none">
                  <a:moveTo>
                    <a:pt x="0" y="275587"/>
                  </a:moveTo>
                  <a:lnTo>
                    <a:pt x="537573" y="275587"/>
                  </a:lnTo>
                  <a:lnTo>
                    <a:pt x="537573" y="0"/>
                  </a:lnTo>
                  <a:lnTo>
                    <a:pt x="0" y="0"/>
                  </a:lnTo>
                  <a:lnTo>
                    <a:pt x="0" y="27558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server</a:t>
              </a:r>
            </a:p>
          </p:txBody>
        </p:sp>
        <p:sp>
          <p:nvSpPr>
            <p:cNvPr id="42" name="Freeform 161">
              <a:extLst>
                <a:ext uri="{FF2B5EF4-FFF2-40B4-BE49-F238E27FC236}">
                  <a16:creationId xmlns:a16="http://schemas.microsoft.com/office/drawing/2014/main" id="{93977E95-196B-41E8-8295-1982EEE93AB5}"/>
                </a:ext>
              </a:extLst>
            </p:cNvPr>
            <p:cNvSpPr/>
            <p:nvPr/>
          </p:nvSpPr>
          <p:spPr>
            <a:xfrm rot="21586781">
              <a:off x="4477310" y="3860850"/>
              <a:ext cx="440967" cy="10000"/>
            </a:xfrm>
            <a:custGeom>
              <a:avLst/>
              <a:gdLst/>
              <a:ahLst/>
              <a:cxnLst/>
              <a:rect l="l" t="t" r="r" b="b"/>
              <a:pathLst>
                <a:path w="440967" h="10000" fill="none">
                  <a:moveTo>
                    <a:pt x="0" y="0"/>
                  </a:moveTo>
                  <a:lnTo>
                    <a:pt x="440967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43" name="Freeform 165">
              <a:extLst>
                <a:ext uri="{FF2B5EF4-FFF2-40B4-BE49-F238E27FC236}">
                  <a16:creationId xmlns:a16="http://schemas.microsoft.com/office/drawing/2014/main" id="{424DC869-F39B-4B9A-BCE9-46413CE0B287}"/>
                </a:ext>
              </a:extLst>
            </p:cNvPr>
            <p:cNvSpPr/>
            <p:nvPr/>
          </p:nvSpPr>
          <p:spPr>
            <a:xfrm>
              <a:off x="3881497" y="2800600"/>
              <a:ext cx="833845" cy="1680000"/>
            </a:xfrm>
            <a:custGeom>
              <a:avLst/>
              <a:gdLst>
                <a:gd name="connsiteX0" fmla="*/ 0 w 833845"/>
                <a:gd name="connsiteY0" fmla="*/ 840000 h 1680000"/>
                <a:gd name="connsiteX1" fmla="*/ 416922 w 833845"/>
                <a:gd name="connsiteY1" fmla="*/ 0 h 1680000"/>
                <a:gd name="connsiteX2" fmla="*/ 833845 w 833845"/>
                <a:gd name="connsiteY2" fmla="*/ 840000 h 1680000"/>
                <a:gd name="connsiteX3" fmla="*/ 416922 w 833845"/>
                <a:gd name="connsiteY3" fmla="*/ 1680000 h 1680000"/>
                <a:gd name="connsiteX4" fmla="*/ 416922 w 833845"/>
                <a:gd name="connsiteY4" fmla="*/ 840000 h 16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845" h="1680000" fill="none">
                  <a:moveTo>
                    <a:pt x="833845" y="0"/>
                  </a:moveTo>
                  <a:lnTo>
                    <a:pt x="406219" y="0"/>
                  </a:lnTo>
                  <a:lnTo>
                    <a:pt x="406219" y="1680000"/>
                  </a:lnTo>
                  <a:lnTo>
                    <a:pt x="0" y="168000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44" name="Freeform 166">
              <a:extLst>
                <a:ext uri="{FF2B5EF4-FFF2-40B4-BE49-F238E27FC236}">
                  <a16:creationId xmlns:a16="http://schemas.microsoft.com/office/drawing/2014/main" id="{AC5FA73B-0AD9-47BF-890D-6231BC861250}"/>
                </a:ext>
              </a:extLst>
            </p:cNvPr>
            <p:cNvSpPr/>
            <p:nvPr/>
          </p:nvSpPr>
          <p:spPr>
            <a:xfrm rot="8017767">
              <a:off x="4438112" y="2762150"/>
              <a:ext cx="248682" cy="10000"/>
            </a:xfrm>
            <a:custGeom>
              <a:avLst/>
              <a:gdLst/>
              <a:ahLst/>
              <a:cxnLst/>
              <a:rect l="l" t="t" r="r" b="b"/>
              <a:pathLst>
                <a:path w="248682" h="10000" fill="none">
                  <a:moveTo>
                    <a:pt x="0" y="0"/>
                  </a:moveTo>
                  <a:lnTo>
                    <a:pt x="248682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45" name="Freeform 167">
              <a:extLst>
                <a:ext uri="{FF2B5EF4-FFF2-40B4-BE49-F238E27FC236}">
                  <a16:creationId xmlns:a16="http://schemas.microsoft.com/office/drawing/2014/main" id="{38D761A3-9759-4167-9F2C-D59382F5FB3A}"/>
                </a:ext>
              </a:extLst>
            </p:cNvPr>
            <p:cNvSpPr/>
            <p:nvPr/>
          </p:nvSpPr>
          <p:spPr>
            <a:xfrm>
              <a:off x="4918257" y="3214915"/>
              <a:ext cx="418240" cy="1085685"/>
            </a:xfrm>
            <a:custGeom>
              <a:avLst/>
              <a:gdLst>
                <a:gd name="connsiteX0" fmla="*/ 0 w 418240"/>
                <a:gd name="connsiteY0" fmla="*/ 542842 h 1085685"/>
                <a:gd name="connsiteX1" fmla="*/ 209120 w 418240"/>
                <a:gd name="connsiteY1" fmla="*/ 0 h 1085685"/>
                <a:gd name="connsiteX2" fmla="*/ 418240 w 418240"/>
                <a:gd name="connsiteY2" fmla="*/ 542842 h 1085685"/>
                <a:gd name="connsiteX3" fmla="*/ 209120 w 418240"/>
                <a:gd name="connsiteY3" fmla="*/ 1085685 h 1085685"/>
                <a:gd name="connsiteX4" fmla="*/ 209120 w 418240"/>
                <a:gd name="connsiteY4" fmla="*/ 542842 h 1085685"/>
                <a:gd name="rtl" fmla="*/ 13333 w 418240"/>
                <a:gd name="rtt" fmla="*/ 13333 h 1085685"/>
                <a:gd name="rtr" fmla="*/ 404907 w 418240"/>
                <a:gd name="rtb" fmla="*/ 1072352 h 1085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418240" h="1085685" stroke="0">
                  <a:moveTo>
                    <a:pt x="0" y="1085685"/>
                  </a:moveTo>
                  <a:lnTo>
                    <a:pt x="0" y="0"/>
                  </a:lnTo>
                  <a:lnTo>
                    <a:pt x="418240" y="0"/>
                  </a:lnTo>
                  <a:lnTo>
                    <a:pt x="418240" y="1085685"/>
                  </a:lnTo>
                  <a:lnTo>
                    <a:pt x="0" y="1085685"/>
                  </a:lnTo>
                  <a:close/>
                </a:path>
                <a:path w="418240" h="1085685" fill="none">
                  <a:moveTo>
                    <a:pt x="0" y="1085685"/>
                  </a:moveTo>
                  <a:lnTo>
                    <a:pt x="418240" y="1085685"/>
                  </a:lnTo>
                  <a:lnTo>
                    <a:pt x="418240" y="0"/>
                  </a:lnTo>
                  <a:lnTo>
                    <a:pt x="0" y="0"/>
                  </a:lnTo>
                  <a:lnTo>
                    <a:pt x="0" y="1085685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</a:t>
              </a:r>
              <a:r>
                <a:rPr lang="zh-CN" altLang="en-US" sz="800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Proxy</a:t>
              </a:r>
            </a:p>
          </p:txBody>
        </p:sp>
        <p:sp>
          <p:nvSpPr>
            <p:cNvPr id="46" name="Freeform 168">
              <a:extLst>
                <a:ext uri="{FF2B5EF4-FFF2-40B4-BE49-F238E27FC236}">
                  <a16:creationId xmlns:a16="http://schemas.microsoft.com/office/drawing/2014/main" id="{329EBBF1-9B32-481F-911C-146231F71413}"/>
                </a:ext>
              </a:extLst>
            </p:cNvPr>
            <p:cNvSpPr/>
            <p:nvPr/>
          </p:nvSpPr>
          <p:spPr>
            <a:xfrm>
              <a:off x="5051497" y="4428048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HTTP-3</a:t>
              </a:r>
            </a:p>
          </p:txBody>
        </p:sp>
        <p:sp>
          <p:nvSpPr>
            <p:cNvPr id="47" name="Freeform 169">
              <a:extLst>
                <a:ext uri="{FF2B5EF4-FFF2-40B4-BE49-F238E27FC236}">
                  <a16:creationId xmlns:a16="http://schemas.microsoft.com/office/drawing/2014/main" id="{8C91FCB0-89A6-4E06-B614-DEDFAD7CDF3B}"/>
                </a:ext>
              </a:extLst>
            </p:cNvPr>
            <p:cNvSpPr/>
            <p:nvPr/>
          </p:nvSpPr>
          <p:spPr>
            <a:xfrm>
              <a:off x="4391497" y="3127267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HTTP-2</a:t>
              </a:r>
            </a:p>
          </p:txBody>
        </p:sp>
        <p:sp>
          <p:nvSpPr>
            <p:cNvPr id="48" name="Freeform 170">
              <a:extLst>
                <a:ext uri="{FF2B5EF4-FFF2-40B4-BE49-F238E27FC236}">
                  <a16:creationId xmlns:a16="http://schemas.microsoft.com/office/drawing/2014/main" id="{3990C758-155E-483C-8734-14C6F271BA0D}"/>
                </a:ext>
              </a:extLst>
            </p:cNvPr>
            <p:cNvSpPr/>
            <p:nvPr/>
          </p:nvSpPr>
          <p:spPr>
            <a:xfrm rot="5400000">
              <a:off x="4865866" y="4547114"/>
              <a:ext cx="503027" cy="10000"/>
            </a:xfrm>
            <a:custGeom>
              <a:avLst/>
              <a:gdLst/>
              <a:ahLst/>
              <a:cxnLst/>
              <a:rect l="l" t="t" r="r" b="b"/>
              <a:pathLst>
                <a:path w="503027" h="10000" fill="none">
                  <a:moveTo>
                    <a:pt x="0" y="0"/>
                  </a:moveTo>
                  <a:lnTo>
                    <a:pt x="503027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  <a:tailEnd type="triangle" w="med" len="med"/>
            </a:ln>
          </p:spPr>
        </p:sp>
        <p:sp>
          <p:nvSpPr>
            <p:cNvPr id="49" name="Freeform 171">
              <a:extLst>
                <a:ext uri="{FF2B5EF4-FFF2-40B4-BE49-F238E27FC236}">
                  <a16:creationId xmlns:a16="http://schemas.microsoft.com/office/drawing/2014/main" id="{D41C70DF-F5BF-4F9F-BDC1-B3A9661C39B9}"/>
                </a:ext>
              </a:extLst>
            </p:cNvPr>
            <p:cNvSpPr/>
            <p:nvPr/>
          </p:nvSpPr>
          <p:spPr>
            <a:xfrm>
              <a:off x="4907351" y="4865632"/>
              <a:ext cx="450000" cy="214968"/>
            </a:xfrm>
            <a:custGeom>
              <a:avLst/>
              <a:gdLst>
                <a:gd name="connsiteX0" fmla="*/ 0 w 450000"/>
                <a:gd name="connsiteY0" fmla="*/ 107484 h 214968"/>
                <a:gd name="connsiteX1" fmla="*/ 225000 w 450000"/>
                <a:gd name="connsiteY1" fmla="*/ 0 h 214968"/>
                <a:gd name="connsiteX2" fmla="*/ 450000 w 450000"/>
                <a:gd name="connsiteY2" fmla="*/ 107484 h 214968"/>
                <a:gd name="connsiteX3" fmla="*/ 225000 w 450000"/>
                <a:gd name="connsiteY3" fmla="*/ 214968 h 214968"/>
                <a:gd name="connsiteX4" fmla="*/ 225000 w 450000"/>
                <a:gd name="connsiteY4" fmla="*/ 107484 h 214968"/>
                <a:gd name="rtl" fmla="*/ -40000 w 450000"/>
                <a:gd name="rtt" fmla="*/ -40000 h 214968"/>
                <a:gd name="rtr" fmla="*/ 490000 w 450000"/>
                <a:gd name="rtb" fmla="*/ 254968 h 21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450000" h="214968" fill="none">
                  <a:moveTo>
                    <a:pt x="450000" y="0"/>
                  </a:moveTo>
                  <a:lnTo>
                    <a:pt x="0" y="0"/>
                  </a:lnTo>
                  <a:lnTo>
                    <a:pt x="0" y="214968"/>
                  </a:lnTo>
                  <a:lnTo>
                    <a:pt x="450000" y="214968"/>
                  </a:lnTo>
                  <a:lnTo>
                    <a:pt x="450000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To other HTTP Proxy</a:t>
              </a:r>
            </a:p>
          </p:txBody>
        </p:sp>
        <p:sp>
          <p:nvSpPr>
            <p:cNvPr id="50" name="Freeform 172">
              <a:extLst>
                <a:ext uri="{FF2B5EF4-FFF2-40B4-BE49-F238E27FC236}">
                  <a16:creationId xmlns:a16="http://schemas.microsoft.com/office/drawing/2014/main" id="{8565A705-2A08-4AC2-A354-C2B278DA67B7}"/>
                </a:ext>
              </a:extLst>
            </p:cNvPr>
            <p:cNvSpPr/>
            <p:nvPr/>
          </p:nvSpPr>
          <p:spPr>
            <a:xfrm>
              <a:off x="3832206" y="3280600"/>
              <a:ext cx="1086051" cy="10000"/>
            </a:xfrm>
            <a:custGeom>
              <a:avLst/>
              <a:gdLst/>
              <a:ahLst/>
              <a:cxnLst/>
              <a:rect l="l" t="t" r="r" b="b"/>
              <a:pathLst>
                <a:path w="1086051" h="10000" fill="none">
                  <a:moveTo>
                    <a:pt x="0" y="0"/>
                  </a:moveTo>
                  <a:lnTo>
                    <a:pt x="1086051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51" name="Freeform 173">
              <a:extLst>
                <a:ext uri="{FF2B5EF4-FFF2-40B4-BE49-F238E27FC236}">
                  <a16:creationId xmlns:a16="http://schemas.microsoft.com/office/drawing/2014/main" id="{3623F56B-6601-483D-809B-B7E70D4E7D1A}"/>
                </a:ext>
              </a:extLst>
            </p:cNvPr>
            <p:cNvSpPr/>
            <p:nvPr/>
          </p:nvSpPr>
          <p:spPr>
            <a:xfrm>
              <a:off x="3832206" y="3613933"/>
              <a:ext cx="1086051" cy="10000"/>
            </a:xfrm>
            <a:custGeom>
              <a:avLst/>
              <a:gdLst/>
              <a:ahLst/>
              <a:cxnLst/>
              <a:rect l="l" t="t" r="r" b="b"/>
              <a:pathLst>
                <a:path w="1086051" h="10000" fill="none">
                  <a:moveTo>
                    <a:pt x="0" y="0"/>
                  </a:moveTo>
                  <a:lnTo>
                    <a:pt x="1086051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52" name="Freeform 174">
              <a:extLst>
                <a:ext uri="{FF2B5EF4-FFF2-40B4-BE49-F238E27FC236}">
                  <a16:creationId xmlns:a16="http://schemas.microsoft.com/office/drawing/2014/main" id="{AB887A4D-FEBF-4B64-8B9B-7F0323BBA2A6}"/>
                </a:ext>
              </a:extLst>
            </p:cNvPr>
            <p:cNvSpPr/>
            <p:nvPr/>
          </p:nvSpPr>
          <p:spPr>
            <a:xfrm rot="16200000">
              <a:off x="3965842" y="4373149"/>
              <a:ext cx="1032902" cy="10000"/>
            </a:xfrm>
            <a:custGeom>
              <a:avLst/>
              <a:gdLst/>
              <a:ahLst/>
              <a:cxnLst/>
              <a:rect l="l" t="t" r="r" b="b"/>
              <a:pathLst>
                <a:path w="1032902" h="10000" fill="none">
                  <a:moveTo>
                    <a:pt x="0" y="0"/>
                  </a:moveTo>
                  <a:lnTo>
                    <a:pt x="1032902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53" name="Freeform 175">
              <a:extLst>
                <a:ext uri="{FF2B5EF4-FFF2-40B4-BE49-F238E27FC236}">
                  <a16:creationId xmlns:a16="http://schemas.microsoft.com/office/drawing/2014/main" id="{B1901EE2-2143-4EB6-8816-2E1B18C2B250}"/>
                </a:ext>
              </a:extLst>
            </p:cNvPr>
            <p:cNvSpPr/>
            <p:nvPr/>
          </p:nvSpPr>
          <p:spPr>
            <a:xfrm>
              <a:off x="2010211" y="2443758"/>
              <a:ext cx="684350" cy="173684"/>
            </a:xfrm>
            <a:custGeom>
              <a:avLst/>
              <a:gdLst>
                <a:gd name="connsiteX0" fmla="*/ 0 w 684350"/>
                <a:gd name="connsiteY0" fmla="*/ 86842 h 173684"/>
                <a:gd name="connsiteX1" fmla="*/ 342175 w 684350"/>
                <a:gd name="connsiteY1" fmla="*/ 0 h 173684"/>
                <a:gd name="connsiteX2" fmla="*/ 684350 w 684350"/>
                <a:gd name="connsiteY2" fmla="*/ 86842 h 173684"/>
                <a:gd name="connsiteX3" fmla="*/ 342175 w 684350"/>
                <a:gd name="connsiteY3" fmla="*/ 173684 h 173684"/>
                <a:gd name="connsiteX4" fmla="*/ 342175 w 684350"/>
                <a:gd name="connsiteY4" fmla="*/ 86842 h 173684"/>
                <a:gd name="rtl" fmla="*/ -40000 w 684350"/>
                <a:gd name="rtt" fmla="*/ -40000 h 173684"/>
                <a:gd name="rtr" fmla="*/ 724350 w 684350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684350" h="173684" fill="none">
                  <a:moveTo>
                    <a:pt x="684350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684350" y="173684"/>
                  </a:lnTo>
                  <a:lnTo>
                    <a:pt x="684350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MC gateway server </a:t>
              </a:r>
            </a:p>
          </p:txBody>
        </p:sp>
        <p:sp>
          <p:nvSpPr>
            <p:cNvPr id="54" name="Freeform 181">
              <a:extLst>
                <a:ext uri="{FF2B5EF4-FFF2-40B4-BE49-F238E27FC236}">
                  <a16:creationId xmlns:a16="http://schemas.microsoft.com/office/drawing/2014/main" id="{70C68084-4092-45A6-BE4A-BA952E2CDA91}"/>
                </a:ext>
              </a:extLst>
            </p:cNvPr>
            <p:cNvSpPr/>
            <p:nvPr/>
          </p:nvSpPr>
          <p:spPr>
            <a:xfrm>
              <a:off x="2621497" y="2320702"/>
              <a:ext cx="2093845" cy="479796"/>
            </a:xfrm>
            <a:custGeom>
              <a:avLst/>
              <a:gdLst>
                <a:gd name="connsiteX0" fmla="*/ 0 w 2093845"/>
                <a:gd name="connsiteY0" fmla="*/ 239898 h 479796"/>
                <a:gd name="connsiteX1" fmla="*/ 1046922 w 2093845"/>
                <a:gd name="connsiteY1" fmla="*/ 0 h 479796"/>
                <a:gd name="connsiteX2" fmla="*/ 2093845 w 2093845"/>
                <a:gd name="connsiteY2" fmla="*/ 239898 h 479796"/>
                <a:gd name="connsiteX3" fmla="*/ 1046922 w 2093845"/>
                <a:gd name="connsiteY3" fmla="*/ 479796 h 479796"/>
                <a:gd name="connsiteX4" fmla="*/ 1046922 w 2093845"/>
                <a:gd name="connsiteY4" fmla="*/ 239898 h 47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3845" h="479796" fill="none">
                  <a:moveTo>
                    <a:pt x="0" y="479796"/>
                  </a:moveTo>
                  <a:lnTo>
                    <a:pt x="188308" y="479796"/>
                  </a:lnTo>
                  <a:lnTo>
                    <a:pt x="188308" y="0"/>
                  </a:lnTo>
                  <a:lnTo>
                    <a:pt x="2093845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55" name="Freeform 187">
              <a:extLst>
                <a:ext uri="{FF2B5EF4-FFF2-40B4-BE49-F238E27FC236}">
                  <a16:creationId xmlns:a16="http://schemas.microsoft.com/office/drawing/2014/main" id="{A5B42286-F288-43CA-9C96-6D0031641E0F}"/>
                </a:ext>
              </a:extLst>
            </p:cNvPr>
            <p:cNvSpPr/>
            <p:nvPr/>
          </p:nvSpPr>
          <p:spPr>
            <a:xfrm>
              <a:off x="1331497" y="4150600"/>
              <a:ext cx="3585000" cy="10000"/>
            </a:xfrm>
            <a:custGeom>
              <a:avLst/>
              <a:gdLst/>
              <a:ahLst/>
              <a:cxnLst/>
              <a:rect l="l" t="t" r="r" b="b"/>
              <a:pathLst>
                <a:path w="3585000" h="10000" fill="none">
                  <a:moveTo>
                    <a:pt x="0" y="0"/>
                  </a:moveTo>
                  <a:lnTo>
                    <a:pt x="3585000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56" name="Freeform 152">
              <a:extLst>
                <a:ext uri="{FF2B5EF4-FFF2-40B4-BE49-F238E27FC236}">
                  <a16:creationId xmlns:a16="http://schemas.microsoft.com/office/drawing/2014/main" id="{94357119-86C3-4D35-AF49-917CA43801C8}"/>
                </a:ext>
              </a:extLst>
            </p:cNvPr>
            <p:cNvSpPr/>
            <p:nvPr/>
          </p:nvSpPr>
          <p:spPr>
            <a:xfrm>
              <a:off x="3294633" y="2692807"/>
              <a:ext cx="537573" cy="275587"/>
            </a:xfrm>
            <a:custGeom>
              <a:avLst/>
              <a:gdLst>
                <a:gd name="connsiteX0" fmla="*/ 0 w 537573"/>
                <a:gd name="connsiteY0" fmla="*/ 137793 h 275587"/>
                <a:gd name="connsiteX1" fmla="*/ 268786 w 537573"/>
                <a:gd name="connsiteY1" fmla="*/ 0 h 275587"/>
                <a:gd name="connsiteX2" fmla="*/ 537573 w 537573"/>
                <a:gd name="connsiteY2" fmla="*/ 137793 h 275587"/>
                <a:gd name="connsiteX3" fmla="*/ 268786 w 537573"/>
                <a:gd name="connsiteY3" fmla="*/ 275587 h 275587"/>
                <a:gd name="connsiteX4" fmla="*/ 268786 w 537573"/>
                <a:gd name="connsiteY4" fmla="*/ 137793 h 275587"/>
                <a:gd name="rtl" fmla="*/ 13333 w 537573"/>
                <a:gd name="rtt" fmla="*/ 13333 h 275587"/>
                <a:gd name="rtr" fmla="*/ 524239 w 537573"/>
                <a:gd name="rtb" fmla="*/ 262253 h 27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7573" h="275587" stroke="0">
                  <a:moveTo>
                    <a:pt x="0" y="275587"/>
                  </a:moveTo>
                  <a:lnTo>
                    <a:pt x="0" y="0"/>
                  </a:lnTo>
                  <a:lnTo>
                    <a:pt x="537573" y="0"/>
                  </a:lnTo>
                  <a:lnTo>
                    <a:pt x="537573" y="275587"/>
                  </a:lnTo>
                  <a:lnTo>
                    <a:pt x="0" y="275587"/>
                  </a:lnTo>
                  <a:close/>
                </a:path>
                <a:path w="537573" h="275587" fill="none">
                  <a:moveTo>
                    <a:pt x="0" y="275587"/>
                  </a:moveTo>
                  <a:lnTo>
                    <a:pt x="537573" y="275587"/>
                  </a:lnTo>
                  <a:lnTo>
                    <a:pt x="537573" y="0"/>
                  </a:lnTo>
                  <a:lnTo>
                    <a:pt x="0" y="0"/>
                  </a:lnTo>
                  <a:lnTo>
                    <a:pt x="0" y="27558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 AS</a:t>
              </a:r>
            </a:p>
          </p:txBody>
        </p:sp>
        <p:sp>
          <p:nvSpPr>
            <p:cNvPr id="57" name="Freeform 176">
              <a:extLst>
                <a:ext uri="{FF2B5EF4-FFF2-40B4-BE49-F238E27FC236}">
                  <a16:creationId xmlns:a16="http://schemas.microsoft.com/office/drawing/2014/main" id="{A7378869-E35E-434B-8B57-AA52ED93ADE3}"/>
                </a:ext>
              </a:extLst>
            </p:cNvPr>
            <p:cNvSpPr/>
            <p:nvPr/>
          </p:nvSpPr>
          <p:spPr>
            <a:xfrm>
              <a:off x="1963274" y="2380600"/>
              <a:ext cx="778223" cy="654196"/>
            </a:xfrm>
            <a:custGeom>
              <a:avLst/>
              <a:gdLst>
                <a:gd name="connsiteX0" fmla="*/ 0 w 778223"/>
                <a:gd name="connsiteY0" fmla="*/ 327098 h 654196"/>
                <a:gd name="connsiteX1" fmla="*/ 389112 w 778223"/>
                <a:gd name="connsiteY1" fmla="*/ 0 h 654196"/>
                <a:gd name="connsiteX2" fmla="*/ 778223 w 778223"/>
                <a:gd name="connsiteY2" fmla="*/ 327098 h 654196"/>
                <a:gd name="connsiteX3" fmla="*/ 389112 w 778223"/>
                <a:gd name="connsiteY3" fmla="*/ 654196 h 654196"/>
                <a:gd name="connsiteX4" fmla="*/ 389112 w 778223"/>
                <a:gd name="connsiteY4" fmla="*/ 327098 h 65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223" h="654196" stroke="0">
                  <a:moveTo>
                    <a:pt x="0" y="654196"/>
                  </a:moveTo>
                  <a:lnTo>
                    <a:pt x="0" y="0"/>
                  </a:lnTo>
                  <a:lnTo>
                    <a:pt x="778223" y="0"/>
                  </a:lnTo>
                  <a:lnTo>
                    <a:pt x="778223" y="654196"/>
                  </a:lnTo>
                  <a:lnTo>
                    <a:pt x="0" y="654196"/>
                  </a:lnTo>
                  <a:close/>
                </a:path>
                <a:path w="778223" h="654196" fill="none">
                  <a:moveTo>
                    <a:pt x="0" y="654196"/>
                  </a:moveTo>
                  <a:lnTo>
                    <a:pt x="778223" y="654196"/>
                  </a:lnTo>
                  <a:lnTo>
                    <a:pt x="778223" y="0"/>
                  </a:lnTo>
                  <a:lnTo>
                    <a:pt x="0" y="0"/>
                  </a:lnTo>
                  <a:lnTo>
                    <a:pt x="0" y="654196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58" name="Freeform 179">
              <a:extLst>
                <a:ext uri="{FF2B5EF4-FFF2-40B4-BE49-F238E27FC236}">
                  <a16:creationId xmlns:a16="http://schemas.microsoft.com/office/drawing/2014/main" id="{A4F1C0A1-1325-4988-9698-F09E2067A194}"/>
                </a:ext>
              </a:extLst>
            </p:cNvPr>
            <p:cNvSpPr/>
            <p:nvPr/>
          </p:nvSpPr>
          <p:spPr>
            <a:xfrm>
              <a:off x="2096410" y="2664850"/>
              <a:ext cx="525087" cy="275587"/>
            </a:xfrm>
            <a:custGeom>
              <a:avLst/>
              <a:gdLst>
                <a:gd name="connsiteX0" fmla="*/ 0 w 525087"/>
                <a:gd name="connsiteY0" fmla="*/ 137793 h 275587"/>
                <a:gd name="connsiteX1" fmla="*/ 262544 w 525087"/>
                <a:gd name="connsiteY1" fmla="*/ 0 h 275587"/>
                <a:gd name="connsiteX2" fmla="*/ 525087 w 525087"/>
                <a:gd name="connsiteY2" fmla="*/ 137793 h 275587"/>
                <a:gd name="connsiteX3" fmla="*/ 262544 w 525087"/>
                <a:gd name="connsiteY3" fmla="*/ 275587 h 275587"/>
                <a:gd name="connsiteX4" fmla="*/ 262544 w 525087"/>
                <a:gd name="connsiteY4" fmla="*/ 137793 h 275587"/>
                <a:gd name="rtl" fmla="*/ 13333 w 525087"/>
                <a:gd name="rtt" fmla="*/ 13333 h 275587"/>
                <a:gd name="rtr" fmla="*/ 511754 w 525087"/>
                <a:gd name="rtb" fmla="*/ 262253 h 27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25087" h="275587" stroke="0">
                  <a:moveTo>
                    <a:pt x="0" y="275587"/>
                  </a:moveTo>
                  <a:lnTo>
                    <a:pt x="0" y="0"/>
                  </a:lnTo>
                  <a:lnTo>
                    <a:pt x="525087" y="0"/>
                  </a:lnTo>
                  <a:lnTo>
                    <a:pt x="525087" y="275587"/>
                  </a:lnTo>
                  <a:lnTo>
                    <a:pt x="0" y="275587"/>
                  </a:lnTo>
                  <a:close/>
                </a:path>
                <a:path w="525087" h="275587" fill="none">
                  <a:moveTo>
                    <a:pt x="0" y="275587"/>
                  </a:moveTo>
                  <a:lnTo>
                    <a:pt x="525087" y="275587"/>
                  </a:lnTo>
                  <a:lnTo>
                    <a:pt x="525087" y="0"/>
                  </a:lnTo>
                  <a:lnTo>
                    <a:pt x="0" y="0"/>
                  </a:lnTo>
                  <a:lnTo>
                    <a:pt x="0" y="27558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 AS</a:t>
              </a:r>
            </a:p>
          </p:txBody>
        </p:sp>
        <p:sp>
          <p:nvSpPr>
            <p:cNvPr id="59" name="Freeform 157">
              <a:extLst>
                <a:ext uri="{FF2B5EF4-FFF2-40B4-BE49-F238E27FC236}">
                  <a16:creationId xmlns:a16="http://schemas.microsoft.com/office/drawing/2014/main" id="{EE3659E2-F9C2-452A-88F0-DF0EE69E7338}"/>
                </a:ext>
              </a:extLst>
            </p:cNvPr>
            <p:cNvSpPr/>
            <p:nvPr/>
          </p:nvSpPr>
          <p:spPr>
            <a:xfrm>
              <a:off x="3342711" y="5126857"/>
              <a:ext cx="537573" cy="253743"/>
            </a:xfrm>
            <a:custGeom>
              <a:avLst/>
              <a:gdLst>
                <a:gd name="connsiteX0" fmla="*/ 0 w 537573"/>
                <a:gd name="connsiteY0" fmla="*/ 126871 h 253743"/>
                <a:gd name="connsiteX1" fmla="*/ 268786 w 537573"/>
                <a:gd name="connsiteY1" fmla="*/ 0 h 253743"/>
                <a:gd name="connsiteX2" fmla="*/ 537573 w 537573"/>
                <a:gd name="connsiteY2" fmla="*/ 126871 h 253743"/>
                <a:gd name="connsiteX3" fmla="*/ 268786 w 537573"/>
                <a:gd name="connsiteY3" fmla="*/ 253743 h 253743"/>
                <a:gd name="connsiteX4" fmla="*/ 268786 w 537573"/>
                <a:gd name="connsiteY4" fmla="*/ 126871 h 253743"/>
                <a:gd name="rtl" fmla="*/ 13333 w 537573"/>
                <a:gd name="rtt" fmla="*/ 13333 h 253743"/>
                <a:gd name="rtr" fmla="*/ 524239 w 537573"/>
                <a:gd name="rtb" fmla="*/ 240409 h 25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7573" h="253743" stroke="0">
                  <a:moveTo>
                    <a:pt x="0" y="253743"/>
                  </a:moveTo>
                  <a:lnTo>
                    <a:pt x="0" y="0"/>
                  </a:lnTo>
                  <a:lnTo>
                    <a:pt x="537573" y="0"/>
                  </a:lnTo>
                  <a:lnTo>
                    <a:pt x="537573" y="253743"/>
                  </a:lnTo>
                  <a:lnTo>
                    <a:pt x="0" y="253743"/>
                  </a:lnTo>
                  <a:close/>
                </a:path>
                <a:path w="537573" h="253743" fill="none">
                  <a:moveTo>
                    <a:pt x="0" y="253743"/>
                  </a:moveTo>
                  <a:lnTo>
                    <a:pt x="537573" y="253743"/>
                  </a:lnTo>
                  <a:lnTo>
                    <a:pt x="537573" y="0"/>
                  </a:lnTo>
                  <a:lnTo>
                    <a:pt x="0" y="0"/>
                  </a:lnTo>
                  <a:lnTo>
                    <a:pt x="0" y="25374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client</a:t>
              </a:r>
            </a:p>
          </p:txBody>
        </p:sp>
        <p:sp>
          <p:nvSpPr>
            <p:cNvPr id="60" name="Freeform 163">
              <a:extLst>
                <a:ext uri="{FF2B5EF4-FFF2-40B4-BE49-F238E27FC236}">
                  <a16:creationId xmlns:a16="http://schemas.microsoft.com/office/drawing/2014/main" id="{4BC9E32F-885E-4FED-B267-A182B2EA185E}"/>
                </a:ext>
              </a:extLst>
            </p:cNvPr>
            <p:cNvSpPr/>
            <p:nvPr/>
          </p:nvSpPr>
          <p:spPr>
            <a:xfrm>
              <a:off x="3342711" y="4752470"/>
              <a:ext cx="537573" cy="275587"/>
            </a:xfrm>
            <a:custGeom>
              <a:avLst/>
              <a:gdLst>
                <a:gd name="connsiteX0" fmla="*/ 0 w 537573"/>
                <a:gd name="connsiteY0" fmla="*/ 137793 h 275587"/>
                <a:gd name="connsiteX1" fmla="*/ 268786 w 537573"/>
                <a:gd name="connsiteY1" fmla="*/ 0 h 275587"/>
                <a:gd name="connsiteX2" fmla="*/ 537573 w 537573"/>
                <a:gd name="connsiteY2" fmla="*/ 137793 h 275587"/>
                <a:gd name="connsiteX3" fmla="*/ 268786 w 537573"/>
                <a:gd name="connsiteY3" fmla="*/ 275587 h 275587"/>
                <a:gd name="connsiteX4" fmla="*/ 268786 w 537573"/>
                <a:gd name="connsiteY4" fmla="*/ 137793 h 275587"/>
                <a:gd name="rtl" fmla="*/ 13333 w 537573"/>
                <a:gd name="rtt" fmla="*/ 13333 h 275587"/>
                <a:gd name="rtr" fmla="*/ 524239 w 537573"/>
                <a:gd name="rtb" fmla="*/ 262253 h 27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7573" h="275587" stroke="0">
                  <a:moveTo>
                    <a:pt x="0" y="275587"/>
                  </a:moveTo>
                  <a:lnTo>
                    <a:pt x="0" y="0"/>
                  </a:lnTo>
                  <a:lnTo>
                    <a:pt x="537573" y="0"/>
                  </a:lnTo>
                  <a:lnTo>
                    <a:pt x="537573" y="275587"/>
                  </a:lnTo>
                  <a:lnTo>
                    <a:pt x="0" y="275587"/>
                  </a:lnTo>
                  <a:close/>
                </a:path>
                <a:path w="537573" h="275587" fill="none">
                  <a:moveTo>
                    <a:pt x="0" y="275587"/>
                  </a:moveTo>
                  <a:lnTo>
                    <a:pt x="537573" y="275587"/>
                  </a:lnTo>
                  <a:lnTo>
                    <a:pt x="537573" y="0"/>
                  </a:lnTo>
                  <a:lnTo>
                    <a:pt x="0" y="0"/>
                  </a:lnTo>
                  <a:lnTo>
                    <a:pt x="0" y="27558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server</a:t>
              </a:r>
            </a:p>
          </p:txBody>
        </p:sp>
        <p:sp>
          <p:nvSpPr>
            <p:cNvPr id="61" name="Freeform 164">
              <a:extLst>
                <a:ext uri="{FF2B5EF4-FFF2-40B4-BE49-F238E27FC236}">
                  <a16:creationId xmlns:a16="http://schemas.microsoft.com/office/drawing/2014/main" id="{01EA01A0-831F-4CD0-B202-7B0F6018A94D}"/>
                </a:ext>
              </a:extLst>
            </p:cNvPr>
            <p:cNvSpPr/>
            <p:nvPr/>
          </p:nvSpPr>
          <p:spPr>
            <a:xfrm>
              <a:off x="3342711" y="4374676"/>
              <a:ext cx="537573" cy="275587"/>
            </a:xfrm>
            <a:custGeom>
              <a:avLst/>
              <a:gdLst>
                <a:gd name="connsiteX0" fmla="*/ 0 w 537573"/>
                <a:gd name="connsiteY0" fmla="*/ 137793 h 275587"/>
                <a:gd name="connsiteX1" fmla="*/ 268786 w 537573"/>
                <a:gd name="connsiteY1" fmla="*/ 0 h 275587"/>
                <a:gd name="connsiteX2" fmla="*/ 537573 w 537573"/>
                <a:gd name="connsiteY2" fmla="*/ 137793 h 275587"/>
                <a:gd name="connsiteX3" fmla="*/ 268786 w 537573"/>
                <a:gd name="connsiteY3" fmla="*/ 275587 h 275587"/>
                <a:gd name="connsiteX4" fmla="*/ 268786 w 537573"/>
                <a:gd name="connsiteY4" fmla="*/ 137793 h 275587"/>
                <a:gd name="rtl" fmla="*/ 13333 w 537573"/>
                <a:gd name="rtt" fmla="*/ 13333 h 275587"/>
                <a:gd name="rtr" fmla="*/ 524239 w 537573"/>
                <a:gd name="rtb" fmla="*/ 262253 h 27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37573" h="275587" stroke="0">
                  <a:moveTo>
                    <a:pt x="0" y="275587"/>
                  </a:moveTo>
                  <a:lnTo>
                    <a:pt x="0" y="0"/>
                  </a:lnTo>
                  <a:lnTo>
                    <a:pt x="537573" y="0"/>
                  </a:lnTo>
                  <a:lnTo>
                    <a:pt x="537573" y="275587"/>
                  </a:lnTo>
                  <a:lnTo>
                    <a:pt x="0" y="275587"/>
                  </a:lnTo>
                  <a:close/>
                </a:path>
                <a:path w="537573" h="275587" fill="none">
                  <a:moveTo>
                    <a:pt x="0" y="275587"/>
                  </a:moveTo>
                  <a:lnTo>
                    <a:pt x="537573" y="275587"/>
                  </a:lnTo>
                  <a:lnTo>
                    <a:pt x="537573" y="0"/>
                  </a:lnTo>
                  <a:lnTo>
                    <a:pt x="0" y="0"/>
                  </a:lnTo>
                  <a:lnTo>
                    <a:pt x="0" y="27558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 AS</a:t>
              </a:r>
            </a:p>
          </p:txBody>
        </p:sp>
        <p:sp>
          <p:nvSpPr>
            <p:cNvPr id="62" name="Freeform 191">
              <a:extLst>
                <a:ext uri="{FF2B5EF4-FFF2-40B4-BE49-F238E27FC236}">
                  <a16:creationId xmlns:a16="http://schemas.microsoft.com/office/drawing/2014/main" id="{9710EAD0-D659-43C0-B66C-4B25FA0940E1}"/>
                </a:ext>
              </a:extLst>
            </p:cNvPr>
            <p:cNvSpPr/>
            <p:nvPr/>
          </p:nvSpPr>
          <p:spPr>
            <a:xfrm rot="10800000">
              <a:off x="3880283" y="4884600"/>
              <a:ext cx="597009" cy="10000"/>
            </a:xfrm>
            <a:custGeom>
              <a:avLst/>
              <a:gdLst/>
              <a:ahLst/>
              <a:cxnLst/>
              <a:rect l="l" t="t" r="r" b="b"/>
              <a:pathLst>
                <a:path w="597009" h="10000" fill="none">
                  <a:moveTo>
                    <a:pt x="0" y="0"/>
                  </a:moveTo>
                  <a:lnTo>
                    <a:pt x="597009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63" name="Freeform 192">
              <a:extLst>
                <a:ext uri="{FF2B5EF4-FFF2-40B4-BE49-F238E27FC236}">
                  <a16:creationId xmlns:a16="http://schemas.microsoft.com/office/drawing/2014/main" id="{5E905DEE-1967-40C9-B46F-E93C85AC97A2}"/>
                </a:ext>
              </a:extLst>
            </p:cNvPr>
            <p:cNvSpPr/>
            <p:nvPr/>
          </p:nvSpPr>
          <p:spPr>
            <a:xfrm>
              <a:off x="3880283" y="3940600"/>
              <a:ext cx="1037974" cy="1320000"/>
            </a:xfrm>
            <a:custGeom>
              <a:avLst/>
              <a:gdLst>
                <a:gd name="connsiteX0" fmla="*/ 0 w 1037974"/>
                <a:gd name="connsiteY0" fmla="*/ 660000 h 1320000"/>
                <a:gd name="connsiteX1" fmla="*/ 518987 w 1037974"/>
                <a:gd name="connsiteY1" fmla="*/ 0 h 1320000"/>
                <a:gd name="connsiteX2" fmla="*/ 1037974 w 1037974"/>
                <a:gd name="connsiteY2" fmla="*/ 660000 h 1320000"/>
                <a:gd name="connsiteX3" fmla="*/ 518987 w 1037974"/>
                <a:gd name="connsiteY3" fmla="*/ 1320000 h 1320000"/>
                <a:gd name="connsiteX4" fmla="*/ 518987 w 1037974"/>
                <a:gd name="connsiteY4" fmla="*/ 660000 h 1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974" h="1320000" fill="none">
                  <a:moveTo>
                    <a:pt x="1037974" y="0"/>
                  </a:moveTo>
                  <a:lnTo>
                    <a:pt x="661214" y="0"/>
                  </a:lnTo>
                  <a:lnTo>
                    <a:pt x="661214" y="1320000"/>
                  </a:lnTo>
                  <a:lnTo>
                    <a:pt x="0" y="132000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64" name="Freeform 193">
              <a:extLst>
                <a:ext uri="{FF2B5EF4-FFF2-40B4-BE49-F238E27FC236}">
                  <a16:creationId xmlns:a16="http://schemas.microsoft.com/office/drawing/2014/main" id="{9FCA3C20-79D1-4CFD-B987-F629748BE39C}"/>
                </a:ext>
              </a:extLst>
            </p:cNvPr>
            <p:cNvSpPr/>
            <p:nvPr/>
          </p:nvSpPr>
          <p:spPr>
            <a:xfrm>
              <a:off x="4001497" y="5093933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HTTP-1</a:t>
              </a:r>
            </a:p>
          </p:txBody>
        </p:sp>
        <p:sp>
          <p:nvSpPr>
            <p:cNvPr id="65" name="Freeform 194">
              <a:extLst>
                <a:ext uri="{FF2B5EF4-FFF2-40B4-BE49-F238E27FC236}">
                  <a16:creationId xmlns:a16="http://schemas.microsoft.com/office/drawing/2014/main" id="{7E4B21A6-CABF-4686-9EA5-FC2E0D491FF7}"/>
                </a:ext>
              </a:extLst>
            </p:cNvPr>
            <p:cNvSpPr/>
            <p:nvPr/>
          </p:nvSpPr>
          <p:spPr>
            <a:xfrm>
              <a:off x="4001497" y="4733933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HTTP-2</a:t>
              </a:r>
            </a:p>
          </p:txBody>
        </p:sp>
        <p:sp>
          <p:nvSpPr>
            <p:cNvPr id="66" name="Freeform 196">
              <a:extLst>
                <a:ext uri="{FF2B5EF4-FFF2-40B4-BE49-F238E27FC236}">
                  <a16:creationId xmlns:a16="http://schemas.microsoft.com/office/drawing/2014/main" id="{37C2D697-185B-45A7-8636-D8AC98B6D7B3}"/>
                </a:ext>
              </a:extLst>
            </p:cNvPr>
            <p:cNvSpPr/>
            <p:nvPr/>
          </p:nvSpPr>
          <p:spPr>
            <a:xfrm>
              <a:off x="1421497" y="3970600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3 h 213333"/>
                <a:gd name="rtr" fmla="*/ 526667 w 540000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HTTP-3</a:t>
              </a:r>
            </a:p>
          </p:txBody>
        </p:sp>
        <p:sp>
          <p:nvSpPr>
            <p:cNvPr id="67" name="Freeform 198">
              <a:extLst>
                <a:ext uri="{FF2B5EF4-FFF2-40B4-BE49-F238E27FC236}">
                  <a16:creationId xmlns:a16="http://schemas.microsoft.com/office/drawing/2014/main" id="{7F911D0E-F862-41E9-AF3E-8A3C35909163}"/>
                </a:ext>
              </a:extLst>
            </p:cNvPr>
            <p:cNvSpPr/>
            <p:nvPr/>
          </p:nvSpPr>
          <p:spPr>
            <a:xfrm>
              <a:off x="1331497" y="1594406"/>
              <a:ext cx="3630000" cy="495547"/>
            </a:xfrm>
            <a:custGeom>
              <a:avLst/>
              <a:gdLst>
                <a:gd name="connsiteX0" fmla="*/ 0 w 3630000"/>
                <a:gd name="connsiteY0" fmla="*/ 247773 h 495547"/>
                <a:gd name="connsiteX1" fmla="*/ 1815000 w 3630000"/>
                <a:gd name="connsiteY1" fmla="*/ 0 h 495547"/>
                <a:gd name="connsiteX2" fmla="*/ 3630000 w 3630000"/>
                <a:gd name="connsiteY2" fmla="*/ 247773 h 495547"/>
                <a:gd name="connsiteX3" fmla="*/ 1815000 w 3630000"/>
                <a:gd name="connsiteY3" fmla="*/ 495547 h 495547"/>
                <a:gd name="connsiteX4" fmla="*/ 1815000 w 3630000"/>
                <a:gd name="connsiteY4" fmla="*/ 247773 h 49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0000" h="495547" fill="none">
                  <a:moveTo>
                    <a:pt x="3630000" y="495547"/>
                  </a:moveTo>
                  <a:lnTo>
                    <a:pt x="3630000" y="0"/>
                  </a:lnTo>
                  <a:lnTo>
                    <a:pt x="0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68" name="Freeform 199">
              <a:extLst>
                <a:ext uri="{FF2B5EF4-FFF2-40B4-BE49-F238E27FC236}">
                  <a16:creationId xmlns:a16="http://schemas.microsoft.com/office/drawing/2014/main" id="{F4BBA7D4-2CC7-4B60-9079-5E1518CCD58A}"/>
                </a:ext>
              </a:extLst>
            </p:cNvPr>
            <p:cNvSpPr/>
            <p:nvPr/>
          </p:nvSpPr>
          <p:spPr>
            <a:xfrm>
              <a:off x="1517806" y="1435600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fill="none">
                  <a:moveTo>
                    <a:pt x="29158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91588" y="173684"/>
                  </a:lnTo>
                  <a:lnTo>
                    <a:pt x="29158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SIP-3</a:t>
              </a:r>
            </a:p>
          </p:txBody>
        </p:sp>
        <p:sp>
          <p:nvSpPr>
            <p:cNvPr id="69" name="Freeform 201">
              <a:extLst>
                <a:ext uri="{FF2B5EF4-FFF2-40B4-BE49-F238E27FC236}">
                  <a16:creationId xmlns:a16="http://schemas.microsoft.com/office/drawing/2014/main" id="{68856051-DD02-4521-A936-F1509A92D739}"/>
                </a:ext>
              </a:extLst>
            </p:cNvPr>
            <p:cNvSpPr/>
            <p:nvPr/>
          </p:nvSpPr>
          <p:spPr>
            <a:xfrm>
              <a:off x="973600" y="880600"/>
              <a:ext cx="360000" cy="173684"/>
            </a:xfrm>
            <a:custGeom>
              <a:avLst/>
              <a:gdLst>
                <a:gd name="connsiteX0" fmla="*/ 0 w 360000"/>
                <a:gd name="connsiteY0" fmla="*/ 86842 h 173684"/>
                <a:gd name="connsiteX1" fmla="*/ 180000 w 360000"/>
                <a:gd name="connsiteY1" fmla="*/ 0 h 173684"/>
                <a:gd name="connsiteX2" fmla="*/ 360000 w 360000"/>
                <a:gd name="connsiteY2" fmla="*/ 86842 h 173684"/>
                <a:gd name="connsiteX3" fmla="*/ 180000 w 360000"/>
                <a:gd name="connsiteY3" fmla="*/ 173684 h 173684"/>
                <a:gd name="connsiteX4" fmla="*/ 180000 w 360000"/>
                <a:gd name="connsiteY4" fmla="*/ 86842 h 173684"/>
                <a:gd name="rtl" fmla="*/ -40000 w 360000"/>
                <a:gd name="rtt" fmla="*/ -40000 h 173684"/>
                <a:gd name="rtr" fmla="*/ 400000 w 360000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360000" h="173684" fill="none">
                  <a:moveTo>
                    <a:pt x="360000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360000" y="173684"/>
                  </a:lnTo>
                  <a:lnTo>
                    <a:pt x="360000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Other MC system</a:t>
              </a:r>
            </a:p>
          </p:txBody>
        </p:sp>
        <p:sp>
          <p:nvSpPr>
            <p:cNvPr id="70" name="Freeform 203">
              <a:extLst>
                <a:ext uri="{FF2B5EF4-FFF2-40B4-BE49-F238E27FC236}">
                  <a16:creationId xmlns:a16="http://schemas.microsoft.com/office/drawing/2014/main" id="{5A01E6CB-C032-49C7-8C33-2FEA638C33B7}"/>
                </a:ext>
              </a:extLst>
            </p:cNvPr>
            <p:cNvSpPr/>
            <p:nvPr/>
          </p:nvSpPr>
          <p:spPr>
            <a:xfrm>
              <a:off x="973600" y="3040600"/>
              <a:ext cx="360000" cy="2400000"/>
            </a:xfrm>
            <a:custGeom>
              <a:avLst/>
              <a:gdLst>
                <a:gd name="connsiteX0" fmla="*/ 0 w 360000"/>
                <a:gd name="connsiteY0" fmla="*/ 1200000 h 2400000"/>
                <a:gd name="connsiteX1" fmla="*/ 180000 w 360000"/>
                <a:gd name="connsiteY1" fmla="*/ 0 h 2400000"/>
                <a:gd name="connsiteX2" fmla="*/ 360000 w 360000"/>
                <a:gd name="connsiteY2" fmla="*/ 1200000 h 2400000"/>
                <a:gd name="connsiteX3" fmla="*/ 180000 w 360000"/>
                <a:gd name="connsiteY3" fmla="*/ 2400000 h 2400000"/>
                <a:gd name="connsiteX4" fmla="*/ 180000 w 360000"/>
                <a:gd name="connsiteY4" fmla="*/ 1200000 h 2400000"/>
                <a:gd name="rtl" fmla="*/ 13333 w 360000"/>
                <a:gd name="rtt" fmla="*/ 13333 h 2400000"/>
                <a:gd name="rtr" fmla="*/ 346667 w 360000"/>
                <a:gd name="rtb" fmla="*/ 2386667 h 24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360000" h="2400000" stroke="0">
                  <a:moveTo>
                    <a:pt x="0" y="2400000"/>
                  </a:moveTo>
                  <a:lnTo>
                    <a:pt x="0" y="0"/>
                  </a:lnTo>
                  <a:lnTo>
                    <a:pt x="360000" y="0"/>
                  </a:lnTo>
                  <a:lnTo>
                    <a:pt x="360000" y="2400000"/>
                  </a:lnTo>
                  <a:lnTo>
                    <a:pt x="0" y="2400000"/>
                  </a:lnTo>
                  <a:close/>
                </a:path>
                <a:path w="360000" h="2400000" fill="none">
                  <a:moveTo>
                    <a:pt x="0" y="2400000"/>
                  </a:moveTo>
                  <a:lnTo>
                    <a:pt x="360000" y="2400000"/>
                  </a:lnTo>
                  <a:lnTo>
                    <a:pt x="360000" y="0"/>
                  </a:lnTo>
                  <a:lnTo>
                    <a:pt x="0" y="0"/>
                  </a:lnTo>
                  <a:lnTo>
                    <a:pt x="0" y="240000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 proxy</a:t>
              </a:r>
            </a:p>
          </p:txBody>
        </p:sp>
        <p:sp>
          <p:nvSpPr>
            <p:cNvPr id="71" name="Freeform 204">
              <a:extLst>
                <a:ext uri="{FF2B5EF4-FFF2-40B4-BE49-F238E27FC236}">
                  <a16:creationId xmlns:a16="http://schemas.microsoft.com/office/drawing/2014/main" id="{403CC461-654B-4865-8F6D-52F302717F86}"/>
                </a:ext>
              </a:extLst>
            </p:cNvPr>
            <p:cNvSpPr/>
            <p:nvPr/>
          </p:nvSpPr>
          <p:spPr>
            <a:xfrm>
              <a:off x="973600" y="1435600"/>
              <a:ext cx="360000" cy="525000"/>
            </a:xfrm>
            <a:custGeom>
              <a:avLst/>
              <a:gdLst>
                <a:gd name="connsiteX0" fmla="*/ 0 w 360000"/>
                <a:gd name="connsiteY0" fmla="*/ 262500 h 525000"/>
                <a:gd name="connsiteX1" fmla="*/ 180000 w 360000"/>
                <a:gd name="connsiteY1" fmla="*/ 0 h 525000"/>
                <a:gd name="connsiteX2" fmla="*/ 360000 w 360000"/>
                <a:gd name="connsiteY2" fmla="*/ 262500 h 525000"/>
                <a:gd name="connsiteX3" fmla="*/ 180000 w 360000"/>
                <a:gd name="connsiteY3" fmla="*/ 525000 h 525000"/>
                <a:gd name="connsiteX4" fmla="*/ 180000 w 360000"/>
                <a:gd name="connsiteY4" fmla="*/ 262500 h 52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0" h="525000" stroke="0">
                  <a:moveTo>
                    <a:pt x="0" y="525000"/>
                  </a:moveTo>
                  <a:lnTo>
                    <a:pt x="0" y="0"/>
                  </a:lnTo>
                  <a:lnTo>
                    <a:pt x="360000" y="0"/>
                  </a:lnTo>
                  <a:lnTo>
                    <a:pt x="360000" y="525000"/>
                  </a:lnTo>
                  <a:lnTo>
                    <a:pt x="0" y="525000"/>
                  </a:lnTo>
                  <a:close/>
                </a:path>
                <a:path w="360000" h="525000" fill="none">
                  <a:moveTo>
                    <a:pt x="0" y="525000"/>
                  </a:moveTo>
                  <a:lnTo>
                    <a:pt x="360000" y="525000"/>
                  </a:lnTo>
                  <a:lnTo>
                    <a:pt x="360000" y="0"/>
                  </a:lnTo>
                  <a:lnTo>
                    <a:pt x="0" y="0"/>
                  </a:lnTo>
                  <a:lnTo>
                    <a:pt x="0" y="52500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72" name="Freeform 205">
              <a:extLst>
                <a:ext uri="{FF2B5EF4-FFF2-40B4-BE49-F238E27FC236}">
                  <a16:creationId xmlns:a16="http://schemas.microsoft.com/office/drawing/2014/main" id="{6A002E96-E599-418D-BE65-7C4770E2B0C1}"/>
                </a:ext>
              </a:extLst>
            </p:cNvPr>
            <p:cNvSpPr/>
            <p:nvPr/>
          </p:nvSpPr>
          <p:spPr>
            <a:xfrm>
              <a:off x="935267" y="1600600"/>
              <a:ext cx="436667" cy="213333"/>
            </a:xfrm>
            <a:custGeom>
              <a:avLst/>
              <a:gdLst>
                <a:gd name="connsiteX0" fmla="*/ 0 w 436667"/>
                <a:gd name="connsiteY0" fmla="*/ 106667 h 213333"/>
                <a:gd name="connsiteX1" fmla="*/ 218333 w 436667"/>
                <a:gd name="connsiteY1" fmla="*/ 0 h 213333"/>
                <a:gd name="connsiteX2" fmla="*/ 436667 w 436667"/>
                <a:gd name="connsiteY2" fmla="*/ 106667 h 213333"/>
                <a:gd name="connsiteX3" fmla="*/ 218333 w 436667"/>
                <a:gd name="connsiteY3" fmla="*/ 213333 h 213333"/>
                <a:gd name="connsiteX4" fmla="*/ 218333 w 436667"/>
                <a:gd name="connsiteY4" fmla="*/ 106667 h 213333"/>
                <a:gd name="rtl" fmla="*/ 13333 w 436667"/>
                <a:gd name="rtt" fmla="*/ 13333 h 213333"/>
                <a:gd name="rtr" fmla="*/ 423333 w 436667"/>
                <a:gd name="rtb" fmla="*/ 200000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436667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436667" y="0"/>
                  </a:lnTo>
                  <a:lnTo>
                    <a:pt x="436667" y="213333"/>
                  </a:lnTo>
                  <a:lnTo>
                    <a:pt x="0" y="213333"/>
                  </a:lnTo>
                  <a:close/>
                </a:path>
                <a:path w="436667" h="213333" fill="none">
                  <a:moveTo>
                    <a:pt x="0" y="213333"/>
                  </a:moveTo>
                  <a:lnTo>
                    <a:pt x="436667" y="213333"/>
                  </a:lnTo>
                  <a:lnTo>
                    <a:pt x="436667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 core</a:t>
              </a:r>
            </a:p>
          </p:txBody>
        </p:sp>
        <p:sp>
          <p:nvSpPr>
            <p:cNvPr id="73" name="Freeform 206">
              <a:extLst>
                <a:ext uri="{FF2B5EF4-FFF2-40B4-BE49-F238E27FC236}">
                  <a16:creationId xmlns:a16="http://schemas.microsoft.com/office/drawing/2014/main" id="{94FC90FE-AFD5-4E88-A0FA-4D979B18940A}"/>
                </a:ext>
              </a:extLst>
            </p:cNvPr>
            <p:cNvSpPr/>
            <p:nvPr/>
          </p:nvSpPr>
          <p:spPr>
            <a:xfrm>
              <a:off x="853600" y="640600"/>
              <a:ext cx="600000" cy="4920000"/>
            </a:xfrm>
            <a:custGeom>
              <a:avLst/>
              <a:gdLst>
                <a:gd name="connsiteX0" fmla="*/ 0 w 600000"/>
                <a:gd name="connsiteY0" fmla="*/ 2460000 h 4920000"/>
                <a:gd name="connsiteX1" fmla="*/ 300000 w 600000"/>
                <a:gd name="connsiteY1" fmla="*/ 0 h 4920000"/>
                <a:gd name="connsiteX2" fmla="*/ 600000 w 600000"/>
                <a:gd name="connsiteY2" fmla="*/ 2460000 h 4920000"/>
                <a:gd name="connsiteX3" fmla="*/ 300000 w 600000"/>
                <a:gd name="connsiteY3" fmla="*/ 4920000 h 4920000"/>
                <a:gd name="connsiteX4" fmla="*/ 300000 w 600000"/>
                <a:gd name="connsiteY4" fmla="*/ 2460000 h 49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00" h="4920000" stroke="0">
                  <a:moveTo>
                    <a:pt x="0" y="4920000"/>
                  </a:moveTo>
                  <a:lnTo>
                    <a:pt x="0" y="0"/>
                  </a:lnTo>
                  <a:lnTo>
                    <a:pt x="600000" y="0"/>
                  </a:lnTo>
                  <a:lnTo>
                    <a:pt x="600000" y="4920000"/>
                  </a:lnTo>
                  <a:lnTo>
                    <a:pt x="0" y="4920000"/>
                  </a:lnTo>
                  <a:close/>
                </a:path>
                <a:path w="600000" h="4920000" fill="none">
                  <a:moveTo>
                    <a:pt x="0" y="4920000"/>
                  </a:moveTo>
                  <a:lnTo>
                    <a:pt x="600000" y="4920000"/>
                  </a:lnTo>
                  <a:lnTo>
                    <a:pt x="600000" y="0"/>
                  </a:lnTo>
                  <a:lnTo>
                    <a:pt x="0" y="0"/>
                  </a:lnTo>
                  <a:lnTo>
                    <a:pt x="0" y="492000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custDash>
                <a:ds d="1100000" sp="500000"/>
              </a:custDash>
              <a:miter/>
            </a:ln>
          </p:spPr>
        </p:sp>
        <p:sp>
          <p:nvSpPr>
            <p:cNvPr id="74" name="Freeform 207">
              <a:extLst>
                <a:ext uri="{FF2B5EF4-FFF2-40B4-BE49-F238E27FC236}">
                  <a16:creationId xmlns:a16="http://schemas.microsoft.com/office/drawing/2014/main" id="{90F88E11-C90E-4883-9E61-38B895E2AF50}"/>
                </a:ext>
              </a:extLst>
            </p:cNvPr>
            <p:cNvSpPr/>
            <p:nvPr/>
          </p:nvSpPr>
          <p:spPr>
            <a:xfrm>
              <a:off x="4249909" y="2176916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fill="none">
                  <a:moveTo>
                    <a:pt x="29158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91588" y="173684"/>
                  </a:lnTo>
                  <a:lnTo>
                    <a:pt x="29158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SIP-2</a:t>
              </a:r>
            </a:p>
          </p:txBody>
        </p:sp>
        <p:sp>
          <p:nvSpPr>
            <p:cNvPr id="75" name="Freeform 208">
              <a:extLst>
                <a:ext uri="{FF2B5EF4-FFF2-40B4-BE49-F238E27FC236}">
                  <a16:creationId xmlns:a16="http://schemas.microsoft.com/office/drawing/2014/main" id="{983D3B5E-0F30-4BDA-83A1-1AB575EC51A1}"/>
                </a:ext>
              </a:extLst>
            </p:cNvPr>
            <p:cNvSpPr/>
            <p:nvPr/>
          </p:nvSpPr>
          <p:spPr>
            <a:xfrm>
              <a:off x="3331162" y="5443800"/>
              <a:ext cx="540000" cy="248780"/>
            </a:xfrm>
            <a:custGeom>
              <a:avLst/>
              <a:gdLst>
                <a:gd name="connsiteX0" fmla="*/ 0 w 540000"/>
                <a:gd name="connsiteY0" fmla="*/ 124390 h 248780"/>
                <a:gd name="connsiteX1" fmla="*/ 270000 w 540000"/>
                <a:gd name="connsiteY1" fmla="*/ 0 h 248780"/>
                <a:gd name="connsiteX2" fmla="*/ 540000 w 540000"/>
                <a:gd name="connsiteY2" fmla="*/ 124390 h 248780"/>
                <a:gd name="connsiteX3" fmla="*/ 270000 w 540000"/>
                <a:gd name="connsiteY3" fmla="*/ 248780 h 248780"/>
                <a:gd name="connsiteX4" fmla="*/ 270000 w 540000"/>
                <a:gd name="connsiteY4" fmla="*/ 124390 h 248780"/>
                <a:gd name="rtl" fmla="*/ 13333 w 540000"/>
                <a:gd name="rtt" fmla="*/ 13333 h 248780"/>
                <a:gd name="rtr" fmla="*/ 526667 w 540000"/>
                <a:gd name="rtb" fmla="*/ 235447 h 24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48780" stroke="0">
                  <a:moveTo>
                    <a:pt x="0" y="248780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48780"/>
                  </a:lnTo>
                  <a:lnTo>
                    <a:pt x="0" y="248780"/>
                  </a:lnTo>
                  <a:close/>
                </a:path>
                <a:path w="540000" h="248780" fill="none">
                  <a:moveTo>
                    <a:pt x="0" y="248780"/>
                  </a:moveTo>
                  <a:lnTo>
                    <a:pt x="540000" y="248780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48780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Diameter proxy</a:t>
              </a:r>
            </a:p>
          </p:txBody>
        </p:sp>
        <p:sp>
          <p:nvSpPr>
            <p:cNvPr id="76" name="Freeform 210">
              <a:extLst>
                <a:ext uri="{FF2B5EF4-FFF2-40B4-BE49-F238E27FC236}">
                  <a16:creationId xmlns:a16="http://schemas.microsoft.com/office/drawing/2014/main" id="{BF5173EE-5127-4B04-8BBB-6A9521FB1FD3}"/>
                </a:ext>
              </a:extLst>
            </p:cNvPr>
            <p:cNvSpPr/>
            <p:nvPr/>
          </p:nvSpPr>
          <p:spPr>
            <a:xfrm>
              <a:off x="4423754" y="2857463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stroke="0">
                  <a:moveTo>
                    <a:pt x="0" y="173684"/>
                  </a:moveTo>
                  <a:lnTo>
                    <a:pt x="0" y="0"/>
                  </a:lnTo>
                  <a:lnTo>
                    <a:pt x="291588" y="0"/>
                  </a:lnTo>
                  <a:lnTo>
                    <a:pt x="291588" y="173684"/>
                  </a:lnTo>
                  <a:lnTo>
                    <a:pt x="0" y="173684"/>
                  </a:lnTo>
                  <a:close/>
                </a:path>
                <a:path w="291588" h="173684" fill="none">
                  <a:moveTo>
                    <a:pt x="0" y="173684"/>
                  </a:moveTo>
                  <a:lnTo>
                    <a:pt x="291588" y="173684"/>
                  </a:lnTo>
                  <a:lnTo>
                    <a:pt x="291588" y="0"/>
                  </a:lnTo>
                  <a:lnTo>
                    <a:pt x="0" y="0"/>
                  </a:lnTo>
                  <a:lnTo>
                    <a:pt x="0" y="173684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AAA-2</a:t>
              </a:r>
            </a:p>
          </p:txBody>
        </p:sp>
        <p:sp>
          <p:nvSpPr>
            <p:cNvPr id="77" name="Freeform 216">
              <a:extLst>
                <a:ext uri="{FF2B5EF4-FFF2-40B4-BE49-F238E27FC236}">
                  <a16:creationId xmlns:a16="http://schemas.microsoft.com/office/drawing/2014/main" id="{5FF4C73A-E161-4F2C-8D63-4EFB9E0C74C0}"/>
                </a:ext>
              </a:extLst>
            </p:cNvPr>
            <p:cNvSpPr/>
            <p:nvPr/>
          </p:nvSpPr>
          <p:spPr>
            <a:xfrm>
              <a:off x="4098920" y="2992330"/>
              <a:ext cx="601193" cy="2563343"/>
            </a:xfrm>
            <a:custGeom>
              <a:avLst/>
              <a:gdLst>
                <a:gd name="connsiteX0" fmla="*/ 0 w 601193"/>
                <a:gd name="connsiteY0" fmla="*/ 1281672 h 2563343"/>
                <a:gd name="connsiteX1" fmla="*/ 300597 w 601193"/>
                <a:gd name="connsiteY1" fmla="*/ 0 h 2563343"/>
                <a:gd name="connsiteX2" fmla="*/ 601193 w 601193"/>
                <a:gd name="connsiteY2" fmla="*/ 1281672 h 2563343"/>
                <a:gd name="connsiteX3" fmla="*/ 300597 w 601193"/>
                <a:gd name="connsiteY3" fmla="*/ 2563343 h 2563343"/>
                <a:gd name="connsiteX4" fmla="*/ 300597 w 601193"/>
                <a:gd name="connsiteY4" fmla="*/ 1281672 h 256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93" h="2563343" fill="none">
                  <a:moveTo>
                    <a:pt x="601193" y="0"/>
                  </a:moveTo>
                  <a:lnTo>
                    <a:pt x="0" y="0"/>
                  </a:lnTo>
                  <a:lnTo>
                    <a:pt x="0" y="2563343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78" name="Freeform 217">
              <a:extLst>
                <a:ext uri="{FF2B5EF4-FFF2-40B4-BE49-F238E27FC236}">
                  <a16:creationId xmlns:a16="http://schemas.microsoft.com/office/drawing/2014/main" id="{3519E8A3-2F5C-45FD-AD52-D0EDA6BA9B1D}"/>
                </a:ext>
              </a:extLst>
            </p:cNvPr>
            <p:cNvSpPr/>
            <p:nvPr/>
          </p:nvSpPr>
          <p:spPr>
            <a:xfrm rot="10800000">
              <a:off x="3871162" y="5545673"/>
              <a:ext cx="227758" cy="10000"/>
            </a:xfrm>
            <a:custGeom>
              <a:avLst/>
              <a:gdLst/>
              <a:ahLst/>
              <a:cxnLst/>
              <a:rect l="l" t="t" r="r" b="b"/>
              <a:pathLst>
                <a:path w="227758" h="10000" fill="none">
                  <a:moveTo>
                    <a:pt x="0" y="0"/>
                  </a:moveTo>
                  <a:lnTo>
                    <a:pt x="227758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79" name="Freeform 213">
              <a:extLst>
                <a:ext uri="{FF2B5EF4-FFF2-40B4-BE49-F238E27FC236}">
                  <a16:creationId xmlns:a16="http://schemas.microsoft.com/office/drawing/2014/main" id="{20157CDB-8FAC-43AE-966F-5B07CE952F5F}"/>
                </a:ext>
              </a:extLst>
            </p:cNvPr>
            <p:cNvSpPr/>
            <p:nvPr/>
          </p:nvSpPr>
          <p:spPr>
            <a:xfrm>
              <a:off x="7628445" y="1965339"/>
              <a:ext cx="666155" cy="2335261"/>
            </a:xfrm>
            <a:custGeom>
              <a:avLst/>
              <a:gdLst>
                <a:gd name="connsiteX0" fmla="*/ 0 w 666155"/>
                <a:gd name="connsiteY0" fmla="*/ 1167631 h 2335261"/>
                <a:gd name="connsiteX1" fmla="*/ 333078 w 666155"/>
                <a:gd name="connsiteY1" fmla="*/ 0 h 2335261"/>
                <a:gd name="connsiteX2" fmla="*/ 666155 w 666155"/>
                <a:gd name="connsiteY2" fmla="*/ 1167631 h 2335261"/>
                <a:gd name="connsiteX3" fmla="*/ 333078 w 666155"/>
                <a:gd name="connsiteY3" fmla="*/ 2335261 h 2335261"/>
                <a:gd name="connsiteX4" fmla="*/ 333078 w 666155"/>
                <a:gd name="connsiteY4" fmla="*/ 1167631 h 233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155" h="2335261" stroke="0">
                  <a:moveTo>
                    <a:pt x="0" y="2335261"/>
                  </a:moveTo>
                  <a:lnTo>
                    <a:pt x="0" y="0"/>
                  </a:lnTo>
                  <a:lnTo>
                    <a:pt x="666155" y="0"/>
                  </a:lnTo>
                  <a:lnTo>
                    <a:pt x="666155" y="2335261"/>
                  </a:lnTo>
                  <a:lnTo>
                    <a:pt x="0" y="2335261"/>
                  </a:lnTo>
                  <a:close/>
                </a:path>
                <a:path w="666155" h="2335261" fill="none">
                  <a:moveTo>
                    <a:pt x="0" y="2335261"/>
                  </a:moveTo>
                  <a:lnTo>
                    <a:pt x="666155" y="2335261"/>
                  </a:lnTo>
                  <a:lnTo>
                    <a:pt x="666155" y="0"/>
                  </a:lnTo>
                  <a:lnTo>
                    <a:pt x="0" y="0"/>
                  </a:lnTo>
                  <a:lnTo>
                    <a:pt x="0" y="2335261"/>
                  </a:lnTo>
                  <a:close/>
                </a:path>
              </a:pathLst>
            </a:custGeom>
            <a:noFill/>
            <a:ln w="3200" cap="flat">
              <a:solidFill>
                <a:srgbClr val="FF0000"/>
              </a:solidFill>
              <a:miter/>
            </a:ln>
          </p:spPr>
        </p:sp>
        <p:sp>
          <p:nvSpPr>
            <p:cNvPr id="80" name="Freeform 214">
              <a:extLst>
                <a:ext uri="{FF2B5EF4-FFF2-40B4-BE49-F238E27FC236}">
                  <a16:creationId xmlns:a16="http://schemas.microsoft.com/office/drawing/2014/main" id="{226CC03A-92D8-4CDB-8216-04C9CAE74063}"/>
                </a:ext>
              </a:extLst>
            </p:cNvPr>
            <p:cNvSpPr/>
            <p:nvPr/>
          </p:nvSpPr>
          <p:spPr>
            <a:xfrm>
              <a:off x="7683351" y="2020598"/>
              <a:ext cx="581244" cy="173684"/>
            </a:xfrm>
            <a:custGeom>
              <a:avLst/>
              <a:gdLst>
                <a:gd name="connsiteX0" fmla="*/ 0 w 581244"/>
                <a:gd name="connsiteY0" fmla="*/ 86842 h 173684"/>
                <a:gd name="connsiteX1" fmla="*/ 290622 w 581244"/>
                <a:gd name="connsiteY1" fmla="*/ 0 h 173684"/>
                <a:gd name="connsiteX2" fmla="*/ 581244 w 581244"/>
                <a:gd name="connsiteY2" fmla="*/ 86842 h 173684"/>
                <a:gd name="connsiteX3" fmla="*/ 290622 w 581244"/>
                <a:gd name="connsiteY3" fmla="*/ 173684 h 173684"/>
                <a:gd name="connsiteX4" fmla="*/ 290622 w 581244"/>
                <a:gd name="connsiteY4" fmla="*/ 86842 h 173684"/>
                <a:gd name="rtl" fmla="*/ -40000 w 581244"/>
                <a:gd name="rtt" fmla="*/ -40000 h 173684"/>
                <a:gd name="rtr" fmla="*/ 621244 w 581244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81244" h="173684" fill="none">
                  <a:moveTo>
                    <a:pt x="581244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581244" y="173684"/>
                  </a:lnTo>
                  <a:lnTo>
                    <a:pt x="581244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highlight>
                    <a:srgbClr val="FFFF00"/>
                  </a:highlight>
                  <a:ea typeface="Calibri"/>
                  <a:cs typeface="Calibri"/>
                </a:rPr>
                <a:t>N3GPP device</a:t>
              </a:r>
            </a:p>
          </p:txBody>
        </p:sp>
        <p:sp>
          <p:nvSpPr>
            <p:cNvPr id="81" name="Freeform 215">
              <a:extLst>
                <a:ext uri="{FF2B5EF4-FFF2-40B4-BE49-F238E27FC236}">
                  <a16:creationId xmlns:a16="http://schemas.microsoft.com/office/drawing/2014/main" id="{A551EF78-ED38-4263-A024-0F307A7145E2}"/>
                </a:ext>
              </a:extLst>
            </p:cNvPr>
            <p:cNvSpPr/>
            <p:nvPr/>
          </p:nvSpPr>
          <p:spPr>
            <a:xfrm>
              <a:off x="7684247" y="2656278"/>
              <a:ext cx="580353" cy="173684"/>
            </a:xfrm>
            <a:custGeom>
              <a:avLst/>
              <a:gdLst>
                <a:gd name="connsiteX0" fmla="*/ 0 w 580353"/>
                <a:gd name="connsiteY0" fmla="*/ 86842 h 173684"/>
                <a:gd name="connsiteX1" fmla="*/ 290177 w 580353"/>
                <a:gd name="connsiteY1" fmla="*/ 0 h 173684"/>
                <a:gd name="connsiteX2" fmla="*/ 580353 w 580353"/>
                <a:gd name="connsiteY2" fmla="*/ 86842 h 173684"/>
                <a:gd name="connsiteX3" fmla="*/ 290177 w 580353"/>
                <a:gd name="connsiteY3" fmla="*/ 173684 h 173684"/>
                <a:gd name="connsiteX4" fmla="*/ 290177 w 580353"/>
                <a:gd name="connsiteY4" fmla="*/ 86842 h 173684"/>
                <a:gd name="rtl" fmla="*/ -40000 w 580353"/>
                <a:gd name="rtt" fmla="*/ -40000 h 173684"/>
                <a:gd name="rtr" fmla="*/ 620353 w 580353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80353" h="173684" fill="none">
                  <a:moveTo>
                    <a:pt x="580353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580353" y="173684"/>
                  </a:lnTo>
                  <a:lnTo>
                    <a:pt x="580353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Signalling user agent </a:t>
              </a:r>
            </a:p>
          </p:txBody>
        </p:sp>
        <p:sp>
          <p:nvSpPr>
            <p:cNvPr id="82" name="Freeform 218">
              <a:extLst>
                <a:ext uri="{FF2B5EF4-FFF2-40B4-BE49-F238E27FC236}">
                  <a16:creationId xmlns:a16="http://schemas.microsoft.com/office/drawing/2014/main" id="{244702B9-8B10-4A60-B0FC-CBBEA74E829C}"/>
                </a:ext>
              </a:extLst>
            </p:cNvPr>
            <p:cNvSpPr/>
            <p:nvPr/>
          </p:nvSpPr>
          <p:spPr>
            <a:xfrm>
              <a:off x="7709595" y="2519079"/>
              <a:ext cx="519976" cy="411523"/>
            </a:xfrm>
            <a:custGeom>
              <a:avLst/>
              <a:gdLst>
                <a:gd name="connsiteX0" fmla="*/ 0 w 519976"/>
                <a:gd name="connsiteY0" fmla="*/ 205762 h 411523"/>
                <a:gd name="connsiteX1" fmla="*/ 259988 w 519976"/>
                <a:gd name="connsiteY1" fmla="*/ 0 h 411523"/>
                <a:gd name="connsiteX2" fmla="*/ 519976 w 519976"/>
                <a:gd name="connsiteY2" fmla="*/ 205762 h 411523"/>
                <a:gd name="connsiteX3" fmla="*/ 259988 w 519976"/>
                <a:gd name="connsiteY3" fmla="*/ 411523 h 411523"/>
                <a:gd name="connsiteX4" fmla="*/ 259988 w 519976"/>
                <a:gd name="connsiteY4" fmla="*/ 205762 h 41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976" h="411523" stroke="0">
                  <a:moveTo>
                    <a:pt x="0" y="411523"/>
                  </a:moveTo>
                  <a:lnTo>
                    <a:pt x="0" y="0"/>
                  </a:lnTo>
                  <a:lnTo>
                    <a:pt x="519976" y="0"/>
                  </a:lnTo>
                  <a:lnTo>
                    <a:pt x="519976" y="411523"/>
                  </a:lnTo>
                  <a:lnTo>
                    <a:pt x="0" y="411523"/>
                  </a:lnTo>
                  <a:close/>
                </a:path>
                <a:path w="519976" h="411523" fill="none">
                  <a:moveTo>
                    <a:pt x="0" y="411523"/>
                  </a:moveTo>
                  <a:lnTo>
                    <a:pt x="519976" y="411523"/>
                  </a:lnTo>
                  <a:lnTo>
                    <a:pt x="519976" y="0"/>
                  </a:lnTo>
                  <a:lnTo>
                    <a:pt x="0" y="0"/>
                  </a:lnTo>
                  <a:lnTo>
                    <a:pt x="0" y="411523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</p:sp>
        <p:sp>
          <p:nvSpPr>
            <p:cNvPr id="83" name="Freeform 219">
              <a:extLst>
                <a:ext uri="{FF2B5EF4-FFF2-40B4-BE49-F238E27FC236}">
                  <a16:creationId xmlns:a16="http://schemas.microsoft.com/office/drawing/2014/main" id="{C4FBA9DA-18B9-4D31-A0AF-B6177589473E}"/>
                </a:ext>
              </a:extLst>
            </p:cNvPr>
            <p:cNvSpPr/>
            <p:nvPr/>
          </p:nvSpPr>
          <p:spPr>
            <a:xfrm>
              <a:off x="7699023" y="3764953"/>
              <a:ext cx="525000" cy="385647"/>
            </a:xfrm>
            <a:custGeom>
              <a:avLst/>
              <a:gdLst>
                <a:gd name="connsiteX0" fmla="*/ 0 w 525000"/>
                <a:gd name="connsiteY0" fmla="*/ 192824 h 385647"/>
                <a:gd name="connsiteX1" fmla="*/ 262500 w 525000"/>
                <a:gd name="connsiteY1" fmla="*/ 0 h 385647"/>
                <a:gd name="connsiteX2" fmla="*/ 525000 w 525000"/>
                <a:gd name="connsiteY2" fmla="*/ 192824 h 385647"/>
                <a:gd name="connsiteX3" fmla="*/ 262500 w 525000"/>
                <a:gd name="connsiteY3" fmla="*/ 385647 h 385647"/>
                <a:gd name="connsiteX4" fmla="*/ 262500 w 525000"/>
                <a:gd name="connsiteY4" fmla="*/ 192824 h 385647"/>
                <a:gd name="rtl" fmla="*/ 13333 w 525000"/>
                <a:gd name="rtt" fmla="*/ 13334 h 385647"/>
                <a:gd name="rtr" fmla="*/ 511666 w 525000"/>
                <a:gd name="rtb" fmla="*/ 372315 h 38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25000" h="385647" stroke="0">
                  <a:moveTo>
                    <a:pt x="0" y="385647"/>
                  </a:moveTo>
                  <a:lnTo>
                    <a:pt x="0" y="0"/>
                  </a:lnTo>
                  <a:lnTo>
                    <a:pt x="525000" y="0"/>
                  </a:lnTo>
                  <a:lnTo>
                    <a:pt x="525000" y="385647"/>
                  </a:lnTo>
                  <a:lnTo>
                    <a:pt x="0" y="385647"/>
                  </a:lnTo>
                  <a:close/>
                </a:path>
                <a:path w="525000" h="385647" fill="none">
                  <a:moveTo>
                    <a:pt x="0" y="385647"/>
                  </a:moveTo>
                  <a:lnTo>
                    <a:pt x="525000" y="385647"/>
                  </a:lnTo>
                  <a:lnTo>
                    <a:pt x="525000" y="0"/>
                  </a:lnTo>
                  <a:lnTo>
                    <a:pt x="0" y="0"/>
                  </a:lnTo>
                  <a:lnTo>
                    <a:pt x="0" y="385647"/>
                  </a:lnTo>
                  <a:close/>
                </a:path>
              </a:pathLst>
            </a:custGeom>
            <a:noFill/>
            <a:ln w="3200" cap="flat">
              <a:solidFill>
                <a:srgbClr val="000000"/>
              </a:solidFill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000000"/>
                  </a:solidFill>
                  <a:ea typeface="Calibri"/>
                  <a:cs typeface="Calibri"/>
                </a:rPr>
                <a:t>HTTP client</a:t>
              </a:r>
            </a:p>
          </p:txBody>
        </p:sp>
        <p:sp>
          <p:nvSpPr>
            <p:cNvPr id="84" name="Freeform 220">
              <a:extLst>
                <a:ext uri="{FF2B5EF4-FFF2-40B4-BE49-F238E27FC236}">
                  <a16:creationId xmlns:a16="http://schemas.microsoft.com/office/drawing/2014/main" id="{C2C05064-A230-403E-AC4B-BF878A204E6C}"/>
                </a:ext>
              </a:extLst>
            </p:cNvPr>
            <p:cNvSpPr/>
            <p:nvPr/>
          </p:nvSpPr>
          <p:spPr>
            <a:xfrm rot="2373">
              <a:off x="6041753" y="2836963"/>
              <a:ext cx="1677172" cy="10000"/>
            </a:xfrm>
            <a:custGeom>
              <a:avLst/>
              <a:gdLst/>
              <a:ahLst/>
              <a:cxnLst/>
              <a:rect l="l" t="t" r="r" b="b"/>
              <a:pathLst>
                <a:path w="1677172" h="10000" fill="none">
                  <a:moveTo>
                    <a:pt x="0" y="0"/>
                  </a:moveTo>
                  <a:lnTo>
                    <a:pt x="1677172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FF0000"/>
              </a:solidFill>
              <a:miter/>
            </a:ln>
          </p:spPr>
        </p:sp>
        <p:sp>
          <p:nvSpPr>
            <p:cNvPr id="85" name="Freeform 221">
              <a:extLst>
                <a:ext uri="{FF2B5EF4-FFF2-40B4-BE49-F238E27FC236}">
                  <a16:creationId xmlns:a16="http://schemas.microsoft.com/office/drawing/2014/main" id="{8F4FB0A2-CE6B-45B1-B4BE-3B4C39FF9CDB}"/>
                </a:ext>
              </a:extLst>
            </p:cNvPr>
            <p:cNvSpPr/>
            <p:nvPr/>
          </p:nvSpPr>
          <p:spPr>
            <a:xfrm>
              <a:off x="6086023" y="2691112"/>
              <a:ext cx="291588" cy="173684"/>
            </a:xfrm>
            <a:custGeom>
              <a:avLst/>
              <a:gdLst>
                <a:gd name="connsiteX0" fmla="*/ 0 w 291588"/>
                <a:gd name="connsiteY0" fmla="*/ 86842 h 173684"/>
                <a:gd name="connsiteX1" fmla="*/ 145794 w 291588"/>
                <a:gd name="connsiteY1" fmla="*/ 0 h 173684"/>
                <a:gd name="connsiteX2" fmla="*/ 291588 w 291588"/>
                <a:gd name="connsiteY2" fmla="*/ 86842 h 173684"/>
                <a:gd name="connsiteX3" fmla="*/ 145794 w 291588"/>
                <a:gd name="connsiteY3" fmla="*/ 173684 h 173684"/>
                <a:gd name="connsiteX4" fmla="*/ 145794 w 291588"/>
                <a:gd name="connsiteY4" fmla="*/ 86842 h 173684"/>
                <a:gd name="rtl" fmla="*/ -40000 w 291588"/>
                <a:gd name="rtt" fmla="*/ -40000 h 173684"/>
                <a:gd name="rtr" fmla="*/ 331588 w 291588"/>
                <a:gd name="rtb" fmla="*/ 213684 h 17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291588" h="173684" fill="none">
                  <a:moveTo>
                    <a:pt x="291588" y="0"/>
                  </a:moveTo>
                  <a:lnTo>
                    <a:pt x="0" y="0"/>
                  </a:lnTo>
                  <a:lnTo>
                    <a:pt x="0" y="173684"/>
                  </a:lnTo>
                  <a:lnTo>
                    <a:pt x="291588" y="173684"/>
                  </a:lnTo>
                  <a:lnTo>
                    <a:pt x="291588" y="0"/>
                  </a:lnTo>
                  <a:close/>
                </a:path>
              </a:pathLst>
            </a:custGeom>
            <a:noFill/>
            <a:ln w="32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FF0000"/>
                  </a:solidFill>
                  <a:ea typeface="Calibri"/>
                  <a:cs typeface="Calibri"/>
                </a:rPr>
                <a:t>SIP-1</a:t>
              </a:r>
            </a:p>
          </p:txBody>
        </p:sp>
        <p:sp>
          <p:nvSpPr>
            <p:cNvPr id="86" name="Freeform 222">
              <a:extLst>
                <a:ext uri="{FF2B5EF4-FFF2-40B4-BE49-F238E27FC236}">
                  <a16:creationId xmlns:a16="http://schemas.microsoft.com/office/drawing/2014/main" id="{4A46DF4B-6E92-4835-8567-9223D53D0B34}"/>
                </a:ext>
              </a:extLst>
            </p:cNvPr>
            <p:cNvSpPr/>
            <p:nvPr/>
          </p:nvSpPr>
          <p:spPr>
            <a:xfrm rot="6531">
              <a:off x="5335007" y="4101842"/>
              <a:ext cx="2370120" cy="10000"/>
            </a:xfrm>
            <a:custGeom>
              <a:avLst/>
              <a:gdLst/>
              <a:ahLst/>
              <a:cxnLst/>
              <a:rect l="l" t="t" r="r" b="b"/>
              <a:pathLst>
                <a:path w="2370120" h="10000" fill="none">
                  <a:moveTo>
                    <a:pt x="0" y="0"/>
                  </a:moveTo>
                  <a:lnTo>
                    <a:pt x="2370120" y="0"/>
                  </a:lnTo>
                </a:path>
              </a:pathLst>
            </a:custGeom>
            <a:solidFill>
              <a:srgbClr val="E8EEF7"/>
            </a:solidFill>
            <a:ln w="3200" cap="flat">
              <a:solidFill>
                <a:srgbClr val="FF0000"/>
              </a:solidFill>
              <a:miter/>
            </a:ln>
          </p:spPr>
        </p:sp>
        <p:sp>
          <p:nvSpPr>
            <p:cNvPr id="87" name="Freeform 223">
              <a:extLst>
                <a:ext uri="{FF2B5EF4-FFF2-40B4-BE49-F238E27FC236}">
                  <a16:creationId xmlns:a16="http://schemas.microsoft.com/office/drawing/2014/main" id="{77D7B618-0590-4F2B-87E6-C1654C5A9537}"/>
                </a:ext>
              </a:extLst>
            </p:cNvPr>
            <p:cNvSpPr/>
            <p:nvPr/>
          </p:nvSpPr>
          <p:spPr>
            <a:xfrm>
              <a:off x="5603499" y="3938934"/>
              <a:ext cx="540000" cy="213333"/>
            </a:xfrm>
            <a:custGeom>
              <a:avLst/>
              <a:gdLst>
                <a:gd name="connsiteX0" fmla="*/ 0 w 540000"/>
                <a:gd name="connsiteY0" fmla="*/ 106667 h 213333"/>
                <a:gd name="connsiteX1" fmla="*/ 270000 w 540000"/>
                <a:gd name="connsiteY1" fmla="*/ 0 h 213333"/>
                <a:gd name="connsiteX2" fmla="*/ 540000 w 540000"/>
                <a:gd name="connsiteY2" fmla="*/ 106667 h 213333"/>
                <a:gd name="connsiteX3" fmla="*/ 270000 w 540000"/>
                <a:gd name="connsiteY3" fmla="*/ 213333 h 213333"/>
                <a:gd name="connsiteX4" fmla="*/ 270000 w 540000"/>
                <a:gd name="connsiteY4" fmla="*/ 106667 h 213333"/>
                <a:gd name="rtl" fmla="*/ 13333 w 540000"/>
                <a:gd name="rtt" fmla="*/ 13334 h 213333"/>
                <a:gd name="rtr" fmla="*/ 526666 w 540000"/>
                <a:gd name="rtb" fmla="*/ 200001 h 213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rtl" t="rtt" r="rtr" b="rtb"/>
              <a:pathLst>
                <a:path w="540000" h="213333" stroke="0">
                  <a:moveTo>
                    <a:pt x="0" y="213333"/>
                  </a:moveTo>
                  <a:lnTo>
                    <a:pt x="0" y="0"/>
                  </a:lnTo>
                  <a:lnTo>
                    <a:pt x="540000" y="0"/>
                  </a:lnTo>
                  <a:lnTo>
                    <a:pt x="540000" y="213333"/>
                  </a:lnTo>
                  <a:lnTo>
                    <a:pt x="0" y="213333"/>
                  </a:lnTo>
                  <a:close/>
                </a:path>
                <a:path w="540000" h="213333" fill="none">
                  <a:moveTo>
                    <a:pt x="0" y="213333"/>
                  </a:moveTo>
                  <a:lnTo>
                    <a:pt x="540000" y="213333"/>
                  </a:lnTo>
                  <a:lnTo>
                    <a:pt x="540000" y="0"/>
                  </a:lnTo>
                  <a:lnTo>
                    <a:pt x="0" y="0"/>
                  </a:lnTo>
                  <a:lnTo>
                    <a:pt x="0" y="213333"/>
                  </a:lnTo>
                  <a:close/>
                </a:path>
              </a:pathLst>
            </a:custGeom>
            <a:noFill/>
            <a:ln w="10000" cap="flat">
              <a:noFill/>
              <a:miter/>
            </a:ln>
          </p:spPr>
          <p:txBody>
            <a:bodyPr wrap="square" lIns="38100" tIns="38100" rIns="38100" bIns="38100" rtlCol="0" anchor="ctr"/>
            <a:lstStyle/>
            <a:p>
              <a:pPr algn="ctr"/>
              <a:r>
                <a:rPr lang="zh-CN" altLang="en-US" sz="800" dirty="0">
                  <a:solidFill>
                    <a:srgbClr val="FF0000"/>
                  </a:solidFill>
                  <a:ea typeface="Calibri"/>
                  <a:cs typeface="Calibri"/>
                </a:rPr>
                <a:t>HTTP-1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67982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D1D8E76-7301-4177-B3B9-95606F02C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Huawei’s contribution plan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262">
            <a:extLst>
              <a:ext uri="{FF2B5EF4-FFF2-40B4-BE49-F238E27FC236}">
                <a16:creationId xmlns:a16="http://schemas.microsoft.com/office/drawing/2014/main" id="{E6C3029C-E6B0-49B6-A28F-6224B8A9C087}"/>
              </a:ext>
            </a:extLst>
          </p:cNvPr>
          <p:cNvSpPr txBox="1"/>
          <p:nvPr/>
        </p:nvSpPr>
        <p:spPr>
          <a:xfrm>
            <a:off x="302821" y="1206755"/>
            <a:ext cx="6317673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b="1" kern="0" dirty="0"/>
              <a:t>Two Options </a:t>
            </a:r>
          </a:p>
          <a:p>
            <a:pPr lvl="0">
              <a:defRPr/>
            </a:pPr>
            <a:r>
              <a:rPr lang="en-US" altLang="zh-CN" sz="1400" b="1" kern="0" dirty="0"/>
              <a:t>Option #A:</a:t>
            </a:r>
          </a:p>
          <a:p>
            <a:pPr marL="228600" lvl="0" indent="-228600">
              <a:buAutoNum type="arabicPeriod"/>
              <a:defRPr/>
            </a:pPr>
            <a:r>
              <a:rPr lang="en-US" altLang="zh-CN" sz="1400" kern="0" dirty="0"/>
              <a:t>To R18:</a:t>
            </a:r>
          </a:p>
          <a:p>
            <a:pPr marL="685800" lvl="1" indent="-228600">
              <a:buAutoNum type="arabicParenBoth"/>
              <a:defRPr/>
            </a:pPr>
            <a:r>
              <a:rPr lang="en-US" altLang="zh-CN" sz="1400" kern="0" dirty="0"/>
              <a:t> Add general description in clause 11.1 to clarity that the GWUE can provide basic traffic routing b/w N3GPP device and the MC servers as described in 11.3 and 11.4, and advanced features as described in 11.5 including connection control, location management, MBMS supporting. </a:t>
            </a:r>
          </a:p>
          <a:p>
            <a:pPr lvl="1">
              <a:defRPr/>
            </a:pPr>
            <a:r>
              <a:rPr lang="en-US" altLang="zh-CN" sz="1400" kern="0" dirty="0"/>
              <a:t>     add NOTE in related clauses to clarify that the advanced features </a:t>
            </a:r>
            <a:r>
              <a:rPr lang="en-US" altLang="zh-CN" sz="1400" kern="0" dirty="0">
                <a:solidFill>
                  <a:srgbClr val="C00000"/>
                </a:solidFill>
              </a:rPr>
              <a:t>is NOT supported in R18.</a:t>
            </a:r>
          </a:p>
          <a:p>
            <a:pPr lvl="1">
              <a:defRPr/>
            </a:pPr>
            <a:r>
              <a:rPr lang="en-US" altLang="zh-CN" sz="1400" kern="0" dirty="0"/>
              <a:t>(2)Re-draw the functional model figures. Case A and Case B should use different figures to better reflect the concept.</a:t>
            </a:r>
          </a:p>
          <a:p>
            <a:pPr lvl="0">
              <a:defRPr/>
            </a:pPr>
            <a:r>
              <a:rPr lang="en-US" altLang="zh-CN" sz="1400" b="1" kern="0" dirty="0">
                <a:highlight>
                  <a:srgbClr val="FFFF00"/>
                </a:highlight>
              </a:rPr>
              <a:t>CRs</a:t>
            </a:r>
            <a:r>
              <a:rPr lang="zh-CN" altLang="en-US" sz="1400" b="1" kern="0" dirty="0">
                <a:highlight>
                  <a:srgbClr val="FFFF00"/>
                </a:highlight>
              </a:rPr>
              <a:t>：</a:t>
            </a:r>
            <a:r>
              <a:rPr lang="en-US" altLang="zh-CN" sz="1400" b="1" kern="0" dirty="0">
                <a:highlight>
                  <a:srgbClr val="FFFF00"/>
                </a:highlight>
              </a:rPr>
              <a:t>240125~240132 (R18 CR with R19 mirror)</a:t>
            </a:r>
          </a:p>
          <a:p>
            <a:pPr lvl="0">
              <a:defRPr/>
            </a:pPr>
            <a:r>
              <a:rPr lang="en-US" altLang="zh-CN" sz="1400" kern="0" dirty="0"/>
              <a:t>2. To R19:</a:t>
            </a:r>
          </a:p>
          <a:p>
            <a:pPr lvl="1">
              <a:defRPr/>
            </a:pPr>
            <a:r>
              <a:rPr lang="en-US" altLang="zh-CN" sz="1400" kern="0" dirty="0"/>
              <a:t>Bring the changes as described in P8, and P9 to R19, mainly fix the connection authorization and the configuration.</a:t>
            </a:r>
          </a:p>
          <a:p>
            <a:pPr>
              <a:defRPr/>
            </a:pPr>
            <a:r>
              <a:rPr lang="en-US" altLang="zh-CN" sz="1400" b="1" kern="0" dirty="0">
                <a:highlight>
                  <a:srgbClr val="FFFF00"/>
                </a:highlight>
              </a:rPr>
              <a:t>CRs</a:t>
            </a:r>
            <a:r>
              <a:rPr lang="zh-CN" altLang="en-US" sz="1400" b="1" kern="0" dirty="0">
                <a:highlight>
                  <a:srgbClr val="FFFF00"/>
                </a:highlight>
              </a:rPr>
              <a:t>：</a:t>
            </a:r>
            <a:r>
              <a:rPr lang="en-US" altLang="zh-CN" sz="1400" b="1" kern="0" dirty="0">
                <a:highlight>
                  <a:srgbClr val="FFFF00"/>
                </a:highlight>
              </a:rPr>
              <a:t>240133/ 0134/135/136 (only R19 CRs)</a:t>
            </a:r>
          </a:p>
          <a:p>
            <a:pPr lvl="0">
              <a:defRPr/>
            </a:pPr>
            <a:endParaRPr lang="en-US" altLang="zh-CN" sz="1400" b="1" kern="0" dirty="0"/>
          </a:p>
          <a:p>
            <a:pPr lvl="0">
              <a:defRPr/>
            </a:pPr>
            <a:r>
              <a:rPr lang="en-US" altLang="zh-CN" sz="1400" b="1" kern="0" dirty="0"/>
              <a:t>Option #B</a:t>
            </a:r>
            <a:r>
              <a:rPr lang="zh-CN" altLang="en-US" sz="1400" b="1" kern="0" dirty="0"/>
              <a:t>：</a:t>
            </a:r>
            <a:endParaRPr lang="en-US" altLang="zh-CN" sz="1400" b="1" kern="0" dirty="0"/>
          </a:p>
          <a:p>
            <a:pPr lvl="1">
              <a:defRPr/>
            </a:pPr>
            <a:r>
              <a:rPr lang="en-US" altLang="zh-CN" sz="1400" kern="0" dirty="0"/>
              <a:t>1) R18 CRs as described in P8, and P9 to R19, mainly fix the connection authorization and the configuration.</a:t>
            </a:r>
          </a:p>
          <a:p>
            <a:pPr lvl="1">
              <a:defRPr/>
            </a:pPr>
            <a:r>
              <a:rPr lang="en-US" altLang="zh-CN" sz="1400" kern="0" dirty="0"/>
              <a:t>2) Re-draw the functional model figures. Case A and Case B should use different figures to better reflect the concept.</a:t>
            </a:r>
          </a:p>
          <a:p>
            <a:pPr>
              <a:defRPr/>
            </a:pPr>
            <a:r>
              <a:rPr lang="en-US" altLang="zh-CN" sz="1400" b="1" kern="0" dirty="0">
                <a:highlight>
                  <a:srgbClr val="FFFF00"/>
                </a:highlight>
              </a:rPr>
              <a:t>CRs</a:t>
            </a:r>
            <a:r>
              <a:rPr lang="zh-CN" altLang="en-US" sz="1400" b="1" kern="0" dirty="0">
                <a:highlight>
                  <a:srgbClr val="FFFF00"/>
                </a:highlight>
              </a:rPr>
              <a:t>：</a:t>
            </a:r>
            <a:r>
              <a:rPr lang="en-US" altLang="zh-CN" sz="1400" b="1" kern="0" dirty="0">
                <a:highlight>
                  <a:srgbClr val="FFFF00"/>
                </a:highlight>
              </a:rPr>
              <a:t>no CR proposed, but can create the R18 version of 240133/ 0134/135/136</a:t>
            </a:r>
            <a:endParaRPr lang="en-US" altLang="zh-CN" sz="1100" kern="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1CDBC4-4B9A-426F-85E1-EC6597C31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8619" y="2013155"/>
            <a:ext cx="4215137" cy="1086304"/>
          </a:xfrm>
          <a:prstGeom prst="rect">
            <a:avLst/>
          </a:prstGeom>
        </p:spPr>
      </p:pic>
      <p:sp>
        <p:nvSpPr>
          <p:cNvPr id="4" name="箭头: 左 3">
            <a:extLst>
              <a:ext uri="{FF2B5EF4-FFF2-40B4-BE49-F238E27FC236}">
                <a16:creationId xmlns:a16="http://schemas.microsoft.com/office/drawing/2014/main" id="{B798589B-D684-46C8-9246-F60A041D563E}"/>
              </a:ext>
            </a:extLst>
          </p:cNvPr>
          <p:cNvSpPr/>
          <p:nvPr/>
        </p:nvSpPr>
        <p:spPr>
          <a:xfrm>
            <a:off x="6621097" y="2413803"/>
            <a:ext cx="463138" cy="2850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9AC09BD-853F-40F3-985A-1B9DE6BD0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166" y="4930901"/>
            <a:ext cx="3903024" cy="1039833"/>
          </a:xfrm>
          <a:prstGeom prst="rect">
            <a:avLst/>
          </a:prstGeom>
        </p:spPr>
      </p:pic>
      <p:sp>
        <p:nvSpPr>
          <p:cNvPr id="7" name="箭头: 左 6">
            <a:extLst>
              <a:ext uri="{FF2B5EF4-FFF2-40B4-BE49-F238E27FC236}">
                <a16:creationId xmlns:a16="http://schemas.microsoft.com/office/drawing/2014/main" id="{B10CB91A-C4A1-438C-867F-62B4BCB40B6A}"/>
              </a:ext>
            </a:extLst>
          </p:cNvPr>
          <p:cNvSpPr/>
          <p:nvPr/>
        </p:nvSpPr>
        <p:spPr>
          <a:xfrm>
            <a:off x="6621097" y="5308314"/>
            <a:ext cx="463138" cy="2850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2711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Two cases , requirements</a:t>
            </a:r>
          </a:p>
          <a:p>
            <a:r>
              <a:rPr lang="en-US" altLang="en-US" sz="2400" dirty="0"/>
              <a:t>Security </a:t>
            </a:r>
            <a:r>
              <a:rPr lang="en-US" altLang="zh-CN" sz="2400" dirty="0"/>
              <a:t>aspect</a:t>
            </a:r>
            <a:r>
              <a:rPr lang="en-US" altLang="en-US" sz="2400" dirty="0"/>
              <a:t>s</a:t>
            </a:r>
          </a:p>
          <a:p>
            <a:r>
              <a:rPr lang="en-US" altLang="en-US" sz="2400" dirty="0"/>
              <a:t>What is </a:t>
            </a:r>
            <a:r>
              <a:rPr lang="en-US" altLang="zh-CN" sz="2400" dirty="0"/>
              <a:t>addressed in</a:t>
            </a:r>
            <a:r>
              <a:rPr lang="en-US" altLang="en-US" sz="2400" dirty="0"/>
              <a:t> R18 –</a:t>
            </a:r>
            <a:r>
              <a:rPr lang="en-US" altLang="zh-CN" sz="2400" dirty="0"/>
              <a:t>functional model</a:t>
            </a:r>
            <a:r>
              <a:rPr lang="en-US" altLang="en-US" sz="2400" dirty="0"/>
              <a:t>, procedure</a:t>
            </a:r>
          </a:p>
          <a:p>
            <a:r>
              <a:rPr lang="en-US" altLang="en-US" sz="2400" dirty="0"/>
              <a:t>Controversial issues </a:t>
            </a:r>
            <a:r>
              <a:rPr lang="en-US" altLang="zh-CN" sz="2400" dirty="0"/>
              <a:t>and way forward proposal</a:t>
            </a:r>
            <a:endParaRPr lang="en-US" altLang="en-US" sz="2400" dirty="0"/>
          </a:p>
          <a:p>
            <a:r>
              <a:rPr lang="en-US" altLang="zh-CN" sz="2400" dirty="0"/>
              <a:t>Huawei’s view on the MC GW mechanism</a:t>
            </a:r>
            <a:r>
              <a:rPr lang="en-US" altLang="en-US" sz="2400" dirty="0"/>
              <a:t> 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FCDD175C-1FA3-43F3-A118-1106399AD8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455648"/>
              </p:ext>
            </p:extLst>
          </p:nvPr>
        </p:nvGraphicFramePr>
        <p:xfrm>
          <a:off x="132335" y="1222472"/>
          <a:ext cx="5581650" cy="190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r:id="rId3" imgW="11182286" imgH="5781539" progId="Visio.Drawing.15">
                  <p:embed/>
                </p:oleObj>
              </mc:Choice>
              <mc:Fallback>
                <p:oleObj r:id="rId3" imgW="11182286" imgH="578153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35" y="1222472"/>
                        <a:ext cx="5581650" cy="1901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Two cases , requirements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0C805FB-5B39-4B08-A943-454D14E76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957299"/>
              </p:ext>
            </p:extLst>
          </p:nvPr>
        </p:nvGraphicFramePr>
        <p:xfrm>
          <a:off x="132335" y="3426812"/>
          <a:ext cx="11760962" cy="3276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1818">
                  <a:extLst>
                    <a:ext uri="{9D8B030D-6E8A-4147-A177-3AD203B41FA5}">
                      <a16:colId xmlns:a16="http://schemas.microsoft.com/office/drawing/2014/main" val="653452644"/>
                    </a:ext>
                  </a:extLst>
                </a:gridCol>
                <a:gridCol w="2266608">
                  <a:extLst>
                    <a:ext uri="{9D8B030D-6E8A-4147-A177-3AD203B41FA5}">
                      <a16:colId xmlns:a16="http://schemas.microsoft.com/office/drawing/2014/main" val="3731667633"/>
                    </a:ext>
                  </a:extLst>
                </a:gridCol>
                <a:gridCol w="2328671">
                  <a:extLst>
                    <a:ext uri="{9D8B030D-6E8A-4147-A177-3AD203B41FA5}">
                      <a16:colId xmlns:a16="http://schemas.microsoft.com/office/drawing/2014/main" val="2580923239"/>
                    </a:ext>
                  </a:extLst>
                </a:gridCol>
                <a:gridCol w="2297496">
                  <a:extLst>
                    <a:ext uri="{9D8B030D-6E8A-4147-A177-3AD203B41FA5}">
                      <a16:colId xmlns:a16="http://schemas.microsoft.com/office/drawing/2014/main" val="655135389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851822671"/>
                    </a:ext>
                  </a:extLst>
                </a:gridCol>
                <a:gridCol w="1566673">
                  <a:extLst>
                    <a:ext uri="{9D8B030D-6E8A-4147-A177-3AD203B41FA5}">
                      <a16:colId xmlns:a16="http://schemas.microsoft.com/office/drawing/2014/main" val="4108917995"/>
                    </a:ext>
                  </a:extLst>
                </a:gridCol>
              </a:tblGrid>
              <a:tr h="190734">
                <a:tc>
                  <a:txBody>
                    <a:bodyPr/>
                    <a:lstStyle/>
                    <a:p>
                      <a:pPr algn="ctr"/>
                      <a:endParaRPr lang="zh-CN" altLang="en-US" sz="105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050" dirty="0"/>
                        <a:t>Functions of GWUE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050" dirty="0"/>
                        <a:t>Functions of Server side (CSC server + MC service server)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zh-CN" sz="105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050" dirty="0">
                          <a:solidFill>
                            <a:srgbClr val="C00000"/>
                          </a:solidFill>
                        </a:rPr>
                        <a:t>Author Remarks</a:t>
                      </a:r>
                      <a:endParaRPr lang="zh-CN" altLang="en-US" sz="105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4341527"/>
                  </a:ext>
                </a:extLst>
              </a:tr>
              <a:tr h="1907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Requirements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Case A - host MC client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Case B - NOT host MC client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Case A - host MC client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Case B - NOT host MC client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188405"/>
                  </a:ext>
                </a:extLst>
              </a:tr>
              <a:tr h="300551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[R-5.15-001]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Provide N3GPP access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Provide MC client (CSC client + MC service client)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Providing MCX service (authentication, authorization…)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Providing MCX service (authentication, authorization…)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12373"/>
                  </a:ext>
                </a:extLst>
              </a:tr>
              <a:tr h="241130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[R-5.15-001a] </a:t>
                      </a:r>
                      <a:endParaRPr lang="zh-CN" alt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000" dirty="0"/>
                        <a:t>MC system identify the GW – (MC ID, MC service ID)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zh-CN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altLang="zh-CN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altLang="zh-C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b="0" i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If new ID, for what 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116990"/>
                  </a:ext>
                </a:extLst>
              </a:tr>
              <a:tr h="647341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[R-5.15-002]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Content unaltered/IP routing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Content {CSC-n, MCX-n (signaling &amp; floor control &amp; media}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Security: E2E b/w MC client-MC server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Content {CSC-n, MCX-n (signaling &amp; floor control &amp; media}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Protocol conversion is required, but the field value in the protocol and payload should be unaltered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877483"/>
                  </a:ext>
                </a:extLst>
              </a:tr>
              <a:tr h="184955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[R-5.15-003] </a:t>
                      </a:r>
                      <a:endParaRPr lang="zh-CN" alt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PDU session and QoS management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0" i="1" dirty="0">
                          <a:solidFill>
                            <a:srgbClr val="C00000"/>
                          </a:solidFill>
                        </a:rPr>
                        <a:t>No SA6 standards impact</a:t>
                      </a:r>
                      <a:endParaRPr lang="zh-CN" altLang="en-US" sz="10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511597"/>
                  </a:ext>
                </a:extLst>
              </a:tr>
              <a:tr h="184955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[R-5.15-004] </a:t>
                      </a:r>
                      <a:endParaRPr lang="zh-CN" alt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Deployment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0" i="1" dirty="0">
                          <a:solidFill>
                            <a:srgbClr val="C00000"/>
                          </a:solidFill>
                        </a:rPr>
                        <a:t>No SA6 standards impact</a:t>
                      </a:r>
                      <a:endParaRPr lang="zh-CN" altLang="en-US" sz="10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501702"/>
                  </a:ext>
                </a:extLst>
              </a:tr>
              <a:tr h="184955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[R-5.15-005]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UE implementation &amp;&amp; User behavior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User behavior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UE implementation &amp;&amp; User behavior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User behavior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0" i="1" dirty="0">
                          <a:solidFill>
                            <a:srgbClr val="C00000"/>
                          </a:solidFill>
                        </a:rPr>
                        <a:t>No SA6 standards impact</a:t>
                      </a:r>
                      <a:endParaRPr lang="zh-CN" altLang="en-US" sz="1000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911007"/>
                  </a:ext>
                </a:extLst>
              </a:tr>
              <a:tr h="416148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[R-5.15-006]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identify and prevent </a:t>
                      </a:r>
                      <a:r>
                        <a:rPr lang="en-US" altLang="zh-CN" sz="1000" dirty="0"/>
                        <a:t>the 2</a:t>
                      </a:r>
                      <a:r>
                        <a:rPr lang="en-US" altLang="zh-CN" sz="1000" baseline="30000" dirty="0"/>
                        <a:t>nd</a:t>
                      </a:r>
                      <a:r>
                        <a:rPr lang="en-US" altLang="zh-CN" sz="1000" dirty="0"/>
                        <a:t> connection from a user for the same MCX service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Identify and prevent </a:t>
                      </a:r>
                      <a:r>
                        <a:rPr lang="en-US" altLang="zh-CN" sz="1000" dirty="0"/>
                        <a:t>the 2</a:t>
                      </a:r>
                      <a:r>
                        <a:rPr lang="en-US" altLang="zh-CN" sz="1000" baseline="30000" dirty="0"/>
                        <a:t>nd</a:t>
                      </a:r>
                      <a:r>
                        <a:rPr lang="en-US" altLang="zh-CN" sz="1000" dirty="0"/>
                        <a:t> connection from a user for the same MCX service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identify and prevent </a:t>
                      </a:r>
                      <a:r>
                        <a:rPr lang="en-US" altLang="zh-CN" sz="1000" dirty="0"/>
                        <a:t>the 2</a:t>
                      </a:r>
                      <a:r>
                        <a:rPr lang="en-US" altLang="zh-CN" sz="1000" baseline="30000" dirty="0"/>
                        <a:t>nd</a:t>
                      </a:r>
                      <a:r>
                        <a:rPr lang="en-US" altLang="zh-CN" sz="1000" dirty="0"/>
                        <a:t> connection from a user  for the same MCX service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C00000"/>
                          </a:solidFill>
                        </a:rPr>
                        <a:t>Identify and prevent </a:t>
                      </a:r>
                      <a:r>
                        <a:rPr lang="en-US" altLang="zh-CN" sz="1000" dirty="0"/>
                        <a:t>the 2</a:t>
                      </a:r>
                      <a:r>
                        <a:rPr lang="en-US" altLang="zh-CN" sz="1000" baseline="30000" dirty="0"/>
                        <a:t>nd</a:t>
                      </a:r>
                      <a:r>
                        <a:rPr lang="en-US" altLang="zh-CN" sz="1000" dirty="0"/>
                        <a:t> connection from a user for the same MCX service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b="0" i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 user, 2 device case is missing !!!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6334420"/>
                  </a:ext>
                </a:extLst>
              </a:tr>
            </a:tbl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4F2B9392-746D-453A-A945-5C5069E57694}"/>
              </a:ext>
            </a:extLst>
          </p:cNvPr>
          <p:cNvSpPr/>
          <p:nvPr/>
        </p:nvSpPr>
        <p:spPr>
          <a:xfrm>
            <a:off x="132335" y="1400705"/>
            <a:ext cx="5581650" cy="119047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24BFA7-8C72-41E5-B627-0A87ECCEEA8D}"/>
              </a:ext>
            </a:extLst>
          </p:cNvPr>
          <p:cNvSpPr txBox="1"/>
          <p:nvPr/>
        </p:nvSpPr>
        <p:spPr>
          <a:xfrm>
            <a:off x="1938288" y="2390837"/>
            <a:ext cx="260388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Case A - N3GPP device host MC client</a:t>
            </a:r>
            <a:endParaRPr lang="zh-CN" altLang="en-US" sz="1050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CEE3CFC-134C-4431-8A17-14579312DB0F}"/>
              </a:ext>
            </a:extLst>
          </p:cNvPr>
          <p:cNvSpPr/>
          <p:nvPr/>
        </p:nvSpPr>
        <p:spPr>
          <a:xfrm>
            <a:off x="605537" y="2652838"/>
            <a:ext cx="5124000" cy="40990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F43D3D-D16A-4C6E-AA3E-11D8B4070659}"/>
              </a:ext>
            </a:extLst>
          </p:cNvPr>
          <p:cNvSpPr txBox="1"/>
          <p:nvPr/>
        </p:nvSpPr>
        <p:spPr>
          <a:xfrm>
            <a:off x="2218945" y="2966620"/>
            <a:ext cx="266910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Case B - N3GPP device NOT host MC client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205F6A36-F5BE-46C7-9407-32320F696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9650" y="1014007"/>
            <a:ext cx="6359678" cy="241280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altLang="zh-CN" sz="1100" b="1" dirty="0"/>
              <a:t>Requirement cl.5.15</a:t>
            </a:r>
            <a:r>
              <a:rPr lang="zh-CN" altLang="en-US" sz="1100" b="1" dirty="0"/>
              <a:t> </a:t>
            </a:r>
            <a:r>
              <a:rPr lang="en-US" altLang="zh-CN" sz="1100" b="1" dirty="0"/>
              <a:t>from</a:t>
            </a:r>
            <a:r>
              <a:rPr lang="zh-CN" altLang="en-US" sz="1100" b="1" dirty="0"/>
              <a:t> </a:t>
            </a:r>
            <a:r>
              <a:rPr lang="en-US" altLang="zh-CN" sz="1100" b="1" dirty="0"/>
              <a:t>TS</a:t>
            </a:r>
            <a:r>
              <a:rPr lang="zh-CN" altLang="en-US" sz="1100" b="1" dirty="0"/>
              <a:t> </a:t>
            </a:r>
            <a:r>
              <a:rPr lang="en-US" altLang="zh-CN" sz="1100" b="1" dirty="0"/>
              <a:t>22.280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[R-5.15-001] The MCX Service system shall be </a:t>
            </a:r>
            <a:r>
              <a:rPr lang="en-US" altLang="zh-CN" sz="1000" dirty="0">
                <a:highlight>
                  <a:srgbClr val="FFFF00"/>
                </a:highlight>
              </a:rPr>
              <a:t>accessible via gateway MCX UEs </a:t>
            </a:r>
            <a:r>
              <a:rPr lang="en-US" altLang="zh-CN" sz="1000" dirty="0"/>
              <a:t>by MCX </a:t>
            </a:r>
            <a:r>
              <a:rPr lang="en-US" altLang="zh-CN" sz="1000" dirty="0">
                <a:highlight>
                  <a:srgbClr val="00FFFF"/>
                </a:highlight>
              </a:rPr>
              <a:t>Users.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[R-5.15-001a] The MCX Service system shall provide a mechanism to </a:t>
            </a:r>
            <a:r>
              <a:rPr lang="en-US" altLang="zh-CN" sz="1000" dirty="0">
                <a:highlight>
                  <a:srgbClr val="FF0000"/>
                </a:highlight>
              </a:rPr>
              <a:t>uniquely identify a gateway MCX UE</a:t>
            </a:r>
            <a:r>
              <a:rPr lang="en-US" altLang="zh-CN" sz="1000" dirty="0"/>
              <a:t>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[R-5.15-002] Gateway MCX UEs shall ensure that the </a:t>
            </a:r>
            <a:r>
              <a:rPr lang="en-US" altLang="zh-CN" sz="1000" dirty="0">
                <a:highlight>
                  <a:srgbClr val="FF00FF"/>
                </a:highlight>
              </a:rPr>
              <a:t>content</a:t>
            </a:r>
            <a:r>
              <a:rPr lang="en-US" altLang="zh-CN" sz="1000" dirty="0"/>
              <a:t> of communications between the MCX Service System and an MCX </a:t>
            </a:r>
            <a:r>
              <a:rPr lang="en-US" altLang="zh-CN" sz="1000" dirty="0">
                <a:highlight>
                  <a:srgbClr val="00FFFF"/>
                </a:highlight>
              </a:rPr>
              <a:t>User</a:t>
            </a:r>
            <a:r>
              <a:rPr lang="en-US" altLang="zh-CN" sz="1000" dirty="0"/>
              <a:t> attached to the gateway MCX UEs is </a:t>
            </a:r>
            <a:r>
              <a:rPr lang="en-US" altLang="zh-CN" sz="1000" dirty="0">
                <a:highlight>
                  <a:srgbClr val="FFFF00"/>
                </a:highlight>
              </a:rPr>
              <a:t>unaltered</a:t>
            </a:r>
            <a:r>
              <a:rPr lang="en-US" altLang="zh-CN" sz="1000" dirty="0"/>
              <a:t>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[R-5.15-003] Gateway </a:t>
            </a:r>
            <a:r>
              <a:rPr lang="en-US" altLang="zh-CN" sz="1000" dirty="0">
                <a:highlight>
                  <a:srgbClr val="C0C0C0"/>
                </a:highlight>
              </a:rPr>
              <a:t>MCX UEs shall handle the communication traffic attributes</a:t>
            </a:r>
            <a:r>
              <a:rPr lang="en-US" altLang="zh-CN" sz="1000" dirty="0"/>
              <a:t>, e.g. priority and QoS, of an MCX User attached to a gateway MCX UE independently of other MCX Users concurrently attached to the same gateway MCX UE.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[R-5.15-004] </a:t>
            </a:r>
            <a:r>
              <a:rPr lang="en-US" altLang="zh-CN" sz="1000" dirty="0">
                <a:highlight>
                  <a:srgbClr val="C0C0C0"/>
                </a:highlight>
              </a:rPr>
              <a:t>Multiple Gateway MCX UEs shall be able to operate within the same area </a:t>
            </a:r>
            <a:r>
              <a:rPr lang="en-US" altLang="zh-CN" sz="1000" dirty="0"/>
              <a:t>(e.g., site of an incident or, adjacent cells, etc.). accident, overlapping coverage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[R-5.15-005] MCX </a:t>
            </a:r>
            <a:r>
              <a:rPr lang="en-US" altLang="zh-CN" sz="1000" dirty="0">
                <a:highlight>
                  <a:srgbClr val="00FFFF"/>
                </a:highlight>
              </a:rPr>
              <a:t>Users</a:t>
            </a:r>
            <a:r>
              <a:rPr lang="en-US" altLang="zh-CN" sz="1000" dirty="0"/>
              <a:t> shall be able to </a:t>
            </a:r>
            <a:r>
              <a:rPr lang="en-US" altLang="zh-CN" sz="1000" dirty="0">
                <a:highlight>
                  <a:srgbClr val="C0C0C0"/>
                </a:highlight>
              </a:rPr>
              <a:t>select gateway MCX UEs</a:t>
            </a:r>
            <a:r>
              <a:rPr lang="en-US" altLang="zh-CN" sz="1000" dirty="0"/>
              <a:t>, in case multiple, accessible gateway MCX UEs are available.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000" dirty="0"/>
              <a:t>[R-5.15-006] An MCX </a:t>
            </a:r>
            <a:r>
              <a:rPr lang="en-US" altLang="zh-CN" sz="1000" dirty="0">
                <a:highlight>
                  <a:srgbClr val="00FFFF"/>
                </a:highlight>
              </a:rPr>
              <a:t>User</a:t>
            </a:r>
            <a:r>
              <a:rPr lang="en-US" altLang="zh-CN" sz="1000" dirty="0"/>
              <a:t> shall </a:t>
            </a:r>
            <a:r>
              <a:rPr lang="en-US" altLang="zh-CN" sz="1000" dirty="0">
                <a:highlight>
                  <a:srgbClr val="FFFF00"/>
                </a:highlight>
              </a:rPr>
              <a:t>be able to access multiple gateway MCX UEs simultaneously from a single device</a:t>
            </a:r>
            <a:r>
              <a:rPr lang="en-US" altLang="zh-CN" sz="1000" dirty="0"/>
              <a:t> while </a:t>
            </a:r>
            <a:r>
              <a:rPr lang="en-US" altLang="zh-CN" sz="1000" dirty="0">
                <a:highlight>
                  <a:srgbClr val="FF0000"/>
                </a:highlight>
              </a:rPr>
              <a:t>restricting a MCX Service to one gateway </a:t>
            </a:r>
            <a:r>
              <a:rPr lang="en-US" altLang="zh-CN" sz="1000" dirty="0"/>
              <a:t>(e.g., MCPTT on gateway UE 1, MCData and MCVideo on gateway UE 2).</a:t>
            </a:r>
            <a:endParaRPr lang="zh-CN" altLang="en-US" sz="10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1241C5C3-D984-4DCA-A304-8B7ECC5ED74D}"/>
              </a:ext>
            </a:extLst>
          </p:cNvPr>
          <p:cNvSpPr/>
          <p:nvPr/>
        </p:nvSpPr>
        <p:spPr>
          <a:xfrm>
            <a:off x="234020" y="2911464"/>
            <a:ext cx="11829251" cy="53868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0CC91A0-FBCA-4A58-B529-1A383A488AE8}"/>
              </a:ext>
            </a:extLst>
          </p:cNvPr>
          <p:cNvSpPr/>
          <p:nvPr/>
        </p:nvSpPr>
        <p:spPr>
          <a:xfrm>
            <a:off x="249863" y="2241346"/>
            <a:ext cx="11829251" cy="36219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0AB4B04D-3DAA-47ED-A5AC-6A8637CECDAA}"/>
              </a:ext>
            </a:extLst>
          </p:cNvPr>
          <p:cNvSpPr/>
          <p:nvPr/>
        </p:nvSpPr>
        <p:spPr>
          <a:xfrm>
            <a:off x="454051" y="6442245"/>
            <a:ext cx="1914619" cy="183613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11D8D6F3-CD62-48F7-871C-9F20A954193A}"/>
              </a:ext>
            </a:extLst>
          </p:cNvPr>
          <p:cNvSpPr/>
          <p:nvPr/>
        </p:nvSpPr>
        <p:spPr>
          <a:xfrm>
            <a:off x="5171286" y="6094120"/>
            <a:ext cx="1691207" cy="183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8FD251D1-4A64-4F2A-BB7B-2FB3DF364E34}"/>
              </a:ext>
            </a:extLst>
          </p:cNvPr>
          <p:cNvSpPr/>
          <p:nvPr/>
        </p:nvSpPr>
        <p:spPr>
          <a:xfrm>
            <a:off x="454051" y="6247420"/>
            <a:ext cx="1466972" cy="183613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4932B9-84E6-4758-A15A-C2A5C352CD2F}"/>
              </a:ext>
            </a:extLst>
          </p:cNvPr>
          <p:cNvSpPr/>
          <p:nvPr/>
        </p:nvSpPr>
        <p:spPr>
          <a:xfrm>
            <a:off x="5753345" y="5913566"/>
            <a:ext cx="1349061" cy="183613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0F63CA76-E146-496D-9D89-082CB0F2F2B6}"/>
              </a:ext>
            </a:extLst>
          </p:cNvPr>
          <p:cNvCxnSpPr>
            <a:cxnSpLocks/>
          </p:cNvCxnSpPr>
          <p:nvPr/>
        </p:nvCxnSpPr>
        <p:spPr>
          <a:xfrm>
            <a:off x="7111435" y="2230607"/>
            <a:ext cx="0" cy="1986313"/>
          </a:xfrm>
          <a:prstGeom prst="line">
            <a:avLst/>
          </a:prstGeom>
          <a:ln w="19050"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矩形 186">
            <a:extLst>
              <a:ext uri="{FF2B5EF4-FFF2-40B4-BE49-F238E27FC236}">
                <a16:creationId xmlns:a16="http://schemas.microsoft.com/office/drawing/2014/main" id="{AA17284F-C0A1-4073-9775-2DA984AA83AA}"/>
              </a:ext>
            </a:extLst>
          </p:cNvPr>
          <p:cNvSpPr/>
          <p:nvPr/>
        </p:nvSpPr>
        <p:spPr>
          <a:xfrm>
            <a:off x="8881234" y="1766792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8120BE51-043C-465B-8764-B198AC012318}"/>
              </a:ext>
            </a:extLst>
          </p:cNvPr>
          <p:cNvSpPr txBox="1"/>
          <p:nvPr/>
        </p:nvSpPr>
        <p:spPr>
          <a:xfrm>
            <a:off x="8829306" y="1774738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3"/>
            <a:ext cx="10515600" cy="49026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Security considerations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2F2F8447-56A4-4679-B0E5-8AC62F70606C}"/>
              </a:ext>
            </a:extLst>
          </p:cNvPr>
          <p:cNvSpPr txBox="1">
            <a:spLocks/>
          </p:cNvSpPr>
          <p:nvPr/>
        </p:nvSpPr>
        <p:spPr bwMode="auto">
          <a:xfrm>
            <a:off x="542643" y="1189534"/>
            <a:ext cx="2487893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A -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618564B-8790-4C7B-841E-9E714EC1D3B6}"/>
              </a:ext>
            </a:extLst>
          </p:cNvPr>
          <p:cNvSpPr/>
          <p:nvPr/>
        </p:nvSpPr>
        <p:spPr>
          <a:xfrm>
            <a:off x="833545" y="1808112"/>
            <a:ext cx="590075" cy="332996"/>
          </a:xfrm>
          <a:prstGeom prst="rect">
            <a:avLst/>
          </a:prstGeom>
          <a:solidFill>
            <a:srgbClr val="FFC00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9F5160DF-8368-4562-91E9-4EE84B790BB9}"/>
              </a:ext>
            </a:extLst>
          </p:cNvPr>
          <p:cNvSpPr txBox="1"/>
          <p:nvPr/>
        </p:nvSpPr>
        <p:spPr>
          <a:xfrm>
            <a:off x="790666" y="1816845"/>
            <a:ext cx="65857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func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C53D9BD-6934-49AA-94B7-718ED7805928}"/>
              </a:ext>
            </a:extLst>
          </p:cNvPr>
          <p:cNvSpPr txBox="1"/>
          <p:nvPr/>
        </p:nvSpPr>
        <p:spPr>
          <a:xfrm>
            <a:off x="564674" y="1537094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91B8638B-F7D8-4CA6-B34E-A0153B437E76}"/>
              </a:ext>
            </a:extLst>
          </p:cNvPr>
          <p:cNvSpPr/>
          <p:nvPr/>
        </p:nvSpPr>
        <p:spPr>
          <a:xfrm>
            <a:off x="119067" y="1735574"/>
            <a:ext cx="153707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4426E8AA-FA0F-4E53-B1E6-E7452AE2216B}"/>
              </a:ext>
            </a:extLst>
          </p:cNvPr>
          <p:cNvSpPr/>
          <p:nvPr/>
        </p:nvSpPr>
        <p:spPr>
          <a:xfrm>
            <a:off x="2150244" y="1819271"/>
            <a:ext cx="590075" cy="332996"/>
          </a:xfrm>
          <a:prstGeom prst="rect">
            <a:avLst/>
          </a:prstGeom>
          <a:solidFill>
            <a:srgbClr val="FFC00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6ADFE81A-7FEE-40F0-838F-8810380D3AA6}"/>
              </a:ext>
            </a:extLst>
          </p:cNvPr>
          <p:cNvSpPr txBox="1"/>
          <p:nvPr/>
        </p:nvSpPr>
        <p:spPr>
          <a:xfrm>
            <a:off x="2120906" y="1823219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92B0E06-9D14-45B8-B5AA-3BEE28945247}"/>
              </a:ext>
            </a:extLst>
          </p:cNvPr>
          <p:cNvSpPr txBox="1"/>
          <p:nvPr/>
        </p:nvSpPr>
        <p:spPr>
          <a:xfrm>
            <a:off x="2031184" y="1511766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2FA806F-445C-4F18-8201-71DB6DBBF7BF}"/>
              </a:ext>
            </a:extLst>
          </p:cNvPr>
          <p:cNvSpPr/>
          <p:nvPr/>
        </p:nvSpPr>
        <p:spPr>
          <a:xfrm>
            <a:off x="1921023" y="1741670"/>
            <a:ext cx="1969159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49768C38-9A43-4524-9AFA-BCABB21F4222}"/>
              </a:ext>
            </a:extLst>
          </p:cNvPr>
          <p:cNvSpPr/>
          <p:nvPr/>
        </p:nvSpPr>
        <p:spPr>
          <a:xfrm>
            <a:off x="5171288" y="1814006"/>
            <a:ext cx="590075" cy="332996"/>
          </a:xfrm>
          <a:prstGeom prst="rect">
            <a:avLst/>
          </a:prstGeom>
          <a:solidFill>
            <a:srgbClr val="FFC00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7E203446-A8E4-4360-A867-A5D41E3B49A0}"/>
              </a:ext>
            </a:extLst>
          </p:cNvPr>
          <p:cNvSpPr txBox="1"/>
          <p:nvPr/>
        </p:nvSpPr>
        <p:spPr>
          <a:xfrm>
            <a:off x="5124950" y="1822085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B9A1294-3AE6-4DF9-B073-7B2263D3B806}"/>
              </a:ext>
            </a:extLst>
          </p:cNvPr>
          <p:cNvSpPr txBox="1"/>
          <p:nvPr/>
        </p:nvSpPr>
        <p:spPr>
          <a:xfrm>
            <a:off x="5383843" y="1500471"/>
            <a:ext cx="5357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Server</a:t>
            </a:r>
            <a:endParaRPr lang="zh-CN" altLang="en-US" sz="1050" dirty="0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CB322500-6391-4A83-82C6-8DE2EFD9478C}"/>
              </a:ext>
            </a:extLst>
          </p:cNvPr>
          <p:cNvSpPr/>
          <p:nvPr/>
        </p:nvSpPr>
        <p:spPr>
          <a:xfrm>
            <a:off x="5078611" y="1730375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3877892F-F45E-47A0-9FFA-6FAC422F018E}"/>
              </a:ext>
            </a:extLst>
          </p:cNvPr>
          <p:cNvGrpSpPr/>
          <p:nvPr/>
        </p:nvGrpSpPr>
        <p:grpSpPr>
          <a:xfrm>
            <a:off x="1349964" y="2199150"/>
            <a:ext cx="994838" cy="426510"/>
            <a:chOff x="1189585" y="-1623682"/>
            <a:chExt cx="994838" cy="1066267"/>
          </a:xfrm>
        </p:grpSpPr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7822CD28-273D-4FB0-B232-D426FD4C23CF}"/>
                </a:ext>
              </a:extLst>
            </p:cNvPr>
            <p:cNvCxnSpPr>
              <a:cxnSpLocks/>
            </p:cNvCxnSpPr>
            <p:nvPr/>
          </p:nvCxnSpPr>
          <p:spPr>
            <a:xfrm>
              <a:off x="1189585" y="-1606570"/>
              <a:ext cx="1378" cy="933868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B4446AD3-AB9F-41BD-914B-C1633DECE039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1066267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圆柱形 104">
            <a:extLst>
              <a:ext uri="{FF2B5EF4-FFF2-40B4-BE49-F238E27FC236}">
                <a16:creationId xmlns:a16="http://schemas.microsoft.com/office/drawing/2014/main" id="{D0C4F117-F3D1-4E19-B38D-431140625D4E}"/>
              </a:ext>
            </a:extLst>
          </p:cNvPr>
          <p:cNvSpPr/>
          <p:nvPr/>
        </p:nvSpPr>
        <p:spPr>
          <a:xfrm rot="5400000">
            <a:off x="1747516" y="1929334"/>
            <a:ext cx="203257" cy="998365"/>
          </a:xfrm>
          <a:prstGeom prst="can">
            <a:avLst/>
          </a:prstGeom>
          <a:solidFill>
            <a:schemeClr val="accent3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6C54EB9-37CF-4985-93CE-D3AE387AABC5}"/>
              </a:ext>
            </a:extLst>
          </p:cNvPr>
          <p:cNvSpPr txBox="1"/>
          <p:nvPr/>
        </p:nvSpPr>
        <p:spPr>
          <a:xfrm>
            <a:off x="1293494" y="2202659"/>
            <a:ext cx="1180236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50" dirty="0"/>
              <a:t>N3GPP access security (e.g. WiFi WEP)</a:t>
            </a:r>
            <a:endParaRPr lang="zh-CN" altLang="en-US" sz="1050" dirty="0"/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5BDA9ED3-791C-4F10-B4F7-35BAE1AEBFEF}"/>
              </a:ext>
            </a:extLst>
          </p:cNvPr>
          <p:cNvCxnSpPr>
            <a:cxnSpLocks/>
          </p:cNvCxnSpPr>
          <p:nvPr/>
        </p:nvCxnSpPr>
        <p:spPr>
          <a:xfrm>
            <a:off x="2608627" y="2141107"/>
            <a:ext cx="0" cy="1364959"/>
          </a:xfrm>
          <a:prstGeom prst="line">
            <a:avLst/>
          </a:prstGeom>
          <a:ln w="19050"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箭头: 左右 111">
            <a:extLst>
              <a:ext uri="{FF2B5EF4-FFF2-40B4-BE49-F238E27FC236}">
                <a16:creationId xmlns:a16="http://schemas.microsoft.com/office/drawing/2014/main" id="{63F10E20-1061-4A03-897A-C279EC8C75FC}"/>
              </a:ext>
            </a:extLst>
          </p:cNvPr>
          <p:cNvSpPr/>
          <p:nvPr/>
        </p:nvSpPr>
        <p:spPr>
          <a:xfrm>
            <a:off x="774948" y="2906076"/>
            <a:ext cx="1840971" cy="504440"/>
          </a:xfrm>
          <a:prstGeom prst="leftRightArrow">
            <a:avLst>
              <a:gd name="adj1" fmla="val 50000"/>
              <a:gd name="adj2" fmla="val 27039"/>
            </a:avLst>
          </a:prstGeom>
          <a:solidFill>
            <a:srgbClr val="FFC000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8023D410-4374-42FC-A85F-619B4C4A57AA}"/>
              </a:ext>
            </a:extLst>
          </p:cNvPr>
          <p:cNvSpPr txBox="1"/>
          <p:nvPr/>
        </p:nvSpPr>
        <p:spPr>
          <a:xfrm>
            <a:off x="782605" y="3019343"/>
            <a:ext cx="2048261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Authorization of using a gateway UE by  a user for MC service(s)</a:t>
            </a:r>
            <a:endParaRPr lang="zh-CN" altLang="en-US" sz="1050" dirty="0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BE0ADA00-F8C8-483E-B02C-9C88DB932AE7}"/>
              </a:ext>
            </a:extLst>
          </p:cNvPr>
          <p:cNvSpPr txBox="1"/>
          <p:nvPr/>
        </p:nvSpPr>
        <p:spPr>
          <a:xfrm>
            <a:off x="4018171" y="1803893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1DC7B23C-7D8D-47E9-AB87-0ACA0B9F8534}"/>
              </a:ext>
            </a:extLst>
          </p:cNvPr>
          <p:cNvSpPr/>
          <p:nvPr/>
        </p:nvSpPr>
        <p:spPr>
          <a:xfrm>
            <a:off x="3983761" y="1730375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83DCB74C-F8E5-41C2-B375-053B34E63389}"/>
              </a:ext>
            </a:extLst>
          </p:cNvPr>
          <p:cNvCxnSpPr>
            <a:cxnSpLocks/>
            <a:stCxn id="117" idx="2"/>
          </p:cNvCxnSpPr>
          <p:nvPr/>
        </p:nvCxnSpPr>
        <p:spPr>
          <a:xfrm>
            <a:off x="4416577" y="2201211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圆柱形 119">
            <a:extLst>
              <a:ext uri="{FF2B5EF4-FFF2-40B4-BE49-F238E27FC236}">
                <a16:creationId xmlns:a16="http://schemas.microsoft.com/office/drawing/2014/main" id="{79134B41-77A9-4174-A491-8064CA3135F1}"/>
              </a:ext>
            </a:extLst>
          </p:cNvPr>
          <p:cNvSpPr/>
          <p:nvPr/>
        </p:nvSpPr>
        <p:spPr>
          <a:xfrm rot="5400000">
            <a:off x="3280816" y="1388083"/>
            <a:ext cx="203257" cy="2068236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71ED7B7A-5263-43D5-B393-710882D98E04}"/>
              </a:ext>
            </a:extLst>
          </p:cNvPr>
          <p:cNvSpPr txBox="1"/>
          <p:nvPr/>
        </p:nvSpPr>
        <p:spPr>
          <a:xfrm>
            <a:off x="2368671" y="2240015"/>
            <a:ext cx="14253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3GPP network security</a:t>
            </a:r>
            <a:endParaRPr lang="zh-CN" altLang="en-US" sz="1050" dirty="0"/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D2D046-1B8B-4A67-8AD8-133C7C8E94CA}"/>
              </a:ext>
            </a:extLst>
          </p:cNvPr>
          <p:cNvSpPr/>
          <p:nvPr/>
        </p:nvSpPr>
        <p:spPr>
          <a:xfrm>
            <a:off x="3082464" y="1819271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C65B920-6256-40BD-831D-E621F0714289}"/>
              </a:ext>
            </a:extLst>
          </p:cNvPr>
          <p:cNvSpPr txBox="1"/>
          <p:nvPr/>
        </p:nvSpPr>
        <p:spPr>
          <a:xfrm>
            <a:off x="3030536" y="1827217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138" name="箭头: 左右 137">
            <a:extLst>
              <a:ext uri="{FF2B5EF4-FFF2-40B4-BE49-F238E27FC236}">
                <a16:creationId xmlns:a16="http://schemas.microsoft.com/office/drawing/2014/main" id="{31B3E9B6-3243-4432-8618-1080F88C8912}"/>
              </a:ext>
            </a:extLst>
          </p:cNvPr>
          <p:cNvSpPr/>
          <p:nvPr/>
        </p:nvSpPr>
        <p:spPr>
          <a:xfrm>
            <a:off x="3371912" y="2576220"/>
            <a:ext cx="2132444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7F830BD0-ED7B-45DC-AABE-B34218393330}"/>
              </a:ext>
            </a:extLst>
          </p:cNvPr>
          <p:cNvSpPr txBox="1"/>
          <p:nvPr/>
        </p:nvSpPr>
        <p:spPr>
          <a:xfrm>
            <a:off x="3481117" y="2657903"/>
            <a:ext cx="22905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</a:t>
            </a:r>
            <a:r>
              <a:rPr lang="zh-CN" altLang="en-US" sz="1050" dirty="0"/>
              <a:t> </a:t>
            </a:r>
            <a:r>
              <a:rPr lang="en-US" altLang="zh-CN" sz="1050" dirty="0"/>
              <a:t>A,</a:t>
            </a:r>
            <a:r>
              <a:rPr lang="zh-CN" altLang="en-US" sz="1050" dirty="0"/>
              <a:t> </a:t>
            </a:r>
            <a:r>
              <a:rPr lang="en-US" altLang="zh-CN" sz="1050" dirty="0"/>
              <a:t>B,</a:t>
            </a:r>
            <a:r>
              <a:rPr lang="zh-CN" altLang="en-US" sz="1050" dirty="0"/>
              <a:t> </a:t>
            </a:r>
            <a:r>
              <a:rPr lang="en-US" altLang="zh-CN" sz="1050" dirty="0"/>
              <a:t>C</a:t>
            </a:r>
            <a:endParaRPr lang="zh-CN" altLang="en-US" sz="1050" dirty="0"/>
          </a:p>
        </p:txBody>
      </p:sp>
      <p:sp>
        <p:nvSpPr>
          <p:cNvPr id="145" name="Title 1">
            <a:extLst>
              <a:ext uri="{FF2B5EF4-FFF2-40B4-BE49-F238E27FC236}">
                <a16:creationId xmlns:a16="http://schemas.microsoft.com/office/drawing/2014/main" id="{723E7315-DCE7-4EDB-B529-8E9D076C1E99}"/>
              </a:ext>
            </a:extLst>
          </p:cNvPr>
          <p:cNvSpPr txBox="1">
            <a:spLocks/>
          </p:cNvSpPr>
          <p:nvPr/>
        </p:nvSpPr>
        <p:spPr bwMode="auto">
          <a:xfrm>
            <a:off x="6649589" y="1227399"/>
            <a:ext cx="4932756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B – not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F76CC71-FE72-4736-805E-496F1A9C0C51}"/>
              </a:ext>
            </a:extLst>
          </p:cNvPr>
          <p:cNvSpPr txBox="1"/>
          <p:nvPr/>
        </p:nvSpPr>
        <p:spPr>
          <a:xfrm>
            <a:off x="6867295" y="1552531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823AC571-33D1-4B44-851C-05D1B08A38DE}"/>
              </a:ext>
            </a:extLst>
          </p:cNvPr>
          <p:cNvSpPr/>
          <p:nvPr/>
        </p:nvSpPr>
        <p:spPr>
          <a:xfrm>
            <a:off x="6898059" y="175101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8AC0538-5242-45A0-8686-D4D5CE23BC0C}"/>
              </a:ext>
            </a:extLst>
          </p:cNvPr>
          <p:cNvSpPr txBox="1"/>
          <p:nvPr/>
        </p:nvSpPr>
        <p:spPr>
          <a:xfrm>
            <a:off x="8083869" y="1527203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CAC09320-9D7A-4EEF-AD14-7C94C8EB964F}"/>
              </a:ext>
            </a:extLst>
          </p:cNvPr>
          <p:cNvSpPr/>
          <p:nvPr/>
        </p:nvSpPr>
        <p:spPr>
          <a:xfrm>
            <a:off x="7973708" y="1757107"/>
            <a:ext cx="1969159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1EDD2E4B-9F69-4566-B30C-2075EB1885D1}"/>
              </a:ext>
            </a:extLst>
          </p:cNvPr>
          <p:cNvSpPr txBox="1"/>
          <p:nvPr/>
        </p:nvSpPr>
        <p:spPr>
          <a:xfrm>
            <a:off x="11436528" y="1515908"/>
            <a:ext cx="5357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Server</a:t>
            </a:r>
            <a:endParaRPr lang="zh-CN" altLang="en-US" sz="1050" dirty="0"/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182F5729-2096-48C4-85BA-37C99F149F5A}"/>
              </a:ext>
            </a:extLst>
          </p:cNvPr>
          <p:cNvSpPr/>
          <p:nvPr/>
        </p:nvSpPr>
        <p:spPr>
          <a:xfrm>
            <a:off x="11326368" y="1745812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0C890DC4-B5A2-441D-9E75-511291E6A988}"/>
              </a:ext>
            </a:extLst>
          </p:cNvPr>
          <p:cNvGrpSpPr/>
          <p:nvPr/>
        </p:nvGrpSpPr>
        <p:grpSpPr>
          <a:xfrm>
            <a:off x="7376054" y="2237634"/>
            <a:ext cx="1022925" cy="481505"/>
            <a:chOff x="1478490" y="-1735606"/>
            <a:chExt cx="1022925" cy="1178191"/>
          </a:xfrm>
        </p:grpSpPr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77CA5A15-04B4-421E-ADA5-9597737D3041}"/>
                </a:ext>
              </a:extLst>
            </p:cNvPr>
            <p:cNvCxnSpPr>
              <a:cxnSpLocks/>
            </p:cNvCxnSpPr>
            <p:nvPr/>
          </p:nvCxnSpPr>
          <p:spPr>
            <a:xfrm>
              <a:off x="1478490" y="-1735606"/>
              <a:ext cx="0" cy="117819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F7C8A6E2-26BF-4374-AAAD-711F4CE2218F}"/>
                </a:ext>
              </a:extLst>
            </p:cNvPr>
            <p:cNvCxnSpPr>
              <a:cxnSpLocks/>
            </p:cNvCxnSpPr>
            <p:nvPr/>
          </p:nvCxnSpPr>
          <p:spPr>
            <a:xfrm>
              <a:off x="2501415" y="-1698264"/>
              <a:ext cx="0" cy="1066268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" name="圆柱形 160">
            <a:extLst>
              <a:ext uri="{FF2B5EF4-FFF2-40B4-BE49-F238E27FC236}">
                <a16:creationId xmlns:a16="http://schemas.microsoft.com/office/drawing/2014/main" id="{B1CB881D-E04B-44AC-8763-23A6A012A652}"/>
              </a:ext>
            </a:extLst>
          </p:cNvPr>
          <p:cNvSpPr/>
          <p:nvPr/>
        </p:nvSpPr>
        <p:spPr>
          <a:xfrm rot="5400000">
            <a:off x="7798833" y="1943405"/>
            <a:ext cx="203257" cy="1001097"/>
          </a:xfrm>
          <a:prstGeom prst="can">
            <a:avLst/>
          </a:prstGeom>
          <a:solidFill>
            <a:schemeClr val="accent3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71D5BCA1-0150-489A-8F01-731077EA585B}"/>
              </a:ext>
            </a:extLst>
          </p:cNvPr>
          <p:cNvSpPr txBox="1"/>
          <p:nvPr/>
        </p:nvSpPr>
        <p:spPr>
          <a:xfrm>
            <a:off x="7444019" y="2328432"/>
            <a:ext cx="988149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N3GPP access security</a:t>
            </a:r>
            <a:endParaRPr lang="zh-CN" altLang="en-US" sz="1050" dirty="0"/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4E662AA0-6B80-4DAB-AC87-CF9558D3D3A0}"/>
              </a:ext>
            </a:extLst>
          </p:cNvPr>
          <p:cNvCxnSpPr>
            <a:cxnSpLocks/>
          </p:cNvCxnSpPr>
          <p:nvPr/>
        </p:nvCxnSpPr>
        <p:spPr>
          <a:xfrm>
            <a:off x="9446062" y="2190517"/>
            <a:ext cx="884" cy="2192939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89852680-D69A-4E7B-A81C-5A029F140B18}"/>
              </a:ext>
            </a:extLst>
          </p:cNvPr>
          <p:cNvCxnSpPr>
            <a:cxnSpLocks/>
            <a:stCxn id="157" idx="2"/>
          </p:cNvCxnSpPr>
          <p:nvPr/>
        </p:nvCxnSpPr>
        <p:spPr>
          <a:xfrm>
            <a:off x="11759184" y="2216648"/>
            <a:ext cx="26157" cy="225142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D01269D8-F26B-4990-BCAE-2A6C3DC97A13}"/>
              </a:ext>
            </a:extLst>
          </p:cNvPr>
          <p:cNvCxnSpPr>
            <a:cxnSpLocks/>
          </p:cNvCxnSpPr>
          <p:nvPr/>
        </p:nvCxnSpPr>
        <p:spPr>
          <a:xfrm>
            <a:off x="9048175" y="2116371"/>
            <a:ext cx="884" cy="2192939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E2240A3A-16F1-4A40-9F5F-9A5E3706A9E1}"/>
              </a:ext>
            </a:extLst>
          </p:cNvPr>
          <p:cNvCxnSpPr>
            <a:cxnSpLocks/>
          </p:cNvCxnSpPr>
          <p:nvPr/>
        </p:nvCxnSpPr>
        <p:spPr>
          <a:xfrm>
            <a:off x="8594342" y="2165159"/>
            <a:ext cx="884" cy="1277798"/>
          </a:xfrm>
          <a:prstGeom prst="line">
            <a:avLst/>
          </a:prstGeom>
          <a:ln w="19050"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箭头: 左右 168">
            <a:extLst>
              <a:ext uri="{FF2B5EF4-FFF2-40B4-BE49-F238E27FC236}">
                <a16:creationId xmlns:a16="http://schemas.microsoft.com/office/drawing/2014/main" id="{50DC8AB4-767A-40BA-ACF1-D937685FAFED}"/>
              </a:ext>
            </a:extLst>
          </p:cNvPr>
          <p:cNvSpPr/>
          <p:nvPr/>
        </p:nvSpPr>
        <p:spPr>
          <a:xfrm>
            <a:off x="7102406" y="2921513"/>
            <a:ext cx="1547664" cy="504440"/>
          </a:xfrm>
          <a:prstGeom prst="leftRightArrow">
            <a:avLst>
              <a:gd name="adj1" fmla="val 50000"/>
              <a:gd name="adj2" fmla="val 27039"/>
            </a:avLst>
          </a:prstGeom>
          <a:solidFill>
            <a:schemeClr val="bg1">
              <a:lumMod val="65000"/>
            </a:schemeClr>
          </a:solidFill>
          <a:ln w="31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6B572BE8-B81B-419B-8FC1-14E6E48AEC42}"/>
              </a:ext>
            </a:extLst>
          </p:cNvPr>
          <p:cNvSpPr txBox="1"/>
          <p:nvPr/>
        </p:nvSpPr>
        <p:spPr>
          <a:xfrm>
            <a:off x="7054226" y="3045052"/>
            <a:ext cx="1785718" cy="438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050" dirty="0"/>
              <a:t>Signalling security:</a:t>
            </a:r>
          </a:p>
          <a:p>
            <a:pPr algn="ctr">
              <a:lnSpc>
                <a:spcPct val="70000"/>
              </a:lnSpc>
            </a:pPr>
            <a:r>
              <a:rPr lang="en-US" altLang="zh-CN" sz="1050" dirty="0"/>
              <a:t>Not SA6 scope</a:t>
            </a:r>
          </a:p>
          <a:p>
            <a:pPr algn="ctr">
              <a:lnSpc>
                <a:spcPct val="70000"/>
              </a:lnSpc>
            </a:pPr>
            <a:endParaRPr lang="en-US" altLang="zh-CN" sz="1050" dirty="0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FFB37FD1-82F0-4967-9183-16F25D95CEA1}"/>
              </a:ext>
            </a:extLst>
          </p:cNvPr>
          <p:cNvSpPr txBox="1"/>
          <p:nvPr/>
        </p:nvSpPr>
        <p:spPr>
          <a:xfrm>
            <a:off x="10265928" y="1819330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9E9C0511-98D8-40BC-8B2B-084223B2B60F}"/>
              </a:ext>
            </a:extLst>
          </p:cNvPr>
          <p:cNvSpPr/>
          <p:nvPr/>
        </p:nvSpPr>
        <p:spPr>
          <a:xfrm>
            <a:off x="10231518" y="1745812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B20D5C4E-3E96-498D-A8B0-648D43FF70DE}"/>
              </a:ext>
            </a:extLst>
          </p:cNvPr>
          <p:cNvCxnSpPr>
            <a:cxnSpLocks/>
            <a:stCxn id="172" idx="2"/>
          </p:cNvCxnSpPr>
          <p:nvPr/>
        </p:nvCxnSpPr>
        <p:spPr>
          <a:xfrm>
            <a:off x="10664334" y="2216648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圆柱形 173">
            <a:extLst>
              <a:ext uri="{FF2B5EF4-FFF2-40B4-BE49-F238E27FC236}">
                <a16:creationId xmlns:a16="http://schemas.microsoft.com/office/drawing/2014/main" id="{757A9967-22BF-424D-80DE-0E9848AB7E6F}"/>
              </a:ext>
            </a:extLst>
          </p:cNvPr>
          <p:cNvSpPr/>
          <p:nvPr/>
        </p:nvSpPr>
        <p:spPr>
          <a:xfrm rot="5400000">
            <a:off x="9424144" y="1312877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DD819E23-DBB3-4757-A782-7ED81FDF5EDD}"/>
              </a:ext>
            </a:extLst>
          </p:cNvPr>
          <p:cNvSpPr txBox="1"/>
          <p:nvPr/>
        </p:nvSpPr>
        <p:spPr>
          <a:xfrm>
            <a:off x="8421356" y="2255452"/>
            <a:ext cx="14253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3GPP network security</a:t>
            </a:r>
            <a:endParaRPr lang="zh-CN" altLang="en-US" sz="1050" dirty="0"/>
          </a:p>
        </p:txBody>
      </p:sp>
      <p:sp>
        <p:nvSpPr>
          <p:cNvPr id="176" name="箭头: 左右 175">
            <a:extLst>
              <a:ext uri="{FF2B5EF4-FFF2-40B4-BE49-F238E27FC236}">
                <a16:creationId xmlns:a16="http://schemas.microsoft.com/office/drawing/2014/main" id="{A37CD38F-3859-4A3F-9445-3EA6B85413D5}"/>
              </a:ext>
            </a:extLst>
          </p:cNvPr>
          <p:cNvSpPr/>
          <p:nvPr/>
        </p:nvSpPr>
        <p:spPr>
          <a:xfrm>
            <a:off x="9038445" y="3407037"/>
            <a:ext cx="2720732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B421827C-CD01-42E5-8AEB-15A7C2730BFA}"/>
              </a:ext>
            </a:extLst>
          </p:cNvPr>
          <p:cNvSpPr txBox="1"/>
          <p:nvPr/>
        </p:nvSpPr>
        <p:spPr>
          <a:xfrm>
            <a:off x="9424596" y="3479152"/>
            <a:ext cx="229057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</a:t>
            </a:r>
            <a:r>
              <a:rPr lang="zh-CN" altLang="en-US" sz="1050" dirty="0"/>
              <a:t> </a:t>
            </a:r>
            <a:r>
              <a:rPr lang="en-US" altLang="zh-CN" sz="1050" dirty="0"/>
              <a:t>A,</a:t>
            </a:r>
            <a:r>
              <a:rPr lang="zh-CN" altLang="en-US" sz="1050" dirty="0"/>
              <a:t> </a:t>
            </a:r>
            <a:r>
              <a:rPr lang="en-US" altLang="zh-CN" sz="1050" dirty="0"/>
              <a:t>B,</a:t>
            </a:r>
            <a:r>
              <a:rPr lang="zh-CN" altLang="en-US" sz="1050" dirty="0"/>
              <a:t> </a:t>
            </a:r>
            <a:r>
              <a:rPr lang="en-US" altLang="zh-CN" sz="1050" dirty="0"/>
              <a:t>C </a:t>
            </a:r>
            <a:r>
              <a:rPr lang="en-US" altLang="zh-CN" sz="1050" b="1" dirty="0"/>
              <a:t>for ‘</a:t>
            </a:r>
            <a:r>
              <a:rPr lang="en-US" altLang="zh-CN" sz="1050" dirty="0">
                <a:solidFill>
                  <a:srgbClr val="3399FF"/>
                </a:solidFill>
              </a:rPr>
              <a:t>gateway user”</a:t>
            </a:r>
            <a:endParaRPr lang="zh-CN" altLang="en-US" sz="1050" b="1" dirty="0"/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C647196F-9F7D-4D23-9346-40A12A01179E}"/>
              </a:ext>
            </a:extLst>
          </p:cNvPr>
          <p:cNvSpPr/>
          <p:nvPr/>
        </p:nvSpPr>
        <p:spPr>
          <a:xfrm>
            <a:off x="9135149" y="1834708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1DED2AC1-8630-4F9F-BCDD-12BDF30A5FB4}"/>
              </a:ext>
            </a:extLst>
          </p:cNvPr>
          <p:cNvSpPr txBox="1"/>
          <p:nvPr/>
        </p:nvSpPr>
        <p:spPr>
          <a:xfrm>
            <a:off x="9083221" y="1842654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180" name="箭头: 左右 179">
            <a:extLst>
              <a:ext uri="{FF2B5EF4-FFF2-40B4-BE49-F238E27FC236}">
                <a16:creationId xmlns:a16="http://schemas.microsoft.com/office/drawing/2014/main" id="{7473DC19-A173-4E68-B408-DEFD86E5AF5C}"/>
              </a:ext>
            </a:extLst>
          </p:cNvPr>
          <p:cNvSpPr/>
          <p:nvPr/>
        </p:nvSpPr>
        <p:spPr>
          <a:xfrm>
            <a:off x="9424596" y="2591657"/>
            <a:ext cx="2328991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1E673804-C4E2-4AE4-900F-4A3257107F33}"/>
              </a:ext>
            </a:extLst>
          </p:cNvPr>
          <p:cNvSpPr txBox="1"/>
          <p:nvPr/>
        </p:nvSpPr>
        <p:spPr>
          <a:xfrm>
            <a:off x="9533802" y="2673340"/>
            <a:ext cx="22764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/>
              <a:t>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</a:t>
            </a:r>
            <a:r>
              <a:rPr lang="zh-CN" altLang="en-US" sz="1050" dirty="0"/>
              <a:t> </a:t>
            </a:r>
            <a:r>
              <a:rPr lang="en-US" altLang="zh-CN" sz="1050" dirty="0"/>
              <a:t>A,</a:t>
            </a:r>
            <a:r>
              <a:rPr lang="zh-CN" altLang="en-US" sz="1050" dirty="0"/>
              <a:t> </a:t>
            </a:r>
            <a:r>
              <a:rPr lang="en-US" altLang="zh-CN" sz="1050" dirty="0"/>
              <a:t>B,</a:t>
            </a:r>
            <a:r>
              <a:rPr lang="zh-CN" altLang="en-US" sz="1050" dirty="0"/>
              <a:t> </a:t>
            </a:r>
            <a:r>
              <a:rPr lang="en-US" altLang="zh-CN" sz="1050" dirty="0"/>
              <a:t>C </a:t>
            </a:r>
            <a:r>
              <a:rPr lang="en-US" altLang="zh-CN" sz="1050" b="1" dirty="0"/>
              <a:t>for GW UE</a:t>
            </a:r>
            <a:endParaRPr lang="zh-CN" altLang="en-US" sz="1050" b="1" dirty="0"/>
          </a:p>
        </p:txBody>
      </p:sp>
      <p:sp>
        <p:nvSpPr>
          <p:cNvPr id="182" name="箭头: 左右 181">
            <a:extLst>
              <a:ext uri="{FF2B5EF4-FFF2-40B4-BE49-F238E27FC236}">
                <a16:creationId xmlns:a16="http://schemas.microsoft.com/office/drawing/2014/main" id="{23E3FD50-CC5B-49F5-9447-C7BF645B5E7D}"/>
              </a:ext>
            </a:extLst>
          </p:cNvPr>
          <p:cNvSpPr/>
          <p:nvPr/>
        </p:nvSpPr>
        <p:spPr>
          <a:xfrm>
            <a:off x="9048175" y="3859800"/>
            <a:ext cx="2737166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0C03622-143F-476F-A841-2BED1B992035}"/>
              </a:ext>
            </a:extLst>
          </p:cNvPr>
          <p:cNvSpPr txBox="1"/>
          <p:nvPr/>
        </p:nvSpPr>
        <p:spPr>
          <a:xfrm>
            <a:off x="9468412" y="3914295"/>
            <a:ext cx="19928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Media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E2E</a:t>
            </a:r>
            <a:endParaRPr lang="zh-CN" altLang="en-US" sz="1050" dirty="0"/>
          </a:p>
        </p:txBody>
      </p:sp>
      <p:sp>
        <p:nvSpPr>
          <p:cNvPr id="190" name="TextBox 262">
            <a:extLst>
              <a:ext uri="{FF2B5EF4-FFF2-40B4-BE49-F238E27FC236}">
                <a16:creationId xmlns:a16="http://schemas.microsoft.com/office/drawing/2014/main" id="{C3487C30-16C8-4E90-87C0-E19A10990466}"/>
              </a:ext>
            </a:extLst>
          </p:cNvPr>
          <p:cNvSpPr txBox="1"/>
          <p:nvPr/>
        </p:nvSpPr>
        <p:spPr>
          <a:xfrm>
            <a:off x="6960995" y="4267305"/>
            <a:ext cx="1927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Whether it exists or not,  </a:t>
            </a:r>
            <a:r>
              <a:rPr lang="en-US" altLang="zh-CN" sz="1000" i="1" kern="0" dirty="0">
                <a:solidFill>
                  <a:srgbClr val="C00000"/>
                </a:solidFill>
              </a:rPr>
              <a:t>how it works, o</a:t>
            </a:r>
            <a:r>
              <a:rPr kumimoji="0" lang="en-US" altLang="zh-CN" sz="100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u</a:t>
            </a:r>
            <a:r>
              <a:rPr lang="en-US" altLang="zh-CN" sz="1000" i="1" kern="0" dirty="0">
                <a:solidFill>
                  <a:srgbClr val="C00000"/>
                </a:solidFill>
              </a:rPr>
              <a:t>tside SA6 scope !!!</a:t>
            </a:r>
          </a:p>
        </p:txBody>
      </p:sp>
      <p:sp>
        <p:nvSpPr>
          <p:cNvPr id="191" name="对话气泡: 圆角矩形 190">
            <a:extLst>
              <a:ext uri="{FF2B5EF4-FFF2-40B4-BE49-F238E27FC236}">
                <a16:creationId xmlns:a16="http://schemas.microsoft.com/office/drawing/2014/main" id="{39B513AE-56DD-4151-8BC1-1B968DF0D54B}"/>
              </a:ext>
            </a:extLst>
          </p:cNvPr>
          <p:cNvSpPr/>
          <p:nvPr/>
        </p:nvSpPr>
        <p:spPr>
          <a:xfrm>
            <a:off x="6970733" y="4249895"/>
            <a:ext cx="1945022" cy="647092"/>
          </a:xfrm>
          <a:prstGeom prst="wedgeRoundRectCallout">
            <a:avLst>
              <a:gd name="adj1" fmla="val -2381"/>
              <a:gd name="adj2" fmla="val -195879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左大括号 191">
            <a:extLst>
              <a:ext uri="{FF2B5EF4-FFF2-40B4-BE49-F238E27FC236}">
                <a16:creationId xmlns:a16="http://schemas.microsoft.com/office/drawing/2014/main" id="{ED891C3A-D3FF-46DF-A174-F4679C07C490}"/>
              </a:ext>
            </a:extLst>
          </p:cNvPr>
          <p:cNvSpPr/>
          <p:nvPr/>
        </p:nvSpPr>
        <p:spPr>
          <a:xfrm>
            <a:off x="8863195" y="3499358"/>
            <a:ext cx="152543" cy="740845"/>
          </a:xfrm>
          <a:prstGeom prst="leftBrace">
            <a:avLst>
              <a:gd name="adj1" fmla="val 61506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箭头: 左右 192">
            <a:extLst>
              <a:ext uri="{FF2B5EF4-FFF2-40B4-BE49-F238E27FC236}">
                <a16:creationId xmlns:a16="http://schemas.microsoft.com/office/drawing/2014/main" id="{44F9DB9D-7EB3-4A03-93AE-F726C9A5158A}"/>
              </a:ext>
            </a:extLst>
          </p:cNvPr>
          <p:cNvSpPr/>
          <p:nvPr/>
        </p:nvSpPr>
        <p:spPr>
          <a:xfrm>
            <a:off x="7108042" y="3616676"/>
            <a:ext cx="1747575" cy="504440"/>
          </a:xfrm>
          <a:prstGeom prst="leftRightArrow">
            <a:avLst>
              <a:gd name="adj1" fmla="val 50000"/>
              <a:gd name="adj2" fmla="val 45166"/>
            </a:avLst>
          </a:prstGeom>
          <a:solidFill>
            <a:schemeClr val="bg1">
              <a:lumMod val="65000"/>
            </a:schemeClr>
          </a:solidFill>
          <a:ln w="31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ABA39435-52ED-442A-83F4-C9127C0FB0F4}"/>
              </a:ext>
            </a:extLst>
          </p:cNvPr>
          <p:cNvSpPr txBox="1"/>
          <p:nvPr/>
        </p:nvSpPr>
        <p:spPr>
          <a:xfrm>
            <a:off x="7130037" y="3768841"/>
            <a:ext cx="1785718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050" dirty="0"/>
              <a:t>Data exchange</a:t>
            </a:r>
          </a:p>
          <a:p>
            <a:pPr algn="ctr">
              <a:lnSpc>
                <a:spcPct val="70000"/>
              </a:lnSpc>
            </a:pPr>
            <a:endParaRPr lang="en-US" altLang="zh-CN" sz="1050" dirty="0"/>
          </a:p>
        </p:txBody>
      </p:sp>
      <p:sp>
        <p:nvSpPr>
          <p:cNvPr id="196" name="TextBox 262">
            <a:extLst>
              <a:ext uri="{FF2B5EF4-FFF2-40B4-BE49-F238E27FC236}">
                <a16:creationId xmlns:a16="http://schemas.microsoft.com/office/drawing/2014/main" id="{70D2A8A5-92F1-42E0-9314-010E02D4A2EB}"/>
              </a:ext>
            </a:extLst>
          </p:cNvPr>
          <p:cNvSpPr txBox="1"/>
          <p:nvPr/>
        </p:nvSpPr>
        <p:spPr>
          <a:xfrm>
            <a:off x="7124859" y="4579659"/>
            <a:ext cx="13781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Outside SA6 scope !!! </a:t>
            </a:r>
            <a:endParaRPr kumimoji="0" lang="zh-CN" altLang="en-US" sz="105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C704DDB9-A31F-4053-B32F-E0E9CE82B45E}"/>
              </a:ext>
            </a:extLst>
          </p:cNvPr>
          <p:cNvGrpSpPr/>
          <p:nvPr/>
        </p:nvGrpSpPr>
        <p:grpSpPr>
          <a:xfrm>
            <a:off x="472447" y="2134280"/>
            <a:ext cx="5031908" cy="2763542"/>
            <a:chOff x="288251" y="2354266"/>
            <a:chExt cx="5267001" cy="1315598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0B5DE924-4EC6-47D0-AF9C-EFB6DC9B6292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AB6A0A88-2E25-4BA5-BAA9-D94256852582}"/>
                </a:ext>
              </a:extLst>
            </p:cNvPr>
            <p:cNvCxnSpPr>
              <a:cxnSpLocks/>
            </p:cNvCxnSpPr>
            <p:nvPr/>
          </p:nvCxnSpPr>
          <p:spPr>
            <a:xfrm>
              <a:off x="762207" y="2360506"/>
              <a:ext cx="0" cy="669721"/>
            </a:xfrm>
            <a:prstGeom prst="line">
              <a:avLst/>
            </a:prstGeom>
            <a:ln w="19050"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B67F1CA4-CFF0-4DA2-BE43-216D03978155}"/>
                </a:ext>
              </a:extLst>
            </p:cNvPr>
            <p:cNvCxnSpPr>
              <a:cxnSpLocks/>
            </p:cNvCxnSpPr>
            <p:nvPr/>
          </p:nvCxnSpPr>
          <p:spPr>
            <a:xfrm>
              <a:off x="3336861" y="2374505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F701D8E7-4BE0-42C1-86E7-657326ED7391}"/>
                </a:ext>
              </a:extLst>
            </p:cNvPr>
            <p:cNvCxnSpPr>
              <a:cxnSpLocks/>
            </p:cNvCxnSpPr>
            <p:nvPr/>
          </p:nvCxnSpPr>
          <p:spPr>
            <a:xfrm>
              <a:off x="288251" y="2354266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箭头: 左右 121">
            <a:extLst>
              <a:ext uri="{FF2B5EF4-FFF2-40B4-BE49-F238E27FC236}">
                <a16:creationId xmlns:a16="http://schemas.microsoft.com/office/drawing/2014/main" id="{CBE4E876-ACFD-45E3-BAD5-23A6CAC8E917}"/>
              </a:ext>
            </a:extLst>
          </p:cNvPr>
          <p:cNvSpPr/>
          <p:nvPr/>
        </p:nvSpPr>
        <p:spPr>
          <a:xfrm>
            <a:off x="471687" y="3589313"/>
            <a:ext cx="5042867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9D395CE1-0399-4D04-94C1-26008DED7FC1}"/>
              </a:ext>
            </a:extLst>
          </p:cNvPr>
          <p:cNvSpPr txBox="1"/>
          <p:nvPr/>
        </p:nvSpPr>
        <p:spPr>
          <a:xfrm>
            <a:off x="1783536" y="3655864"/>
            <a:ext cx="22905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</a:t>
            </a:r>
            <a:r>
              <a:rPr lang="zh-CN" altLang="en-US" sz="1050" dirty="0"/>
              <a:t> </a:t>
            </a:r>
            <a:r>
              <a:rPr lang="en-US" altLang="zh-CN" sz="1050" dirty="0"/>
              <a:t>A,</a:t>
            </a:r>
            <a:r>
              <a:rPr lang="zh-CN" altLang="en-US" sz="1050" dirty="0"/>
              <a:t> </a:t>
            </a:r>
            <a:r>
              <a:rPr lang="en-US" altLang="zh-CN" sz="1050" dirty="0"/>
              <a:t>B,</a:t>
            </a:r>
            <a:r>
              <a:rPr lang="zh-CN" altLang="en-US" sz="1050" dirty="0"/>
              <a:t> </a:t>
            </a:r>
            <a:r>
              <a:rPr lang="en-US" altLang="zh-CN" sz="1050" dirty="0"/>
              <a:t>C</a:t>
            </a:r>
            <a:endParaRPr lang="zh-CN" altLang="en-US" sz="1050" dirty="0"/>
          </a:p>
        </p:txBody>
      </p:sp>
      <p:sp>
        <p:nvSpPr>
          <p:cNvPr id="143" name="箭头: 左右 142">
            <a:extLst>
              <a:ext uri="{FF2B5EF4-FFF2-40B4-BE49-F238E27FC236}">
                <a16:creationId xmlns:a16="http://schemas.microsoft.com/office/drawing/2014/main" id="{567463CE-98D5-46F7-9701-EE944C82BE73}"/>
              </a:ext>
            </a:extLst>
          </p:cNvPr>
          <p:cNvSpPr/>
          <p:nvPr/>
        </p:nvSpPr>
        <p:spPr>
          <a:xfrm>
            <a:off x="468299" y="4042076"/>
            <a:ext cx="5042867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2C1362F2-9EAA-47A9-A57D-6B7412D072AA}"/>
              </a:ext>
            </a:extLst>
          </p:cNvPr>
          <p:cNvSpPr txBox="1"/>
          <p:nvPr/>
        </p:nvSpPr>
        <p:spPr>
          <a:xfrm>
            <a:off x="1975751" y="4118571"/>
            <a:ext cx="31217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Media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E2E: call control, media plane……</a:t>
            </a:r>
            <a:endParaRPr lang="zh-CN" altLang="en-US" sz="1050" dirty="0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71B5804E-20BE-4AF7-B72B-E956FA9534D6}"/>
              </a:ext>
            </a:extLst>
          </p:cNvPr>
          <p:cNvSpPr/>
          <p:nvPr/>
        </p:nvSpPr>
        <p:spPr>
          <a:xfrm>
            <a:off x="174520" y="1801284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B93410E0-AA68-4BA5-AEA2-297E14BD4A64}"/>
              </a:ext>
            </a:extLst>
          </p:cNvPr>
          <p:cNvSpPr txBox="1"/>
          <p:nvPr/>
        </p:nvSpPr>
        <p:spPr>
          <a:xfrm>
            <a:off x="122592" y="1809230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213" name="对话气泡: 圆角矩形 212">
            <a:extLst>
              <a:ext uri="{FF2B5EF4-FFF2-40B4-BE49-F238E27FC236}">
                <a16:creationId xmlns:a16="http://schemas.microsoft.com/office/drawing/2014/main" id="{24F65754-3BEA-4657-94B2-E60C38BF31C2}"/>
              </a:ext>
            </a:extLst>
          </p:cNvPr>
          <p:cNvSpPr/>
          <p:nvPr/>
        </p:nvSpPr>
        <p:spPr>
          <a:xfrm>
            <a:off x="994926" y="4515417"/>
            <a:ext cx="2570497" cy="844733"/>
          </a:xfrm>
          <a:prstGeom prst="wedgeRoundRectCallout">
            <a:avLst>
              <a:gd name="adj1" fmla="val -22593"/>
              <a:gd name="adj2" fmla="val -156724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TextBox 262">
            <a:extLst>
              <a:ext uri="{FF2B5EF4-FFF2-40B4-BE49-F238E27FC236}">
                <a16:creationId xmlns:a16="http://schemas.microsoft.com/office/drawing/2014/main" id="{D9E98A88-FBF0-4CB1-BDB9-4F79F580DDCF}"/>
              </a:ext>
            </a:extLst>
          </p:cNvPr>
          <p:cNvSpPr txBox="1"/>
          <p:nvPr/>
        </p:nvSpPr>
        <p:spPr>
          <a:xfrm>
            <a:off x="933509" y="4577702"/>
            <a:ext cx="254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kumimoji="0" lang="en-US" altLang="zh-CN" sz="100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Mainly </a:t>
            </a:r>
            <a:r>
              <a:rPr lang="en-US" altLang="zh-CN" sz="1000" i="1" kern="0" dirty="0">
                <a:solidFill>
                  <a:srgbClr val="C00000"/>
                </a:solidFill>
              </a:rPr>
              <a:t>related to [R-5.15-006]  , [R-5.15-001a] and local-GW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kumimoji="0" lang="en-US" altLang="zh-CN" sz="100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Not essential  for IP packet routing for all the users and MC services</a:t>
            </a:r>
            <a:endParaRPr kumimoji="0" lang="zh-CN" altLang="en-US" sz="10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827679A6-5516-4CD2-96B7-6CD99BED223A}"/>
              </a:ext>
            </a:extLst>
          </p:cNvPr>
          <p:cNvSpPr/>
          <p:nvPr/>
        </p:nvSpPr>
        <p:spPr>
          <a:xfrm>
            <a:off x="8118409" y="1805744"/>
            <a:ext cx="590075" cy="332996"/>
          </a:xfrm>
          <a:prstGeom prst="rect">
            <a:avLst/>
          </a:prstGeom>
          <a:solidFill>
            <a:srgbClr val="FFC00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733D06A-658D-4C27-A237-E8B55EC39E24}"/>
              </a:ext>
            </a:extLst>
          </p:cNvPr>
          <p:cNvSpPr txBox="1"/>
          <p:nvPr/>
        </p:nvSpPr>
        <p:spPr>
          <a:xfrm>
            <a:off x="8072072" y="177906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75C4C988-85C4-4FC9-A0D3-B28B71B2DA60}"/>
              </a:ext>
            </a:extLst>
          </p:cNvPr>
          <p:cNvSpPr/>
          <p:nvPr/>
        </p:nvSpPr>
        <p:spPr>
          <a:xfrm>
            <a:off x="11442702" y="1805757"/>
            <a:ext cx="590075" cy="332996"/>
          </a:xfrm>
          <a:prstGeom prst="rect">
            <a:avLst/>
          </a:prstGeom>
          <a:solidFill>
            <a:srgbClr val="FFC00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86C0550-89B0-4E01-A97E-B623AED007AA}"/>
              </a:ext>
            </a:extLst>
          </p:cNvPr>
          <p:cNvSpPr txBox="1"/>
          <p:nvPr/>
        </p:nvSpPr>
        <p:spPr>
          <a:xfrm>
            <a:off x="11396364" y="1797121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id="{B86B5B00-DACC-4F88-8E88-C4CD1A8DFA1C}"/>
              </a:ext>
            </a:extLst>
          </p:cNvPr>
          <p:cNvSpPr/>
          <p:nvPr/>
        </p:nvSpPr>
        <p:spPr>
          <a:xfrm rot="16200000">
            <a:off x="3033056" y="1093328"/>
            <a:ext cx="146943" cy="4788908"/>
          </a:xfrm>
          <a:prstGeom prst="leftBrace">
            <a:avLst>
              <a:gd name="adj1" fmla="val 128610"/>
              <a:gd name="adj2" fmla="val 20722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箭头: 左右 113">
            <a:extLst>
              <a:ext uri="{FF2B5EF4-FFF2-40B4-BE49-F238E27FC236}">
                <a16:creationId xmlns:a16="http://schemas.microsoft.com/office/drawing/2014/main" id="{B4F16224-5F4A-4B39-A972-F72A6EC60208}"/>
              </a:ext>
            </a:extLst>
          </p:cNvPr>
          <p:cNvSpPr/>
          <p:nvPr/>
        </p:nvSpPr>
        <p:spPr>
          <a:xfrm>
            <a:off x="2629410" y="2924890"/>
            <a:ext cx="2885148" cy="504440"/>
          </a:xfrm>
          <a:prstGeom prst="leftRightArrow">
            <a:avLst>
              <a:gd name="adj1" fmla="val 50000"/>
              <a:gd name="adj2" fmla="val 27039"/>
            </a:avLst>
          </a:prstGeom>
          <a:solidFill>
            <a:srgbClr val="FFC000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箭头: 左右 118">
            <a:extLst>
              <a:ext uri="{FF2B5EF4-FFF2-40B4-BE49-F238E27FC236}">
                <a16:creationId xmlns:a16="http://schemas.microsoft.com/office/drawing/2014/main" id="{3EFC4172-9CCC-4218-98C8-B4761B77772E}"/>
              </a:ext>
            </a:extLst>
          </p:cNvPr>
          <p:cNvSpPr/>
          <p:nvPr/>
        </p:nvSpPr>
        <p:spPr>
          <a:xfrm>
            <a:off x="8604544" y="2945706"/>
            <a:ext cx="3148158" cy="504440"/>
          </a:xfrm>
          <a:prstGeom prst="leftRightArrow">
            <a:avLst>
              <a:gd name="adj1" fmla="val 50000"/>
              <a:gd name="adj2" fmla="val 27039"/>
            </a:avLst>
          </a:prstGeom>
          <a:solidFill>
            <a:srgbClr val="FFC000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对话气泡: 圆角矩形 124">
            <a:extLst>
              <a:ext uri="{FF2B5EF4-FFF2-40B4-BE49-F238E27FC236}">
                <a16:creationId xmlns:a16="http://schemas.microsoft.com/office/drawing/2014/main" id="{99472269-E8CB-43F5-90F1-78324E950599}"/>
              </a:ext>
            </a:extLst>
          </p:cNvPr>
          <p:cNvSpPr/>
          <p:nvPr/>
        </p:nvSpPr>
        <p:spPr>
          <a:xfrm>
            <a:off x="5503197" y="330555"/>
            <a:ext cx="2074130" cy="844710"/>
          </a:xfrm>
          <a:prstGeom prst="wedgeRoundRectCallout">
            <a:avLst>
              <a:gd name="adj1" fmla="val -13713"/>
              <a:gd name="adj2" fmla="val 176017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Title 1">
            <a:extLst>
              <a:ext uri="{FF2B5EF4-FFF2-40B4-BE49-F238E27FC236}">
                <a16:creationId xmlns:a16="http://schemas.microsoft.com/office/drawing/2014/main" id="{1A811EDA-800C-4963-B424-56E6E2C37244}"/>
              </a:ext>
            </a:extLst>
          </p:cNvPr>
          <p:cNvSpPr txBox="1">
            <a:spLocks/>
          </p:cNvSpPr>
          <p:nvPr/>
        </p:nvSpPr>
        <p:spPr bwMode="auto">
          <a:xfrm>
            <a:off x="5503196" y="385080"/>
            <a:ext cx="2135092" cy="69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05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this </a:t>
            </a:r>
            <a:r>
              <a:rPr lang="en-US" altLang="en-US" sz="12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device/network level </a:t>
            </a:r>
            <a:r>
              <a:rPr lang="en-US" altLang="en-US" sz="105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security, </a:t>
            </a:r>
            <a:r>
              <a:rPr lang="en-US" altLang="en-US" sz="12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any MC user </a:t>
            </a:r>
            <a:r>
              <a:rPr lang="en-US" altLang="en-US" sz="105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use the N3GPP device to communicate with the MC system for all MC service </a:t>
            </a:r>
            <a:endParaRPr lang="en-GB" altLang="en-US" sz="105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7" name="对话气泡: 圆角矩形 126">
            <a:extLst>
              <a:ext uri="{FF2B5EF4-FFF2-40B4-BE49-F238E27FC236}">
                <a16:creationId xmlns:a16="http://schemas.microsoft.com/office/drawing/2014/main" id="{B1605C38-04B3-4AB5-9424-A1077915946E}"/>
              </a:ext>
            </a:extLst>
          </p:cNvPr>
          <p:cNvSpPr/>
          <p:nvPr/>
        </p:nvSpPr>
        <p:spPr>
          <a:xfrm>
            <a:off x="4552936" y="4535956"/>
            <a:ext cx="2309558" cy="953796"/>
          </a:xfrm>
          <a:prstGeom prst="wedgeRoundRectCallout">
            <a:avLst>
              <a:gd name="adj1" fmla="val 21865"/>
              <a:gd name="adj2" fmla="val -166003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128" name="Title 1">
            <a:extLst>
              <a:ext uri="{FF2B5EF4-FFF2-40B4-BE49-F238E27FC236}">
                <a16:creationId xmlns:a16="http://schemas.microsoft.com/office/drawing/2014/main" id="{82BA9371-4A55-41D1-885E-DD765C6B0C39}"/>
              </a:ext>
            </a:extLst>
          </p:cNvPr>
          <p:cNvSpPr txBox="1">
            <a:spLocks/>
          </p:cNvSpPr>
          <p:nvPr/>
        </p:nvSpPr>
        <p:spPr bwMode="auto">
          <a:xfrm>
            <a:off x="4531706" y="4596468"/>
            <a:ext cx="2330787" cy="78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0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only specific MC user </a:t>
            </a:r>
            <a:r>
              <a:rPr lang="en-US" altLang="en-US" sz="1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use the N3GPP device to communicate with the MC system for </a:t>
            </a:r>
            <a:r>
              <a:rPr lang="en-US" altLang="en-US" sz="10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 service.</a:t>
            </a:r>
          </a:p>
          <a:p>
            <a:r>
              <a:rPr lang="en-US" altLang="en-US" sz="1000" b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signaling security is needed.</a:t>
            </a:r>
            <a:endParaRPr lang="en-GB" altLang="en-US" sz="1000" b="1" dirty="0">
              <a:solidFill>
                <a:srgbClr val="C00000"/>
              </a:solidFill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4D306888-1832-41BE-953F-16B38A35FF5A}"/>
              </a:ext>
            </a:extLst>
          </p:cNvPr>
          <p:cNvSpPr txBox="1"/>
          <p:nvPr/>
        </p:nvSpPr>
        <p:spPr>
          <a:xfrm>
            <a:off x="2908669" y="3020675"/>
            <a:ext cx="2262618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Authorization of using a gateway UE by  a user for MC service(s)</a:t>
            </a:r>
            <a:endParaRPr lang="zh-CN" altLang="en-US" sz="1050" dirty="0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21C50DC-7ACF-462B-8736-F77B26DC0019}"/>
              </a:ext>
            </a:extLst>
          </p:cNvPr>
          <p:cNvSpPr txBox="1"/>
          <p:nvPr/>
        </p:nvSpPr>
        <p:spPr>
          <a:xfrm>
            <a:off x="8897153" y="3071402"/>
            <a:ext cx="2818019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Authorization of using a gateway UE by  a user for MC service(s)</a:t>
            </a:r>
            <a:endParaRPr lang="zh-CN" altLang="en-US" sz="105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BCA6A89-8ADE-42D1-9F1D-708C8C3A10E0}"/>
              </a:ext>
            </a:extLst>
          </p:cNvPr>
          <p:cNvSpPr/>
          <p:nvPr/>
        </p:nvSpPr>
        <p:spPr>
          <a:xfrm>
            <a:off x="249863" y="5548076"/>
            <a:ext cx="909814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1100" b="1" dirty="0"/>
              <a:t>Several authentication and authorization levels for different intentions:</a:t>
            </a:r>
          </a:p>
          <a:p>
            <a:pPr>
              <a:spcAft>
                <a:spcPts val="0"/>
              </a:spcAft>
            </a:pPr>
            <a:r>
              <a:rPr lang="en-US" altLang="zh-CN" sz="1100" dirty="0"/>
              <a:t>a</a:t>
            </a:r>
            <a:r>
              <a:rPr lang="en-US" altLang="zh-CN" sz="1100" dirty="0">
                <a:highlight>
                  <a:srgbClr val="C0C0C0"/>
                </a:highlight>
              </a:rPr>
              <a:t>. Non-3GPP device/non-3GPP connection (e.g., WiFi, BT…) authentication and authorization </a:t>
            </a:r>
            <a:r>
              <a:rPr lang="en-US" altLang="zh-CN" sz="1100" dirty="0"/>
              <a:t>(equivalent concept to the 3GPP UE attach and the AKA)</a:t>
            </a:r>
          </a:p>
          <a:p>
            <a:pPr>
              <a:spcAft>
                <a:spcPts val="0"/>
              </a:spcAft>
            </a:pPr>
            <a:r>
              <a:rPr lang="en-US" altLang="zh-CN" sz="1100" dirty="0"/>
              <a:t>b. MC service user (using the N3GPP device or the MC gateway UE, let us call it </a:t>
            </a:r>
            <a:r>
              <a:rPr lang="en-US" altLang="zh-CN" sz="1100" dirty="0">
                <a:solidFill>
                  <a:srgbClr val="3399FF"/>
                </a:solidFill>
              </a:rPr>
              <a:t>“gateway user”</a:t>
            </a:r>
            <a:r>
              <a:rPr lang="en-US" altLang="zh-CN" sz="1100" dirty="0"/>
              <a:t>) identity authentication </a:t>
            </a:r>
          </a:p>
          <a:p>
            <a:pPr>
              <a:spcAft>
                <a:spcPts val="0"/>
              </a:spcAft>
            </a:pPr>
            <a:r>
              <a:rPr lang="en-US" altLang="zh-CN" sz="1100" dirty="0"/>
              <a:t>c. The authorization of using the GW UE by the </a:t>
            </a:r>
            <a:r>
              <a:rPr lang="en-US" altLang="zh-CN" sz="1100" dirty="0">
                <a:solidFill>
                  <a:srgbClr val="3399FF"/>
                </a:solidFill>
              </a:rPr>
              <a:t>“gateway user”</a:t>
            </a:r>
            <a:r>
              <a:rPr lang="en-US" altLang="zh-CN" sz="1100" dirty="0"/>
              <a:t> for MC service(s), i.e., the connection authorization being discussed in SA6 </a:t>
            </a:r>
          </a:p>
          <a:p>
            <a:pPr>
              <a:spcAft>
                <a:spcPts val="0"/>
              </a:spcAft>
            </a:pPr>
            <a:r>
              <a:rPr lang="en-US" altLang="zh-CN" sz="1100" dirty="0"/>
              <a:t>d. MC service authorization to allow the </a:t>
            </a:r>
            <a:r>
              <a:rPr lang="en-US" altLang="zh-CN" sz="1100" dirty="0">
                <a:solidFill>
                  <a:srgbClr val="3399FF"/>
                </a:solidFill>
              </a:rPr>
              <a:t>“gateway user” </a:t>
            </a:r>
            <a:r>
              <a:rPr lang="en-US" altLang="zh-CN" sz="1100" dirty="0"/>
              <a:t>to participate the MC service</a:t>
            </a:r>
          </a:p>
          <a:p>
            <a:pPr>
              <a:spcAft>
                <a:spcPts val="0"/>
              </a:spcAft>
            </a:pPr>
            <a:r>
              <a:rPr lang="en-US" altLang="zh-CN" sz="1100" dirty="0"/>
              <a:t>e. MC Signalling and Media security (b/t </a:t>
            </a:r>
            <a:r>
              <a:rPr lang="en-US" altLang="zh-CN" sz="1100" dirty="0">
                <a:solidFill>
                  <a:srgbClr val="3399FF"/>
                </a:solidFill>
              </a:rPr>
              <a:t>“gateway user” </a:t>
            </a:r>
            <a:r>
              <a:rPr lang="en-US" altLang="zh-CN" sz="1100" dirty="0"/>
              <a:t>and the servers)</a:t>
            </a:r>
          </a:p>
        </p:txBody>
      </p:sp>
      <p:sp>
        <p:nvSpPr>
          <p:cNvPr id="116" name="TextBox 262">
            <a:extLst>
              <a:ext uri="{FF2B5EF4-FFF2-40B4-BE49-F238E27FC236}">
                <a16:creationId xmlns:a16="http://schemas.microsoft.com/office/drawing/2014/main" id="{4B54DF98-6C29-4F7C-BE8B-589E5CBADF32}"/>
              </a:ext>
            </a:extLst>
          </p:cNvPr>
          <p:cNvSpPr txBox="1"/>
          <p:nvPr/>
        </p:nvSpPr>
        <p:spPr>
          <a:xfrm>
            <a:off x="8734649" y="5922241"/>
            <a:ext cx="13781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They are NOT well organized in the spec !!! </a:t>
            </a:r>
            <a:endParaRPr kumimoji="0" lang="zh-CN" altLang="en-US" sz="105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547507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3"/>
            <a:ext cx="10515600" cy="49026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What is </a:t>
            </a:r>
            <a:r>
              <a:rPr lang="en-US" altLang="zh-CN" sz="2800" b="1" dirty="0">
                <a:solidFill>
                  <a:srgbClr val="FF0000"/>
                </a:solidFill>
              </a:rPr>
              <a:t>addressed in</a:t>
            </a:r>
            <a:r>
              <a:rPr lang="en-US" altLang="en-US" sz="2800" b="1" dirty="0">
                <a:solidFill>
                  <a:srgbClr val="FF0000"/>
                </a:solidFill>
              </a:rPr>
              <a:t> R18 –</a:t>
            </a:r>
            <a:r>
              <a:rPr lang="en-US" altLang="zh-CN" sz="2800" b="1" dirty="0">
                <a:solidFill>
                  <a:srgbClr val="FF0000"/>
                </a:solidFill>
              </a:rPr>
              <a:t>functional model</a:t>
            </a:r>
            <a:r>
              <a:rPr lang="en-US" altLang="en-US" sz="2800" b="1" dirty="0">
                <a:solidFill>
                  <a:srgbClr val="FF0000"/>
                </a:solidFill>
              </a:rPr>
              <a:t>, procedure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73" name="对象 72">
            <a:extLst>
              <a:ext uri="{FF2B5EF4-FFF2-40B4-BE49-F238E27FC236}">
                <a16:creationId xmlns:a16="http://schemas.microsoft.com/office/drawing/2014/main" id="{051FD12D-53FD-4FA7-A18E-5467E7CC55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623310"/>
              </p:ext>
            </p:extLst>
          </p:nvPr>
        </p:nvGraphicFramePr>
        <p:xfrm>
          <a:off x="268224" y="1132149"/>
          <a:ext cx="4346448" cy="314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4" r:id="rId3" imgW="9029624" imgH="7277134" progId="Visio.Drawing.15">
                  <p:embed/>
                </p:oleObj>
              </mc:Choice>
              <mc:Fallback>
                <p:oleObj r:id="rId3" imgW="9029624" imgH="7277134" progId="Visio.Drawing.15">
                  <p:embed/>
                  <p:pic>
                    <p:nvPicPr>
                      <p:cNvPr id="73" name="对象 72">
                        <a:extLst>
                          <a:ext uri="{FF2B5EF4-FFF2-40B4-BE49-F238E27FC236}">
                            <a16:creationId xmlns:a16="http://schemas.microsoft.com/office/drawing/2014/main" id="{051FD12D-53FD-4FA7-A18E-5467E7CC55E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224" y="1132149"/>
                        <a:ext cx="4346448" cy="3140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对象 74">
            <a:extLst>
              <a:ext uri="{FF2B5EF4-FFF2-40B4-BE49-F238E27FC236}">
                <a16:creationId xmlns:a16="http://schemas.microsoft.com/office/drawing/2014/main" id="{18821193-B8C0-43C3-8E10-B5AF644658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" y="4661992"/>
          <a:ext cx="4962144" cy="1677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5" r:id="rId5" imgW="8671489" imgH="2933661" progId="Visio.Drawing.15">
                  <p:embed/>
                </p:oleObj>
              </mc:Choice>
              <mc:Fallback>
                <p:oleObj r:id="rId5" imgW="8671489" imgH="2933661" progId="Visio.Drawing.15">
                  <p:embed/>
                  <p:pic>
                    <p:nvPicPr>
                      <p:cNvPr id="75" name="对象 74">
                        <a:extLst>
                          <a:ext uri="{FF2B5EF4-FFF2-40B4-BE49-F238E27FC236}">
                            <a16:creationId xmlns:a16="http://schemas.microsoft.com/office/drawing/2014/main" id="{18821193-B8C0-43C3-8E10-B5AF644658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" y="4661992"/>
                        <a:ext cx="4962144" cy="16772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矩形 75">
            <a:extLst>
              <a:ext uri="{FF2B5EF4-FFF2-40B4-BE49-F238E27FC236}">
                <a16:creationId xmlns:a16="http://schemas.microsoft.com/office/drawing/2014/main" id="{41656AD9-6CFB-4EFC-BACE-ED04A06B1535}"/>
              </a:ext>
            </a:extLst>
          </p:cNvPr>
          <p:cNvSpPr/>
          <p:nvPr/>
        </p:nvSpPr>
        <p:spPr>
          <a:xfrm>
            <a:off x="660351" y="6339228"/>
            <a:ext cx="37321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latin typeface="Times New Roman" panose="02020603050405020304" pitchFamily="18" charset="0"/>
                <a:ea typeface="等线" panose="02010600030101010101" pitchFamily="2" charset="-122"/>
              </a:rPr>
              <a:t>Figure 11.2.3-1: Function Model of MC gateway UE media plane</a:t>
            </a:r>
            <a:endParaRPr lang="zh-CN" altLang="en-US" b="1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29B08B05-E6A3-4B75-BDE9-2C76747EFA8D}"/>
              </a:ext>
            </a:extLst>
          </p:cNvPr>
          <p:cNvSpPr/>
          <p:nvPr/>
        </p:nvSpPr>
        <p:spPr>
          <a:xfrm>
            <a:off x="386238" y="4224528"/>
            <a:ext cx="400622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latin typeface="Times New Roman" panose="02020603050405020304" pitchFamily="18" charset="0"/>
                <a:ea typeface="等线" panose="02010600030101010101" pitchFamily="2" charset="-122"/>
              </a:rPr>
              <a:t>Figure 11.2.1-1: Functional model of MC gateway UE signalling plane</a:t>
            </a:r>
            <a:endParaRPr lang="zh-CN" altLang="en-US" b="1" dirty="0"/>
          </a:p>
        </p:txBody>
      </p:sp>
      <p:graphicFrame>
        <p:nvGraphicFramePr>
          <p:cNvPr id="81" name="表格 80">
            <a:extLst>
              <a:ext uri="{FF2B5EF4-FFF2-40B4-BE49-F238E27FC236}">
                <a16:creationId xmlns:a16="http://schemas.microsoft.com/office/drawing/2014/main" id="{68E8AF96-4583-4918-87E2-F44EE8496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386941"/>
              </p:ext>
            </p:extLst>
          </p:nvPr>
        </p:nvGraphicFramePr>
        <p:xfrm>
          <a:off x="5120640" y="1275442"/>
          <a:ext cx="6528815" cy="33299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05713">
                  <a:extLst>
                    <a:ext uri="{9D8B030D-6E8A-4147-A177-3AD203B41FA5}">
                      <a16:colId xmlns:a16="http://schemas.microsoft.com/office/drawing/2014/main" val="66330707"/>
                    </a:ext>
                  </a:extLst>
                </a:gridCol>
                <a:gridCol w="1153439">
                  <a:extLst>
                    <a:ext uri="{9D8B030D-6E8A-4147-A177-3AD203B41FA5}">
                      <a16:colId xmlns:a16="http://schemas.microsoft.com/office/drawing/2014/main" val="870145657"/>
                    </a:ext>
                  </a:extLst>
                </a:gridCol>
                <a:gridCol w="4169663">
                  <a:extLst>
                    <a:ext uri="{9D8B030D-6E8A-4147-A177-3AD203B41FA5}">
                      <a16:colId xmlns:a16="http://schemas.microsoft.com/office/drawing/2014/main" val="4095846993"/>
                    </a:ext>
                  </a:extLst>
                </a:gridCol>
              </a:tblGrid>
              <a:tr h="2384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Requirements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Support (Y/N)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dirty="0">
                          <a:solidFill>
                            <a:schemeClr val="bg1"/>
                          </a:solidFill>
                        </a:rPr>
                        <a:t>How</a:t>
                      </a:r>
                      <a:endParaRPr lang="zh-CN" altLang="en-US" sz="105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130799"/>
                  </a:ext>
                </a:extLst>
              </a:tr>
              <a:tr h="317900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[R-5.15-001]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Y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Architecture (cl. 11.2) ,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CSC-n,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MCX-n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is transparently routed via the  GW UE at IP layer.</a:t>
                      </a:r>
                      <a:endParaRPr lang="en-US" altLang="zh-CN" sz="1000" dirty="0">
                        <a:solidFill>
                          <a:srgbClr val="C00000"/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IMS subscription (cl. 11.3 ) and GW UE routing capabilities (11.4)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000" i="1" dirty="0">
                          <a:solidFill>
                            <a:srgbClr val="C00000"/>
                          </a:solidFill>
                        </a:rPr>
                        <a:t>NOTE: The new entities, RPs in the red circle NOT necessary to support 001</a:t>
                      </a:r>
                      <a:endParaRPr lang="en-US" altLang="zh-CN" sz="1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463116"/>
                  </a:ext>
                </a:extLst>
              </a:tr>
              <a:tr h="317900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[R-5.15-001a]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Y(*)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MC ID and MC service ID of the GW UE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000" i="1" dirty="0">
                          <a:solidFill>
                            <a:srgbClr val="C00000"/>
                          </a:solidFill>
                        </a:rPr>
                        <a:t>NOTE: R-5.15-006 may be related with this requirement.</a:t>
                      </a:r>
                      <a:endParaRPr lang="zh-CN" altLang="en-US" sz="100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223587"/>
                  </a:ext>
                </a:extLst>
              </a:tr>
              <a:tr h="494512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[R-5.15-002]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Y(*)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Media routing is different from Case A and Case B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Case A:</a:t>
                      </a:r>
                      <a:r>
                        <a:rPr lang="zh-CN" altLang="en-US" sz="1000" dirty="0"/>
                        <a:t> </a:t>
                      </a:r>
                      <a:r>
                        <a:rPr lang="en-US" altLang="zh-CN" sz="1000" dirty="0"/>
                        <a:t>E2E, media is terminated MC client </a:t>
                      </a:r>
                      <a:r>
                        <a:rPr lang="en-US" altLang="zh-CN" sz="1000" dirty="0">
                          <a:highlight>
                            <a:srgbClr val="FFFF00"/>
                          </a:highlight>
                        </a:rPr>
                        <a:t>at N3GPP device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Case B: Hop by Hop, media is terminated MC client </a:t>
                      </a:r>
                      <a:r>
                        <a:rPr lang="en-US" altLang="zh-CN" sz="1000" dirty="0">
                          <a:highlight>
                            <a:srgbClr val="FFFF00"/>
                          </a:highlight>
                        </a:rPr>
                        <a:t>at GWUE, and further delivered to the N3GPP device using other ways, e.g., UIC API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33849"/>
                  </a:ext>
                </a:extLst>
              </a:tr>
              <a:tr h="176086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[R-5.15-003]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Y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/>
                        <a:t>No new work is needed in SA6.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675387"/>
                  </a:ext>
                </a:extLst>
              </a:tr>
              <a:tr h="229595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[R-5.15-004]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Y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/>
                        <a:t>No SA6 impact: deployment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747272"/>
                  </a:ext>
                </a:extLst>
              </a:tr>
              <a:tr h="229595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[R-5.15-005]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Y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/>
                        <a:t>No SA6 impact: UE implementation &amp;&amp; User behavior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438441"/>
                  </a:ext>
                </a:extLst>
              </a:tr>
              <a:tr h="317900"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[R-5.15-006]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N(*)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solidFill>
                            <a:srgbClr val="C00000"/>
                          </a:solidFill>
                        </a:rPr>
                        <a:t>New entities (MC  gateway client, MC gateway UE server, MC gateway UE function), new RP (GW-Local, GW-Core)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solidFill>
                            <a:srgbClr val="C00000"/>
                          </a:solidFill>
                        </a:rPr>
                        <a:t>Cl.11.5.1 is trying to address</a:t>
                      </a:r>
                      <a:endParaRPr lang="zh-CN" altLang="en-US" sz="1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110698"/>
                  </a:ext>
                </a:extLst>
              </a:tr>
            </a:tbl>
          </a:graphicData>
        </a:graphic>
      </p:graphicFrame>
      <p:sp>
        <p:nvSpPr>
          <p:cNvPr id="2" name="矩形: 圆角 1">
            <a:extLst>
              <a:ext uri="{FF2B5EF4-FFF2-40B4-BE49-F238E27FC236}">
                <a16:creationId xmlns:a16="http://schemas.microsoft.com/office/drawing/2014/main" id="{77249648-C65F-4906-96E1-27A89C5A4F4A}"/>
              </a:ext>
            </a:extLst>
          </p:cNvPr>
          <p:cNvSpPr/>
          <p:nvPr/>
        </p:nvSpPr>
        <p:spPr>
          <a:xfrm>
            <a:off x="315097" y="1223319"/>
            <a:ext cx="4164227" cy="43866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柱形 2">
            <a:extLst>
              <a:ext uri="{FF2B5EF4-FFF2-40B4-BE49-F238E27FC236}">
                <a16:creationId xmlns:a16="http://schemas.microsoft.com/office/drawing/2014/main" id="{A13C93E1-DA49-4154-9330-94FABC29FDD9}"/>
              </a:ext>
            </a:extLst>
          </p:cNvPr>
          <p:cNvSpPr/>
          <p:nvPr/>
        </p:nvSpPr>
        <p:spPr>
          <a:xfrm rot="5400000">
            <a:off x="2250208" y="584140"/>
            <a:ext cx="147290" cy="2886949"/>
          </a:xfrm>
          <a:prstGeom prst="can">
            <a:avLst>
              <a:gd name="adj" fmla="val 53972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柱形 9">
            <a:extLst>
              <a:ext uri="{FF2B5EF4-FFF2-40B4-BE49-F238E27FC236}">
                <a16:creationId xmlns:a16="http://schemas.microsoft.com/office/drawing/2014/main" id="{39D90CE2-CDF3-4FBD-9024-543DB4D0EBEE}"/>
              </a:ext>
            </a:extLst>
          </p:cNvPr>
          <p:cNvSpPr/>
          <p:nvPr/>
        </p:nvSpPr>
        <p:spPr>
          <a:xfrm rot="5400000">
            <a:off x="2323359" y="1450884"/>
            <a:ext cx="147290" cy="3033254"/>
          </a:xfrm>
          <a:prstGeom prst="can">
            <a:avLst>
              <a:gd name="adj" fmla="val 53972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318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73F5346-8105-4EAA-A2D4-27BBE5916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3"/>
            <a:ext cx="10515600" cy="49026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Connection restriction is the controversial part now !!! 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199DC5-67B8-429F-AD29-D9CC39E11454}"/>
              </a:ext>
            </a:extLst>
          </p:cNvPr>
          <p:cNvSpPr txBox="1">
            <a:spLocks/>
          </p:cNvSpPr>
          <p:nvPr/>
        </p:nvSpPr>
        <p:spPr bwMode="auto">
          <a:xfrm>
            <a:off x="288321" y="1418553"/>
            <a:ext cx="6147238" cy="139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Way forward #1 – move the [R-5.15-006], [R-5.15-001a] to R19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R18 – support the </a:t>
            </a:r>
            <a:r>
              <a:rPr lang="en-US" altLang="en-US" sz="1400" b="1" dirty="0">
                <a:solidFill>
                  <a:srgbClr val="0099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basic traffic routing </a:t>
            </a:r>
            <a:r>
              <a:rPr lang="en-US" alt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without limiting the usage of GW per service per user.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R19 – support the </a:t>
            </a:r>
            <a:r>
              <a:rPr lang="en-US" altLang="en-US" sz="1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connection restriction per service per user, location interaction, MBMS reception</a:t>
            </a:r>
            <a:endParaRPr lang="en-US" alt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Pros:</a:t>
            </a:r>
            <a:r>
              <a:rPr lang="en-GB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 compatible issues, easy to evolve !!!</a:t>
            </a:r>
          </a:p>
          <a:p>
            <a:r>
              <a:rPr lang="en-GB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Cons: No connection control per service per user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R18</a:t>
            </a:r>
            <a:endParaRPr lang="en-US" alt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" name="Title 1">
            <a:extLst>
              <a:ext uri="{FF2B5EF4-FFF2-40B4-BE49-F238E27FC236}">
                <a16:creationId xmlns:a16="http://schemas.microsoft.com/office/drawing/2014/main" id="{8F2776E6-5DC7-4312-9D89-3F01A4EB1E1E}"/>
              </a:ext>
            </a:extLst>
          </p:cNvPr>
          <p:cNvSpPr txBox="1">
            <a:spLocks/>
          </p:cNvSpPr>
          <p:nvPr/>
        </p:nvSpPr>
        <p:spPr bwMode="auto">
          <a:xfrm>
            <a:off x="302828" y="3095185"/>
            <a:ext cx="6147238" cy="1625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Way forward #2 – complete the [R-5.15-006], [R-5.15-001a] in R18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R18 – support the </a:t>
            </a:r>
            <a:r>
              <a:rPr lang="en-US" altLang="en-US" sz="1400" b="1" dirty="0">
                <a:solidFill>
                  <a:srgbClr val="0099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basic traffic routing </a:t>
            </a:r>
            <a:r>
              <a:rPr lang="en-US" altLang="en-US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en-US" altLang="en-US" sz="1400" b="1" dirty="0">
                <a:solidFill>
                  <a:srgbClr val="0099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14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connection restrictions per service per user, location interaction, MBMS reception</a:t>
            </a:r>
            <a:endParaRPr lang="en-US" altLang="en-US" sz="1400" b="1" dirty="0">
              <a:solidFill>
                <a:srgbClr val="0099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Pros:</a:t>
            </a:r>
            <a:r>
              <a:rPr lang="en-GB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fully support of all requirements in R18</a:t>
            </a:r>
          </a:p>
          <a:p>
            <a:r>
              <a:rPr lang="en-GB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Cons: </a:t>
            </a:r>
            <a:r>
              <a:rPr lang="en-US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not converge to the final solution, more exceptions is needed, R18 cannot delivered on time. </a:t>
            </a:r>
          </a:p>
          <a:p>
            <a:r>
              <a:rPr lang="en-US" alt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Even can not give a feasible features/solutions in R18.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747B118-EEED-483D-81F0-FFCE88D295FD}"/>
              </a:ext>
            </a:extLst>
          </p:cNvPr>
          <p:cNvSpPr/>
          <p:nvPr/>
        </p:nvSpPr>
        <p:spPr>
          <a:xfrm>
            <a:off x="166255" y="5129580"/>
            <a:ext cx="6735776" cy="84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[R-5.15-006] An MCX User shall be able to access multiple gateway MCX UEs simultaneously from a single device while restricting a MCX Service to one gateway (e.g., MCPTT on gateway UE 1, MCData and MCVideo on gateway UE 2).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altLang="zh-CN" sz="1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[R-5.15-001a] The MCX Service system shall provide a mechanism to uniquely identify a gateway MCX UE.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BCE7BBE-42B9-4BDD-9455-BD62A886D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160" y="1277870"/>
            <a:ext cx="4937759" cy="1304644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E03538BA-1BA9-433C-AF25-68B33D768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186" y="3037373"/>
            <a:ext cx="4776858" cy="1258455"/>
          </a:xfrm>
          <a:prstGeom prst="rect">
            <a:avLst/>
          </a:prstGeom>
        </p:spPr>
      </p:pic>
      <p:sp>
        <p:nvSpPr>
          <p:cNvPr id="106" name="对话气泡: 圆角矩形 105">
            <a:extLst>
              <a:ext uri="{FF2B5EF4-FFF2-40B4-BE49-F238E27FC236}">
                <a16:creationId xmlns:a16="http://schemas.microsoft.com/office/drawing/2014/main" id="{1447F314-FEA7-4A7C-9AE8-F0BE9E9AB557}"/>
              </a:ext>
            </a:extLst>
          </p:cNvPr>
          <p:cNvSpPr/>
          <p:nvPr/>
        </p:nvSpPr>
        <p:spPr>
          <a:xfrm>
            <a:off x="8638032" y="4169664"/>
            <a:ext cx="896112" cy="329184"/>
          </a:xfrm>
          <a:prstGeom prst="wedgeRoundRectCallout">
            <a:avLst>
              <a:gd name="adj1" fmla="val -59856"/>
              <a:gd name="adj2" fmla="val -13564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25DDCC79-B72D-434A-9714-289DDEBB14FC}"/>
              </a:ext>
            </a:extLst>
          </p:cNvPr>
          <p:cNvSpPr/>
          <p:nvPr/>
        </p:nvSpPr>
        <p:spPr>
          <a:xfrm>
            <a:off x="8638032" y="4129516"/>
            <a:ext cx="98755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/>
              <a:t>LS to SA1 for clarification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73203150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33C4C-8F36-4840-B573-4DDB63B09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049" y="2463997"/>
            <a:ext cx="10515600" cy="1104917"/>
          </a:xfrm>
        </p:spPr>
        <p:txBody>
          <a:bodyPr/>
          <a:lstStyle/>
          <a:p>
            <a:r>
              <a:rPr lang="en-US" altLang="zh-CN" dirty="0"/>
              <a:t>Huawei’s view on the MC GW mechanism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674315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Work flow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59" name="矩形 258">
            <a:extLst>
              <a:ext uri="{FF2B5EF4-FFF2-40B4-BE49-F238E27FC236}">
                <a16:creationId xmlns:a16="http://schemas.microsoft.com/office/drawing/2014/main" id="{4C694A34-E17B-44B4-89A2-9B788AE39D40}"/>
              </a:ext>
            </a:extLst>
          </p:cNvPr>
          <p:cNvSpPr/>
          <p:nvPr/>
        </p:nvSpPr>
        <p:spPr>
          <a:xfrm>
            <a:off x="796847" y="1755428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32AD966C-7192-4EB6-9C4C-67B9B2CFD161}"/>
              </a:ext>
            </a:extLst>
          </p:cNvPr>
          <p:cNvSpPr txBox="1"/>
          <p:nvPr/>
        </p:nvSpPr>
        <p:spPr>
          <a:xfrm>
            <a:off x="780738" y="1745674"/>
            <a:ext cx="65857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func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9EDA04D2-0186-474D-9CCF-027F3E3626A2}"/>
              </a:ext>
            </a:extLst>
          </p:cNvPr>
          <p:cNvSpPr txBox="1"/>
          <p:nvPr/>
        </p:nvSpPr>
        <p:spPr>
          <a:xfrm>
            <a:off x="329792" y="1447232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262" name="矩形 261">
            <a:extLst>
              <a:ext uri="{FF2B5EF4-FFF2-40B4-BE49-F238E27FC236}">
                <a16:creationId xmlns:a16="http://schemas.microsoft.com/office/drawing/2014/main" id="{DD553904-A158-40FA-B12B-80A683FF1897}"/>
              </a:ext>
            </a:extLst>
          </p:cNvPr>
          <p:cNvSpPr/>
          <p:nvPr/>
        </p:nvSpPr>
        <p:spPr>
          <a:xfrm>
            <a:off x="82369" y="1682890"/>
            <a:ext cx="153707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 262">
            <a:extLst>
              <a:ext uri="{FF2B5EF4-FFF2-40B4-BE49-F238E27FC236}">
                <a16:creationId xmlns:a16="http://schemas.microsoft.com/office/drawing/2014/main" id="{3CCA0A54-BC7D-4288-B9A4-CB4EAB7892E4}"/>
              </a:ext>
            </a:extLst>
          </p:cNvPr>
          <p:cNvSpPr/>
          <p:nvPr/>
        </p:nvSpPr>
        <p:spPr>
          <a:xfrm>
            <a:off x="2308618" y="1766587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D05A937C-C727-4750-BEED-1EDAB53F8BC4}"/>
              </a:ext>
            </a:extLst>
          </p:cNvPr>
          <p:cNvSpPr txBox="1"/>
          <p:nvPr/>
        </p:nvSpPr>
        <p:spPr>
          <a:xfrm>
            <a:off x="2262280" y="1757951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67D634CF-39D9-4C51-B40E-A80D3612CFBD}"/>
              </a:ext>
            </a:extLst>
          </p:cNvPr>
          <p:cNvSpPr txBox="1"/>
          <p:nvPr/>
        </p:nvSpPr>
        <p:spPr>
          <a:xfrm>
            <a:off x="2189558" y="1495658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266" name="矩形 265">
            <a:extLst>
              <a:ext uri="{FF2B5EF4-FFF2-40B4-BE49-F238E27FC236}">
                <a16:creationId xmlns:a16="http://schemas.microsoft.com/office/drawing/2014/main" id="{9059EC83-A3DD-45D0-96EA-4BB5C3DA0FCB}"/>
              </a:ext>
            </a:extLst>
          </p:cNvPr>
          <p:cNvSpPr/>
          <p:nvPr/>
        </p:nvSpPr>
        <p:spPr>
          <a:xfrm>
            <a:off x="2079397" y="1688986"/>
            <a:ext cx="1969159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4DEA9CDE-6AE6-4191-BC34-DD29947F63A9}"/>
              </a:ext>
            </a:extLst>
          </p:cNvPr>
          <p:cNvSpPr txBox="1"/>
          <p:nvPr/>
        </p:nvSpPr>
        <p:spPr>
          <a:xfrm>
            <a:off x="5600171" y="1774533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IDM</a:t>
            </a:r>
            <a:endParaRPr lang="zh-CN" altLang="en-US" sz="1050" dirty="0"/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A486807A-749B-496F-A494-5E88509106F2}"/>
              </a:ext>
            </a:extLst>
          </p:cNvPr>
          <p:cNvSpPr/>
          <p:nvPr/>
        </p:nvSpPr>
        <p:spPr>
          <a:xfrm>
            <a:off x="543205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9F94C500-64E3-4F9C-9275-17E8883C1EA3}"/>
              </a:ext>
            </a:extLst>
          </p:cNvPr>
          <p:cNvGrpSpPr/>
          <p:nvPr/>
        </p:nvGrpSpPr>
        <p:grpSpPr>
          <a:xfrm>
            <a:off x="1185250" y="2146466"/>
            <a:ext cx="1317926" cy="706926"/>
            <a:chOff x="866497" y="-1623682"/>
            <a:chExt cx="1317926" cy="1066267"/>
          </a:xfrm>
        </p:grpSpPr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4F5CC781-60DD-45BC-BFD1-9B883B3944F2}"/>
                </a:ext>
              </a:extLst>
            </p:cNvPr>
            <p:cNvCxnSpPr>
              <a:cxnSpLocks/>
            </p:cNvCxnSpPr>
            <p:nvPr/>
          </p:nvCxnSpPr>
          <p:spPr>
            <a:xfrm>
              <a:off x="866497" y="-1606570"/>
              <a:ext cx="1378" cy="933868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7337F632-F931-4A0C-9CEE-09B34E292078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1066267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圆柱形 273">
            <a:extLst>
              <a:ext uri="{FF2B5EF4-FFF2-40B4-BE49-F238E27FC236}">
                <a16:creationId xmlns:a16="http://schemas.microsoft.com/office/drawing/2014/main" id="{925C0DAA-3579-44A4-AE0B-8C4617224953}"/>
              </a:ext>
            </a:extLst>
          </p:cNvPr>
          <p:cNvSpPr/>
          <p:nvPr/>
        </p:nvSpPr>
        <p:spPr>
          <a:xfrm rot="5400000">
            <a:off x="1746350" y="1982696"/>
            <a:ext cx="203257" cy="1323123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5" name="直接箭头连接符 274">
            <a:extLst>
              <a:ext uri="{FF2B5EF4-FFF2-40B4-BE49-F238E27FC236}">
                <a16:creationId xmlns:a16="http://schemas.microsoft.com/office/drawing/2014/main" id="{C6B0F398-0DD7-458C-8C64-D585BDC93524}"/>
              </a:ext>
            </a:extLst>
          </p:cNvPr>
          <p:cNvCxnSpPr>
            <a:stCxn id="274" idx="3"/>
            <a:endCxn id="274" idx="1"/>
          </p:cNvCxnSpPr>
          <p:nvPr/>
        </p:nvCxnSpPr>
        <p:spPr>
          <a:xfrm>
            <a:off x="1186417" y="2644258"/>
            <a:ext cx="1323123" cy="0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文本框 275">
            <a:extLst>
              <a:ext uri="{FF2B5EF4-FFF2-40B4-BE49-F238E27FC236}">
                <a16:creationId xmlns:a16="http://schemas.microsoft.com/office/drawing/2014/main" id="{DB291C25-A921-41A9-84D9-6A9E0D42C99D}"/>
              </a:ext>
            </a:extLst>
          </p:cNvPr>
          <p:cNvSpPr txBox="1"/>
          <p:nvPr/>
        </p:nvSpPr>
        <p:spPr>
          <a:xfrm>
            <a:off x="966202" y="2418400"/>
            <a:ext cx="16850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3.N3GPP link/Conn security</a:t>
            </a:r>
            <a:endParaRPr lang="zh-CN" altLang="en-US" sz="1050" dirty="0"/>
          </a:p>
        </p:txBody>
      </p:sp>
      <p:cxnSp>
        <p:nvCxnSpPr>
          <p:cNvPr id="277" name="直接连接符 276">
            <a:extLst>
              <a:ext uri="{FF2B5EF4-FFF2-40B4-BE49-F238E27FC236}">
                <a16:creationId xmlns:a16="http://schemas.microsoft.com/office/drawing/2014/main" id="{21B9737F-0B5E-4B31-A8B4-9B44704D9A1E}"/>
              </a:ext>
            </a:extLst>
          </p:cNvPr>
          <p:cNvCxnSpPr>
            <a:cxnSpLocks/>
          </p:cNvCxnSpPr>
          <p:nvPr/>
        </p:nvCxnSpPr>
        <p:spPr>
          <a:xfrm>
            <a:off x="2767001" y="2088423"/>
            <a:ext cx="0" cy="3339344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279">
            <a:extLst>
              <a:ext uri="{FF2B5EF4-FFF2-40B4-BE49-F238E27FC236}">
                <a16:creationId xmlns:a16="http://schemas.microsoft.com/office/drawing/2014/main" id="{DA111C68-F74D-4384-BBB9-67FE12B8EB60}"/>
              </a:ext>
            </a:extLst>
          </p:cNvPr>
          <p:cNvSpPr txBox="1"/>
          <p:nvPr/>
        </p:nvSpPr>
        <p:spPr>
          <a:xfrm>
            <a:off x="4371617" y="1751209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281" name="矩形 280">
            <a:extLst>
              <a:ext uri="{FF2B5EF4-FFF2-40B4-BE49-F238E27FC236}">
                <a16:creationId xmlns:a16="http://schemas.microsoft.com/office/drawing/2014/main" id="{9B6E478A-E903-4B91-BAA3-3117E3FC6AE8}"/>
              </a:ext>
            </a:extLst>
          </p:cNvPr>
          <p:cNvSpPr/>
          <p:nvPr/>
        </p:nvSpPr>
        <p:spPr>
          <a:xfrm>
            <a:off x="433720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2" name="直接连接符 281">
            <a:extLst>
              <a:ext uri="{FF2B5EF4-FFF2-40B4-BE49-F238E27FC236}">
                <a16:creationId xmlns:a16="http://schemas.microsoft.com/office/drawing/2014/main" id="{B8EA3484-7308-4B1C-BFA5-84D5075BA332}"/>
              </a:ext>
            </a:extLst>
          </p:cNvPr>
          <p:cNvCxnSpPr>
            <a:cxnSpLocks/>
            <a:stCxn id="281" idx="2"/>
          </p:cNvCxnSpPr>
          <p:nvPr/>
        </p:nvCxnSpPr>
        <p:spPr>
          <a:xfrm>
            <a:off x="4770023" y="2148527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圆柱形 282">
            <a:extLst>
              <a:ext uri="{FF2B5EF4-FFF2-40B4-BE49-F238E27FC236}">
                <a16:creationId xmlns:a16="http://schemas.microsoft.com/office/drawing/2014/main" id="{959C89AA-6603-4F8C-9101-481092AA3AF1}"/>
              </a:ext>
            </a:extLst>
          </p:cNvPr>
          <p:cNvSpPr/>
          <p:nvPr/>
        </p:nvSpPr>
        <p:spPr>
          <a:xfrm rot="5400000">
            <a:off x="3529833" y="1244756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109C8D95-AFB8-466A-B14B-72D83DA6B8D2}"/>
              </a:ext>
            </a:extLst>
          </p:cNvPr>
          <p:cNvSpPr txBox="1"/>
          <p:nvPr/>
        </p:nvSpPr>
        <p:spPr>
          <a:xfrm>
            <a:off x="2527045" y="2187331"/>
            <a:ext cx="15584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1. 3GPP network security</a:t>
            </a:r>
            <a:endParaRPr lang="zh-CN" altLang="en-US" sz="1050" dirty="0"/>
          </a:p>
        </p:txBody>
      </p:sp>
      <p:sp>
        <p:nvSpPr>
          <p:cNvPr id="285" name="矩形 284">
            <a:extLst>
              <a:ext uri="{FF2B5EF4-FFF2-40B4-BE49-F238E27FC236}">
                <a16:creationId xmlns:a16="http://schemas.microsoft.com/office/drawing/2014/main" id="{733FEDFA-4AE0-4231-95D0-B91291EE3789}"/>
              </a:ext>
            </a:extLst>
          </p:cNvPr>
          <p:cNvSpPr/>
          <p:nvPr/>
        </p:nvSpPr>
        <p:spPr>
          <a:xfrm>
            <a:off x="3240838" y="1766587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E8E1A617-7CAD-4C29-B5CA-C2976206A17F}"/>
              </a:ext>
            </a:extLst>
          </p:cNvPr>
          <p:cNvSpPr txBox="1"/>
          <p:nvPr/>
        </p:nvSpPr>
        <p:spPr>
          <a:xfrm>
            <a:off x="3188910" y="177453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287" name="箭头: 左右 286">
            <a:extLst>
              <a:ext uri="{FF2B5EF4-FFF2-40B4-BE49-F238E27FC236}">
                <a16:creationId xmlns:a16="http://schemas.microsoft.com/office/drawing/2014/main" id="{66B92D59-6699-4680-9F66-818E2EFAECB6}"/>
              </a:ext>
            </a:extLst>
          </p:cNvPr>
          <p:cNvSpPr/>
          <p:nvPr/>
        </p:nvSpPr>
        <p:spPr>
          <a:xfrm>
            <a:off x="3516499" y="2421048"/>
            <a:ext cx="2374327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id="{5C3BD702-D44B-4895-92A5-4EF99EBAA401}"/>
              </a:ext>
            </a:extLst>
          </p:cNvPr>
          <p:cNvSpPr txBox="1"/>
          <p:nvPr/>
        </p:nvSpPr>
        <p:spPr>
          <a:xfrm>
            <a:off x="3625704" y="2502731"/>
            <a:ext cx="29832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2.Existing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 (for GW UE itself)</a:t>
            </a:r>
            <a:endParaRPr lang="zh-CN" altLang="en-US" sz="1050" dirty="0"/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EBC1D822-0480-45CC-BEA7-E9FD7A38DDCC}"/>
              </a:ext>
            </a:extLst>
          </p:cNvPr>
          <p:cNvGrpSpPr/>
          <p:nvPr/>
        </p:nvGrpSpPr>
        <p:grpSpPr>
          <a:xfrm>
            <a:off x="422137" y="2081595"/>
            <a:ext cx="6569257" cy="4154001"/>
            <a:chOff x="79568" y="2354266"/>
            <a:chExt cx="6569257" cy="1315598"/>
          </a:xfrm>
        </p:grpSpPr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F8F8FB38-48E4-46FD-949B-975725471843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E2DB1DDD-09B7-4846-939A-F27DE289D14A}"/>
                </a:ext>
              </a:extLst>
            </p:cNvPr>
            <p:cNvCxnSpPr>
              <a:cxnSpLocks/>
            </p:cNvCxnSpPr>
            <p:nvPr/>
          </p:nvCxnSpPr>
          <p:spPr>
            <a:xfrm>
              <a:off x="609558" y="2361244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BB6D499F-10ED-4E9C-9B0A-60CDADCC5CCF}"/>
                </a:ext>
              </a:extLst>
            </p:cNvPr>
            <p:cNvCxnSpPr>
              <a:cxnSpLocks/>
            </p:cNvCxnSpPr>
            <p:nvPr/>
          </p:nvCxnSpPr>
          <p:spPr>
            <a:xfrm>
              <a:off x="3164760" y="2374402"/>
              <a:ext cx="0" cy="256440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id="{70499294-1FBD-483E-84B7-566EF1E9937A}"/>
                </a:ext>
              </a:extLst>
            </p:cNvPr>
            <p:cNvCxnSpPr>
              <a:cxnSpLocks/>
            </p:cNvCxnSpPr>
            <p:nvPr/>
          </p:nvCxnSpPr>
          <p:spPr>
            <a:xfrm>
              <a:off x="79568" y="2354266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FA28EE8-43F4-4F3B-A6BF-374C43F04E88}"/>
                </a:ext>
              </a:extLst>
            </p:cNvPr>
            <p:cNvCxnSpPr>
              <a:cxnSpLocks/>
            </p:cNvCxnSpPr>
            <p:nvPr/>
          </p:nvCxnSpPr>
          <p:spPr>
            <a:xfrm>
              <a:off x="6648825" y="2381987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4" name="箭头: 左右 293">
            <a:extLst>
              <a:ext uri="{FF2B5EF4-FFF2-40B4-BE49-F238E27FC236}">
                <a16:creationId xmlns:a16="http://schemas.microsoft.com/office/drawing/2014/main" id="{2262BADC-DA70-41F5-AEA0-2A115AA1F97B}"/>
              </a:ext>
            </a:extLst>
          </p:cNvPr>
          <p:cNvSpPr/>
          <p:nvPr/>
        </p:nvSpPr>
        <p:spPr>
          <a:xfrm>
            <a:off x="406935" y="5427767"/>
            <a:ext cx="6567346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1801C4CF-3529-4D1B-B7D1-6AC77BD73B0A}"/>
              </a:ext>
            </a:extLst>
          </p:cNvPr>
          <p:cNvSpPr txBox="1"/>
          <p:nvPr/>
        </p:nvSpPr>
        <p:spPr>
          <a:xfrm>
            <a:off x="1926402" y="5486443"/>
            <a:ext cx="3088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10. Service authorization with MC service server</a:t>
            </a:r>
            <a:endParaRPr lang="zh-CN" altLang="en-US" sz="1050" dirty="0"/>
          </a:p>
        </p:txBody>
      </p:sp>
      <p:sp>
        <p:nvSpPr>
          <p:cNvPr id="296" name="箭头: 左右 295">
            <a:extLst>
              <a:ext uri="{FF2B5EF4-FFF2-40B4-BE49-F238E27FC236}">
                <a16:creationId xmlns:a16="http://schemas.microsoft.com/office/drawing/2014/main" id="{12909D86-07A2-452E-B4DE-D6D205158436}"/>
              </a:ext>
            </a:extLst>
          </p:cNvPr>
          <p:cNvSpPr/>
          <p:nvPr/>
        </p:nvSpPr>
        <p:spPr>
          <a:xfrm>
            <a:off x="412691" y="5694915"/>
            <a:ext cx="6561589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A1452098-DFBA-4DB8-9549-649786393689}"/>
              </a:ext>
            </a:extLst>
          </p:cNvPr>
          <p:cNvSpPr txBox="1"/>
          <p:nvPr/>
        </p:nvSpPr>
        <p:spPr>
          <a:xfrm>
            <a:off x="2568863" y="5763004"/>
            <a:ext cx="24637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11. Other procedures</a:t>
            </a:r>
            <a:r>
              <a:rPr lang="zh-CN" altLang="en-US" sz="1050" dirty="0"/>
              <a:t>：</a:t>
            </a:r>
            <a:r>
              <a:rPr lang="en-US" altLang="zh-CN" sz="1050" dirty="0"/>
              <a:t>affiliation, call</a:t>
            </a:r>
            <a:endParaRPr lang="zh-CN" altLang="en-US" sz="1050" dirty="0"/>
          </a:p>
        </p:txBody>
      </p:sp>
      <p:sp>
        <p:nvSpPr>
          <p:cNvPr id="298" name="矩形 297">
            <a:extLst>
              <a:ext uri="{FF2B5EF4-FFF2-40B4-BE49-F238E27FC236}">
                <a16:creationId xmlns:a16="http://schemas.microsoft.com/office/drawing/2014/main" id="{45636C42-5508-427B-B79A-6F8E69FD0850}"/>
              </a:ext>
            </a:extLst>
          </p:cNvPr>
          <p:cNvSpPr/>
          <p:nvPr/>
        </p:nvSpPr>
        <p:spPr>
          <a:xfrm>
            <a:off x="137822" y="1748600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99" name="文本框 298">
            <a:extLst>
              <a:ext uri="{FF2B5EF4-FFF2-40B4-BE49-F238E27FC236}">
                <a16:creationId xmlns:a16="http://schemas.microsoft.com/office/drawing/2014/main" id="{ED7E50DE-9D41-4488-893D-094B37F8BEE1}"/>
              </a:ext>
            </a:extLst>
          </p:cNvPr>
          <p:cNvSpPr txBox="1"/>
          <p:nvPr/>
        </p:nvSpPr>
        <p:spPr>
          <a:xfrm>
            <a:off x="85894" y="1756546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302" name="Title 1">
            <a:extLst>
              <a:ext uri="{FF2B5EF4-FFF2-40B4-BE49-F238E27FC236}">
                <a16:creationId xmlns:a16="http://schemas.microsoft.com/office/drawing/2014/main" id="{E98115C3-F2A9-47AD-8F15-C86CCD724778}"/>
              </a:ext>
            </a:extLst>
          </p:cNvPr>
          <p:cNvSpPr txBox="1">
            <a:spLocks/>
          </p:cNvSpPr>
          <p:nvPr/>
        </p:nvSpPr>
        <p:spPr bwMode="auto">
          <a:xfrm>
            <a:off x="534017" y="1213446"/>
            <a:ext cx="1969159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A -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08" name="直接箭头连接符 307">
            <a:extLst>
              <a:ext uri="{FF2B5EF4-FFF2-40B4-BE49-F238E27FC236}">
                <a16:creationId xmlns:a16="http://schemas.microsoft.com/office/drawing/2014/main" id="{AD74F831-E3B4-4DEA-A417-140031D58E96}"/>
              </a:ext>
            </a:extLst>
          </p:cNvPr>
          <p:cNvCxnSpPr>
            <a:cxnSpLocks/>
          </p:cNvCxnSpPr>
          <p:nvPr/>
        </p:nvCxnSpPr>
        <p:spPr>
          <a:xfrm>
            <a:off x="430016" y="3460025"/>
            <a:ext cx="5464962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文本框 311">
            <a:extLst>
              <a:ext uri="{FF2B5EF4-FFF2-40B4-BE49-F238E27FC236}">
                <a16:creationId xmlns:a16="http://schemas.microsoft.com/office/drawing/2014/main" id="{E3A73D3F-87E8-43A2-A2F4-BBE42608A3B5}"/>
              </a:ext>
            </a:extLst>
          </p:cNvPr>
          <p:cNvSpPr txBox="1"/>
          <p:nvPr/>
        </p:nvSpPr>
        <p:spPr>
          <a:xfrm>
            <a:off x="1516135" y="3254698"/>
            <a:ext cx="34900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IDs, PTT</a:t>
            </a:r>
            <a:r>
              <a:rPr lang="zh-CN" altLang="en-US" sz="1050" dirty="0"/>
              <a:t> </a:t>
            </a:r>
          </a:p>
        </p:txBody>
      </p:sp>
      <p:sp>
        <p:nvSpPr>
          <p:cNvPr id="314" name="文本框 313">
            <a:extLst>
              <a:ext uri="{FF2B5EF4-FFF2-40B4-BE49-F238E27FC236}">
                <a16:creationId xmlns:a16="http://schemas.microsoft.com/office/drawing/2014/main" id="{F0754ADF-A861-439E-B24B-D0F58EC62DD3}"/>
              </a:ext>
            </a:extLst>
          </p:cNvPr>
          <p:cNvSpPr txBox="1"/>
          <p:nvPr/>
        </p:nvSpPr>
        <p:spPr>
          <a:xfrm>
            <a:off x="6526907" y="1701357"/>
            <a:ext cx="11576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/>
              <a:t>MC service server</a:t>
            </a:r>
          </a:p>
          <a:p>
            <a:pPr algn="ctr"/>
            <a:r>
              <a:rPr lang="en-US" altLang="zh-CN" sz="1050" dirty="0"/>
              <a:t>(MCPTT)</a:t>
            </a:r>
            <a:endParaRPr lang="zh-CN" altLang="en-US" sz="1050" dirty="0"/>
          </a:p>
        </p:txBody>
      </p:sp>
      <p:sp>
        <p:nvSpPr>
          <p:cNvPr id="315" name="矩形 314">
            <a:extLst>
              <a:ext uri="{FF2B5EF4-FFF2-40B4-BE49-F238E27FC236}">
                <a16:creationId xmlns:a16="http://schemas.microsoft.com/office/drawing/2014/main" id="{DE7B0B3C-7CDD-4E0C-9966-FF85593ECF48}"/>
              </a:ext>
            </a:extLst>
          </p:cNvPr>
          <p:cNvSpPr/>
          <p:nvPr/>
        </p:nvSpPr>
        <p:spPr>
          <a:xfrm>
            <a:off x="6526906" y="1673688"/>
            <a:ext cx="1098447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箭头: 左右 316">
            <a:extLst>
              <a:ext uri="{FF2B5EF4-FFF2-40B4-BE49-F238E27FC236}">
                <a16:creationId xmlns:a16="http://schemas.microsoft.com/office/drawing/2014/main" id="{FB8C8172-0DAC-4185-B044-95CD0D8D0AC5}"/>
              </a:ext>
            </a:extLst>
          </p:cNvPr>
          <p:cNvSpPr/>
          <p:nvPr/>
        </p:nvSpPr>
        <p:spPr>
          <a:xfrm>
            <a:off x="3516499" y="2698915"/>
            <a:ext cx="3457782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文本框 317">
            <a:extLst>
              <a:ext uri="{FF2B5EF4-FFF2-40B4-BE49-F238E27FC236}">
                <a16:creationId xmlns:a16="http://schemas.microsoft.com/office/drawing/2014/main" id="{6CEBC264-9A29-487D-9D8A-DC7CA7C37BBE}"/>
              </a:ext>
            </a:extLst>
          </p:cNvPr>
          <p:cNvSpPr txBox="1"/>
          <p:nvPr/>
        </p:nvSpPr>
        <p:spPr>
          <a:xfrm>
            <a:off x="3625705" y="2780598"/>
            <a:ext cx="33358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2.Existing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 (for GW UE itself)</a:t>
            </a:r>
            <a:endParaRPr lang="zh-CN" altLang="en-US" sz="1050" dirty="0"/>
          </a:p>
        </p:txBody>
      </p:sp>
      <p:sp>
        <p:nvSpPr>
          <p:cNvPr id="319" name="箭头: 左右 318">
            <a:extLst>
              <a:ext uri="{FF2B5EF4-FFF2-40B4-BE49-F238E27FC236}">
                <a16:creationId xmlns:a16="http://schemas.microsoft.com/office/drawing/2014/main" id="{8D0EC3F7-8328-4F99-9338-A4F1F333DABF}"/>
              </a:ext>
            </a:extLst>
          </p:cNvPr>
          <p:cNvSpPr/>
          <p:nvPr/>
        </p:nvSpPr>
        <p:spPr>
          <a:xfrm>
            <a:off x="920020" y="3615157"/>
            <a:ext cx="1840971" cy="504440"/>
          </a:xfrm>
          <a:prstGeom prst="leftRightArrow">
            <a:avLst>
              <a:gd name="adj1" fmla="val 50000"/>
              <a:gd name="adj2" fmla="val 27039"/>
            </a:avLst>
          </a:prstGeom>
          <a:solidFill>
            <a:srgbClr val="FFC000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C983456B-1D44-4E18-8F24-CB0371C39AD1}"/>
              </a:ext>
            </a:extLst>
          </p:cNvPr>
          <p:cNvSpPr txBox="1"/>
          <p:nvPr/>
        </p:nvSpPr>
        <p:spPr>
          <a:xfrm>
            <a:off x="1015152" y="3723223"/>
            <a:ext cx="1883849" cy="32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5. Application layer security:</a:t>
            </a:r>
          </a:p>
          <a:p>
            <a:pPr>
              <a:lnSpc>
                <a:spcPct val="70000"/>
              </a:lnSpc>
            </a:pPr>
            <a:r>
              <a:rPr lang="en-US" altLang="zh-CN" sz="1050" dirty="0"/>
              <a:t>Authentication &amp; authorization</a:t>
            </a:r>
            <a:endParaRPr lang="zh-CN" altLang="en-US" sz="1050" dirty="0"/>
          </a:p>
        </p:txBody>
      </p:sp>
      <p:cxnSp>
        <p:nvCxnSpPr>
          <p:cNvPr id="322" name="直接箭头连接符 321">
            <a:extLst>
              <a:ext uri="{FF2B5EF4-FFF2-40B4-BE49-F238E27FC236}">
                <a16:creationId xmlns:a16="http://schemas.microsoft.com/office/drawing/2014/main" id="{A08DCCE2-297C-4B00-95E0-2F18DCDFC824}"/>
              </a:ext>
            </a:extLst>
          </p:cNvPr>
          <p:cNvCxnSpPr>
            <a:cxnSpLocks/>
          </p:cNvCxnSpPr>
          <p:nvPr/>
        </p:nvCxnSpPr>
        <p:spPr>
          <a:xfrm>
            <a:off x="952435" y="4258724"/>
            <a:ext cx="1810024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箭头连接符 323">
            <a:extLst>
              <a:ext uri="{FF2B5EF4-FFF2-40B4-BE49-F238E27FC236}">
                <a16:creationId xmlns:a16="http://schemas.microsoft.com/office/drawing/2014/main" id="{8DD69A3A-3B9C-4A49-8AAB-13EA8697F9E6}"/>
              </a:ext>
            </a:extLst>
          </p:cNvPr>
          <p:cNvCxnSpPr>
            <a:cxnSpLocks/>
          </p:cNvCxnSpPr>
          <p:nvPr/>
        </p:nvCxnSpPr>
        <p:spPr>
          <a:xfrm>
            <a:off x="2762459" y="4258724"/>
            <a:ext cx="4220777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6" name="文本框 325">
            <a:extLst>
              <a:ext uri="{FF2B5EF4-FFF2-40B4-BE49-F238E27FC236}">
                <a16:creationId xmlns:a16="http://schemas.microsoft.com/office/drawing/2014/main" id="{91410E63-0B93-469F-9B95-4AEE5CB36F1F}"/>
              </a:ext>
            </a:extLst>
          </p:cNvPr>
          <p:cNvSpPr txBox="1"/>
          <p:nvPr/>
        </p:nvSpPr>
        <p:spPr>
          <a:xfrm>
            <a:off x="911862" y="4027221"/>
            <a:ext cx="18421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6. Connection authorization (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</a:t>
            </a:r>
            <a:r>
              <a:rPr lang="en-US" altLang="zh-CN" sz="1050" dirty="0"/>
              <a:t>)</a:t>
            </a:r>
            <a:endParaRPr lang="zh-CN" altLang="en-US" sz="1050" dirty="0"/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id="{C5139649-B48A-460D-95BD-593808AF97E5}"/>
              </a:ext>
            </a:extLst>
          </p:cNvPr>
          <p:cNvSpPr txBox="1"/>
          <p:nvPr/>
        </p:nvSpPr>
        <p:spPr>
          <a:xfrm>
            <a:off x="3026283" y="4008173"/>
            <a:ext cx="3653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6. Connection authorization &lt;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user, + MC service ID of the GW UE</a:t>
            </a:r>
            <a:r>
              <a:rPr lang="en-US" altLang="zh-CN" sz="1050" dirty="0"/>
              <a:t>&gt;</a:t>
            </a:r>
            <a:endParaRPr lang="zh-CN" altLang="en-US" sz="1050" dirty="0"/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7810C69E-607A-4FF0-AA49-9A3628E90A9B}"/>
              </a:ext>
            </a:extLst>
          </p:cNvPr>
          <p:cNvSpPr txBox="1"/>
          <p:nvPr/>
        </p:nvSpPr>
        <p:spPr>
          <a:xfrm>
            <a:off x="2098310" y="3002827"/>
            <a:ext cx="1979219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Initial,</a:t>
            </a:r>
            <a:r>
              <a:rPr lang="zh-CN" altLang="en-US" sz="1050" dirty="0">
                <a:solidFill>
                  <a:srgbClr val="C00000"/>
                </a:solidFill>
              </a:rPr>
              <a:t> </a:t>
            </a:r>
            <a:r>
              <a:rPr lang="en-US" altLang="zh-CN" sz="1050" dirty="0">
                <a:solidFill>
                  <a:srgbClr val="C00000"/>
                </a:solidFill>
              </a:rPr>
              <a:t>Only Open for IDM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1947F68F-C9F3-47D3-AA9C-48EA2A922B8A}"/>
              </a:ext>
            </a:extLst>
          </p:cNvPr>
          <p:cNvSpPr txBox="1"/>
          <p:nvPr/>
        </p:nvSpPr>
        <p:spPr>
          <a:xfrm>
            <a:off x="6351374" y="4339793"/>
            <a:ext cx="1333222" cy="55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7. Check the user is already have a GW for PTT service: Y?</a:t>
            </a:r>
            <a:r>
              <a:rPr lang="zh-CN" altLang="en-US" sz="1000" dirty="0"/>
              <a:t>  </a:t>
            </a:r>
            <a:r>
              <a:rPr lang="en-US" altLang="zh-CN" sz="1000" dirty="0"/>
              <a:t>or N</a:t>
            </a:r>
            <a:r>
              <a:rPr lang="zh-CN" altLang="en-US" sz="1000" dirty="0"/>
              <a:t> </a:t>
            </a:r>
            <a:r>
              <a:rPr lang="en-US" altLang="zh-CN" sz="1000" dirty="0"/>
              <a:t>?</a:t>
            </a:r>
            <a:endParaRPr lang="zh-CN" altLang="en-US" sz="1000" dirty="0"/>
          </a:p>
        </p:txBody>
      </p:sp>
      <p:cxnSp>
        <p:nvCxnSpPr>
          <p:cNvPr id="332" name="直接箭头连接符 331">
            <a:extLst>
              <a:ext uri="{FF2B5EF4-FFF2-40B4-BE49-F238E27FC236}">
                <a16:creationId xmlns:a16="http://schemas.microsoft.com/office/drawing/2014/main" id="{54EB58A7-E3E1-4BBA-B7A3-5E53DCEFBEE5}"/>
              </a:ext>
            </a:extLst>
          </p:cNvPr>
          <p:cNvCxnSpPr>
            <a:cxnSpLocks/>
          </p:cNvCxnSpPr>
          <p:nvPr/>
        </p:nvCxnSpPr>
        <p:spPr>
          <a:xfrm flipH="1">
            <a:off x="987184" y="4995414"/>
            <a:ext cx="1810024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直接箭头连接符 332">
            <a:extLst>
              <a:ext uri="{FF2B5EF4-FFF2-40B4-BE49-F238E27FC236}">
                <a16:creationId xmlns:a16="http://schemas.microsoft.com/office/drawing/2014/main" id="{2BBBEAD4-D2F2-46BA-A15A-ABBA4A2321CF}"/>
              </a:ext>
            </a:extLst>
          </p:cNvPr>
          <p:cNvCxnSpPr>
            <a:cxnSpLocks/>
          </p:cNvCxnSpPr>
          <p:nvPr/>
        </p:nvCxnSpPr>
        <p:spPr>
          <a:xfrm flipH="1">
            <a:off x="2797208" y="4995414"/>
            <a:ext cx="4220777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文本框 334">
            <a:extLst>
              <a:ext uri="{FF2B5EF4-FFF2-40B4-BE49-F238E27FC236}">
                <a16:creationId xmlns:a16="http://schemas.microsoft.com/office/drawing/2014/main" id="{296FD486-893D-49B1-AC6E-C57558211EA5}"/>
              </a:ext>
            </a:extLst>
          </p:cNvPr>
          <p:cNvSpPr txBox="1"/>
          <p:nvPr/>
        </p:nvSpPr>
        <p:spPr>
          <a:xfrm>
            <a:off x="3842115" y="4756489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8. OK</a:t>
            </a:r>
            <a:endParaRPr lang="zh-CN" altLang="en-US" sz="1050" dirty="0"/>
          </a:p>
        </p:txBody>
      </p:sp>
      <p:sp>
        <p:nvSpPr>
          <p:cNvPr id="336" name="文本框 335">
            <a:extLst>
              <a:ext uri="{FF2B5EF4-FFF2-40B4-BE49-F238E27FC236}">
                <a16:creationId xmlns:a16="http://schemas.microsoft.com/office/drawing/2014/main" id="{EF9A32BA-64E7-4ECF-95EF-E69822B0B8D7}"/>
              </a:ext>
            </a:extLst>
          </p:cNvPr>
          <p:cNvSpPr txBox="1"/>
          <p:nvPr/>
        </p:nvSpPr>
        <p:spPr>
          <a:xfrm>
            <a:off x="1458071" y="4712506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8. OK</a:t>
            </a:r>
            <a:endParaRPr lang="zh-CN" altLang="en-US" sz="1050" dirty="0"/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693600E2-9E10-4198-AB65-507EC151A16B}"/>
              </a:ext>
            </a:extLst>
          </p:cNvPr>
          <p:cNvSpPr txBox="1"/>
          <p:nvPr/>
        </p:nvSpPr>
        <p:spPr>
          <a:xfrm>
            <a:off x="1597378" y="5080572"/>
            <a:ext cx="2586620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9.Then, open the gate for MC service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340" name="对话气泡: 圆角矩形 339">
            <a:extLst>
              <a:ext uri="{FF2B5EF4-FFF2-40B4-BE49-F238E27FC236}">
                <a16:creationId xmlns:a16="http://schemas.microsoft.com/office/drawing/2014/main" id="{01A50A5F-D43B-40D2-B143-F8534A97DDE2}"/>
              </a:ext>
            </a:extLst>
          </p:cNvPr>
          <p:cNvSpPr/>
          <p:nvPr/>
        </p:nvSpPr>
        <p:spPr>
          <a:xfrm>
            <a:off x="2456691" y="6116242"/>
            <a:ext cx="4152292" cy="651036"/>
          </a:xfrm>
          <a:prstGeom prst="wedgeRoundRectCallout">
            <a:avLst>
              <a:gd name="adj1" fmla="val -26414"/>
              <a:gd name="adj2" fmla="val -168593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TextBox 262">
            <a:extLst>
              <a:ext uri="{FF2B5EF4-FFF2-40B4-BE49-F238E27FC236}">
                <a16:creationId xmlns:a16="http://schemas.microsoft.com/office/drawing/2014/main" id="{F0784A73-27BD-442B-976F-DC8051A4104E}"/>
              </a:ext>
            </a:extLst>
          </p:cNvPr>
          <p:cNvSpPr txBox="1"/>
          <p:nvPr/>
        </p:nvSpPr>
        <p:spPr>
          <a:xfrm>
            <a:off x="2447607" y="6057949"/>
            <a:ext cx="4228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Without this, no way to prevent the 2</a:t>
            </a:r>
            <a:r>
              <a:rPr kumimoji="0" lang="en-US" altLang="zh-CN" sz="1050" b="1" i="1" u="none" strike="noStrike" kern="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nd</a:t>
            </a: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traffic connection (same user, same service) to the server.</a:t>
            </a:r>
          </a:p>
          <a:p>
            <a:pPr lvl="0">
              <a:defRPr/>
            </a:pP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Without this, no need for the </a:t>
            </a:r>
            <a:r>
              <a:rPr lang="en-US" altLang="zh-CN" sz="1050" b="1" i="1" kern="0" dirty="0">
                <a:solidFill>
                  <a:srgbClr val="C00000"/>
                </a:solidFill>
              </a:rPr>
              <a:t>whole connection authorization, as the server can different connections, e.g., by IP+MC service ID</a:t>
            </a:r>
            <a:endParaRPr kumimoji="0" lang="zh-CN" altLang="en-US" sz="105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" name="右大括号 1">
            <a:extLst>
              <a:ext uri="{FF2B5EF4-FFF2-40B4-BE49-F238E27FC236}">
                <a16:creationId xmlns:a16="http://schemas.microsoft.com/office/drawing/2014/main" id="{B6987C62-F7C1-46A5-872E-BAA02D59A3BE}"/>
              </a:ext>
            </a:extLst>
          </p:cNvPr>
          <p:cNvSpPr/>
          <p:nvPr/>
        </p:nvSpPr>
        <p:spPr>
          <a:xfrm>
            <a:off x="7626438" y="4186447"/>
            <a:ext cx="185013" cy="1378655"/>
          </a:xfrm>
          <a:prstGeom prst="rightBrace">
            <a:avLst>
              <a:gd name="adj1" fmla="val 94000"/>
              <a:gd name="adj2" fmla="val 50000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262">
            <a:extLst>
              <a:ext uri="{FF2B5EF4-FFF2-40B4-BE49-F238E27FC236}">
                <a16:creationId xmlns:a16="http://schemas.microsoft.com/office/drawing/2014/main" id="{B3F01D83-1E81-407F-BFC8-A16A736A939B}"/>
              </a:ext>
            </a:extLst>
          </p:cNvPr>
          <p:cNvSpPr txBox="1"/>
          <p:nvPr/>
        </p:nvSpPr>
        <p:spPr>
          <a:xfrm>
            <a:off x="7861293" y="4098918"/>
            <a:ext cx="419658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05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The other proposal:</a:t>
            </a:r>
          </a:p>
          <a:p>
            <a:pPr lvl="0">
              <a:defRPr/>
            </a:pPr>
            <a:r>
              <a:rPr kumimoji="0" lang="en-US" altLang="zh-CN" sz="105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Extend the service authorization to make the MC client at the Non-3GPP device to add the GW UE ID.</a:t>
            </a:r>
          </a:p>
          <a:p>
            <a:pPr lvl="0">
              <a:defRPr/>
            </a:pPr>
            <a:r>
              <a:rPr lang="en-US" altLang="zh-CN" sz="1050" b="1" i="1" kern="0" dirty="0">
                <a:solidFill>
                  <a:srgbClr val="C00000"/>
                </a:solidFill>
              </a:rPr>
              <a:t>Issues: </a:t>
            </a:r>
          </a:p>
          <a:p>
            <a:pPr lvl="0">
              <a:defRPr/>
            </a:pPr>
            <a:r>
              <a:rPr lang="en-US" altLang="zh-CN" sz="1050" i="1" kern="0" dirty="0">
                <a:solidFill>
                  <a:srgbClr val="C00000"/>
                </a:solidFill>
              </a:rPr>
              <a:t>(1) How and when to provide the ID of the GW to the non-3GPP device is an issue;</a:t>
            </a:r>
          </a:p>
          <a:p>
            <a:pPr>
              <a:defRPr/>
            </a:pPr>
            <a:r>
              <a:rPr lang="en-US" altLang="zh-CN" sz="1050" i="1" kern="0" dirty="0">
                <a:solidFill>
                  <a:srgbClr val="C00000"/>
                </a:solidFill>
              </a:rPr>
              <a:t>(2) The MC client on the non-3GPP device and the normal UE becomes different, a dedicated MC client on the non-3GPP device is needed, increase development and management of the MC client.</a:t>
            </a:r>
          </a:p>
          <a:p>
            <a:pPr lvl="0">
              <a:defRPr/>
            </a:pPr>
            <a:endParaRPr kumimoji="0" lang="zh-CN" altLang="en-US" sz="105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65" name="对话气泡: 圆角矩形 64">
            <a:extLst>
              <a:ext uri="{FF2B5EF4-FFF2-40B4-BE49-F238E27FC236}">
                <a16:creationId xmlns:a16="http://schemas.microsoft.com/office/drawing/2014/main" id="{14E536DF-0A3F-4AC3-AF2D-B36B813AF054}"/>
              </a:ext>
            </a:extLst>
          </p:cNvPr>
          <p:cNvSpPr/>
          <p:nvPr/>
        </p:nvSpPr>
        <p:spPr>
          <a:xfrm>
            <a:off x="7333460" y="2267888"/>
            <a:ext cx="3035831" cy="843164"/>
          </a:xfrm>
          <a:prstGeom prst="wedgeRoundRectCallout">
            <a:avLst>
              <a:gd name="adj1" fmla="val -108610"/>
              <a:gd name="adj2" fmla="val 93181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262">
            <a:extLst>
              <a:ext uri="{FF2B5EF4-FFF2-40B4-BE49-F238E27FC236}">
                <a16:creationId xmlns:a16="http://schemas.microsoft.com/office/drawing/2014/main" id="{E0F19CAC-6FE1-4DCD-B99F-331AD5A21505}"/>
              </a:ext>
            </a:extLst>
          </p:cNvPr>
          <p:cNvSpPr txBox="1"/>
          <p:nvPr/>
        </p:nvSpPr>
        <p:spPr>
          <a:xfrm>
            <a:off x="7447987" y="2274833"/>
            <a:ext cx="285332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050" b="1" i="1" kern="0" dirty="0">
                <a:solidFill>
                  <a:srgbClr val="00B050"/>
                </a:solidFill>
              </a:rPr>
              <a:t>The identity authentication should be performed before the connection authorization. 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kumimoji="0" lang="en-US" altLang="zh-CN" sz="100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Not service specific </a:t>
            </a:r>
          </a:p>
          <a:p>
            <a:pPr marL="171450" lvl="0" indent="-171450">
              <a:buFont typeface="Arial" panose="020B0604020202020204" pitchFamily="34" charset="0"/>
              <a:buChar char="•"/>
              <a:defRPr/>
            </a:pPr>
            <a:r>
              <a:rPr lang="en-US" altLang="zh-CN" sz="1000" i="1" kern="0" dirty="0">
                <a:solidFill>
                  <a:srgbClr val="00B050"/>
                </a:solidFill>
              </a:rPr>
              <a:t>Security consideration</a:t>
            </a:r>
            <a:endParaRPr kumimoji="0" lang="zh-CN" altLang="en-US" sz="1000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sp>
        <p:nvSpPr>
          <p:cNvPr id="68" name="对话气泡: 圆角矩形 67">
            <a:extLst>
              <a:ext uri="{FF2B5EF4-FFF2-40B4-BE49-F238E27FC236}">
                <a16:creationId xmlns:a16="http://schemas.microsoft.com/office/drawing/2014/main" id="{D490572B-109C-42D5-80CB-796A7B6BC3C0}"/>
              </a:ext>
            </a:extLst>
          </p:cNvPr>
          <p:cNvSpPr/>
          <p:nvPr/>
        </p:nvSpPr>
        <p:spPr>
          <a:xfrm>
            <a:off x="7372039" y="3241361"/>
            <a:ext cx="3035823" cy="577081"/>
          </a:xfrm>
          <a:prstGeom prst="wedgeRoundRectCallout">
            <a:avLst>
              <a:gd name="adj1" fmla="val -62782"/>
              <a:gd name="adj2" fmla="val 11212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262">
            <a:extLst>
              <a:ext uri="{FF2B5EF4-FFF2-40B4-BE49-F238E27FC236}">
                <a16:creationId xmlns:a16="http://schemas.microsoft.com/office/drawing/2014/main" id="{2B367632-5BE9-4460-AEC8-92B11C9EA4FB}"/>
              </a:ext>
            </a:extLst>
          </p:cNvPr>
          <p:cNvSpPr txBox="1"/>
          <p:nvPr/>
        </p:nvSpPr>
        <p:spPr>
          <a:xfrm>
            <a:off x="7372039" y="3241361"/>
            <a:ext cx="30282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050" b="1" i="1" kern="0" dirty="0">
                <a:solidFill>
                  <a:srgbClr val="00B050"/>
                </a:solidFill>
              </a:rPr>
              <a:t>The connection authorization should be finally allowed by the server to cover all the cases.</a:t>
            </a:r>
            <a:endParaRPr kumimoji="0" lang="zh-CN" altLang="en-US" sz="105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sp>
        <p:nvSpPr>
          <p:cNvPr id="72" name="TextBox 262">
            <a:extLst>
              <a:ext uri="{FF2B5EF4-FFF2-40B4-BE49-F238E27FC236}">
                <a16:creationId xmlns:a16="http://schemas.microsoft.com/office/drawing/2014/main" id="{B13DB818-B590-49AB-9F74-72B9E772C576}"/>
              </a:ext>
            </a:extLst>
          </p:cNvPr>
          <p:cNvSpPr txBox="1"/>
          <p:nvPr/>
        </p:nvSpPr>
        <p:spPr>
          <a:xfrm>
            <a:off x="7915754" y="5740359"/>
            <a:ext cx="4191966" cy="9002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050" b="1" i="1" kern="0" dirty="0"/>
              <a:t>Why standalone entities and procedures ?</a:t>
            </a:r>
          </a:p>
          <a:p>
            <a:pPr marL="228600" lvl="0" indent="-228600">
              <a:buAutoNum type="arabicParenBoth"/>
              <a:defRPr/>
            </a:pPr>
            <a:r>
              <a:rPr lang="en-US" altLang="zh-CN" sz="1050" i="1" kern="0" dirty="0"/>
              <a:t>No impact to the existing configuration mechanism. No extra configuration is required by the MC client on the non-3GPP device.</a:t>
            </a:r>
          </a:p>
          <a:p>
            <a:pPr marL="228600" lvl="0" indent="-228600">
              <a:buAutoNum type="arabicParenBoth"/>
              <a:defRPr/>
            </a:pPr>
            <a:r>
              <a:rPr lang="en-US" altLang="zh-CN" sz="1050" i="1" kern="0" dirty="0"/>
              <a:t>The MC client on any device have the same feature and behavior.</a:t>
            </a:r>
          </a:p>
          <a:p>
            <a:pPr marL="228600" lvl="0" indent="-228600">
              <a:buAutoNum type="arabicParenBoth"/>
              <a:defRPr/>
            </a:pPr>
            <a:r>
              <a:rPr lang="en-US" altLang="zh-CN" sz="1050" i="1" kern="0" dirty="0"/>
              <a:t>Easy to complete with the existing R18 procedures.</a:t>
            </a:r>
          </a:p>
        </p:txBody>
      </p:sp>
    </p:spTree>
    <p:extLst>
      <p:ext uri="{BB962C8B-B14F-4D97-AF65-F5344CB8AC3E}">
        <p14:creationId xmlns:p14="http://schemas.microsoft.com/office/powerpoint/2010/main" val="20377606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108">
            <a:extLst>
              <a:ext uri="{FF2B5EF4-FFF2-40B4-BE49-F238E27FC236}">
                <a16:creationId xmlns:a16="http://schemas.microsoft.com/office/drawing/2014/main" id="{7ADE48F1-76AB-40C7-8418-39731CC8DB21}"/>
              </a:ext>
            </a:extLst>
          </p:cNvPr>
          <p:cNvSpPr/>
          <p:nvPr/>
        </p:nvSpPr>
        <p:spPr>
          <a:xfrm>
            <a:off x="962012" y="3201399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EC30888A-1607-445D-A9B6-B8922CF13C4D}"/>
              </a:ext>
            </a:extLst>
          </p:cNvPr>
          <p:cNvSpPr/>
          <p:nvPr/>
        </p:nvSpPr>
        <p:spPr>
          <a:xfrm>
            <a:off x="913469" y="3247410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FA8C92A-6A14-4F7D-BA63-90D7FB98C942}"/>
              </a:ext>
            </a:extLst>
          </p:cNvPr>
          <p:cNvSpPr/>
          <p:nvPr/>
        </p:nvSpPr>
        <p:spPr>
          <a:xfrm>
            <a:off x="863767" y="3314785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67DC83-75EC-49AD-95F2-27756CE22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10515600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Work flow</a:t>
            </a:r>
            <a:endParaRPr lang="en-GB" altLang="en-US" sz="2800" b="1" dirty="0">
              <a:solidFill>
                <a:srgbClr val="FF0000"/>
              </a:solidFill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9EDA04D2-0186-474D-9CCF-027F3E3626A2}"/>
              </a:ext>
            </a:extLst>
          </p:cNvPr>
          <p:cNvSpPr txBox="1"/>
          <p:nvPr/>
        </p:nvSpPr>
        <p:spPr>
          <a:xfrm>
            <a:off x="608076" y="1446334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262" name="矩形 261">
            <a:extLst>
              <a:ext uri="{FF2B5EF4-FFF2-40B4-BE49-F238E27FC236}">
                <a16:creationId xmlns:a16="http://schemas.microsoft.com/office/drawing/2014/main" id="{DD553904-A158-40FA-B12B-80A683FF1897}"/>
              </a:ext>
            </a:extLst>
          </p:cNvPr>
          <p:cNvSpPr/>
          <p:nvPr/>
        </p:nvSpPr>
        <p:spPr>
          <a:xfrm>
            <a:off x="762779" y="1682890"/>
            <a:ext cx="85666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 262">
            <a:extLst>
              <a:ext uri="{FF2B5EF4-FFF2-40B4-BE49-F238E27FC236}">
                <a16:creationId xmlns:a16="http://schemas.microsoft.com/office/drawing/2014/main" id="{3CCA0A54-BC7D-4288-B9A4-CB4EAB7892E4}"/>
              </a:ext>
            </a:extLst>
          </p:cNvPr>
          <p:cNvSpPr/>
          <p:nvPr/>
        </p:nvSpPr>
        <p:spPr>
          <a:xfrm>
            <a:off x="2308618" y="1766587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D05A937C-C727-4750-BEED-1EDAB53F8BC4}"/>
              </a:ext>
            </a:extLst>
          </p:cNvPr>
          <p:cNvSpPr txBox="1"/>
          <p:nvPr/>
        </p:nvSpPr>
        <p:spPr>
          <a:xfrm>
            <a:off x="2262280" y="1757951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67D634CF-39D9-4C51-B40E-A80D3612CFBD}"/>
              </a:ext>
            </a:extLst>
          </p:cNvPr>
          <p:cNvSpPr txBox="1"/>
          <p:nvPr/>
        </p:nvSpPr>
        <p:spPr>
          <a:xfrm>
            <a:off x="2206392" y="1440276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266" name="矩形 265">
            <a:extLst>
              <a:ext uri="{FF2B5EF4-FFF2-40B4-BE49-F238E27FC236}">
                <a16:creationId xmlns:a16="http://schemas.microsoft.com/office/drawing/2014/main" id="{9059EC83-A3DD-45D0-96EA-4BB5C3DA0FCB}"/>
              </a:ext>
            </a:extLst>
          </p:cNvPr>
          <p:cNvSpPr/>
          <p:nvPr/>
        </p:nvSpPr>
        <p:spPr>
          <a:xfrm>
            <a:off x="2079397" y="1635954"/>
            <a:ext cx="1969159" cy="5238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4DEA9CDE-6AE6-4191-BC34-DD29947F63A9}"/>
              </a:ext>
            </a:extLst>
          </p:cNvPr>
          <p:cNvSpPr txBox="1"/>
          <p:nvPr/>
        </p:nvSpPr>
        <p:spPr>
          <a:xfrm>
            <a:off x="5600171" y="1774533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IDM</a:t>
            </a:r>
            <a:endParaRPr lang="zh-CN" altLang="en-US" sz="1050" dirty="0"/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A486807A-749B-496F-A494-5E88509106F2}"/>
              </a:ext>
            </a:extLst>
          </p:cNvPr>
          <p:cNvSpPr/>
          <p:nvPr/>
        </p:nvSpPr>
        <p:spPr>
          <a:xfrm>
            <a:off x="543205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9F94C500-64E3-4F9C-9275-17E8883C1EA3}"/>
              </a:ext>
            </a:extLst>
          </p:cNvPr>
          <p:cNvGrpSpPr/>
          <p:nvPr/>
        </p:nvGrpSpPr>
        <p:grpSpPr>
          <a:xfrm>
            <a:off x="1185250" y="2146466"/>
            <a:ext cx="1317926" cy="3065614"/>
            <a:chOff x="866497" y="-1623682"/>
            <a:chExt cx="1317926" cy="4623913"/>
          </a:xfrm>
        </p:grpSpPr>
        <p:cxnSp>
          <p:nvCxnSpPr>
            <p:cNvPr id="272" name="直接连接符 271">
              <a:extLst>
                <a:ext uri="{FF2B5EF4-FFF2-40B4-BE49-F238E27FC236}">
                  <a16:creationId xmlns:a16="http://schemas.microsoft.com/office/drawing/2014/main" id="{4F5CC781-60DD-45BC-BFD1-9B883B3944F2}"/>
                </a:ext>
              </a:extLst>
            </p:cNvPr>
            <p:cNvCxnSpPr>
              <a:cxnSpLocks/>
            </p:cNvCxnSpPr>
            <p:nvPr/>
          </p:nvCxnSpPr>
          <p:spPr>
            <a:xfrm>
              <a:off x="866497" y="-1606570"/>
              <a:ext cx="0" cy="460680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7337F632-F931-4A0C-9CEE-09B34E292078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280804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圆柱形 273">
            <a:extLst>
              <a:ext uri="{FF2B5EF4-FFF2-40B4-BE49-F238E27FC236}">
                <a16:creationId xmlns:a16="http://schemas.microsoft.com/office/drawing/2014/main" id="{925C0DAA-3579-44A4-AE0B-8C4617224953}"/>
              </a:ext>
            </a:extLst>
          </p:cNvPr>
          <p:cNvSpPr/>
          <p:nvPr/>
        </p:nvSpPr>
        <p:spPr>
          <a:xfrm rot="5400000">
            <a:off x="1746350" y="1982696"/>
            <a:ext cx="203257" cy="1323123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5" name="直接箭头连接符 274">
            <a:extLst>
              <a:ext uri="{FF2B5EF4-FFF2-40B4-BE49-F238E27FC236}">
                <a16:creationId xmlns:a16="http://schemas.microsoft.com/office/drawing/2014/main" id="{C6B0F398-0DD7-458C-8C64-D585BDC93524}"/>
              </a:ext>
            </a:extLst>
          </p:cNvPr>
          <p:cNvCxnSpPr>
            <a:stCxn id="274" idx="3"/>
            <a:endCxn id="274" idx="1"/>
          </p:cNvCxnSpPr>
          <p:nvPr/>
        </p:nvCxnSpPr>
        <p:spPr>
          <a:xfrm>
            <a:off x="1186417" y="2644258"/>
            <a:ext cx="1323123" cy="0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文本框 275">
            <a:extLst>
              <a:ext uri="{FF2B5EF4-FFF2-40B4-BE49-F238E27FC236}">
                <a16:creationId xmlns:a16="http://schemas.microsoft.com/office/drawing/2014/main" id="{DB291C25-A921-41A9-84D9-6A9E0D42C99D}"/>
              </a:ext>
            </a:extLst>
          </p:cNvPr>
          <p:cNvSpPr txBox="1"/>
          <p:nvPr/>
        </p:nvSpPr>
        <p:spPr>
          <a:xfrm>
            <a:off x="966202" y="2418400"/>
            <a:ext cx="16850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3.N3GPP link/Conn security</a:t>
            </a:r>
            <a:endParaRPr lang="zh-CN" altLang="en-US" sz="1050" dirty="0"/>
          </a:p>
        </p:txBody>
      </p:sp>
      <p:cxnSp>
        <p:nvCxnSpPr>
          <p:cNvPr id="277" name="直接连接符 276">
            <a:extLst>
              <a:ext uri="{FF2B5EF4-FFF2-40B4-BE49-F238E27FC236}">
                <a16:creationId xmlns:a16="http://schemas.microsoft.com/office/drawing/2014/main" id="{21B9737F-0B5E-4B31-A8B4-9B44704D9A1E}"/>
              </a:ext>
            </a:extLst>
          </p:cNvPr>
          <p:cNvCxnSpPr>
            <a:cxnSpLocks/>
          </p:cNvCxnSpPr>
          <p:nvPr/>
        </p:nvCxnSpPr>
        <p:spPr>
          <a:xfrm>
            <a:off x="2767001" y="2088423"/>
            <a:ext cx="0" cy="3643743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279">
            <a:extLst>
              <a:ext uri="{FF2B5EF4-FFF2-40B4-BE49-F238E27FC236}">
                <a16:creationId xmlns:a16="http://schemas.microsoft.com/office/drawing/2014/main" id="{DA111C68-F74D-4384-BBB9-67FE12B8EB60}"/>
              </a:ext>
            </a:extLst>
          </p:cNvPr>
          <p:cNvSpPr txBox="1"/>
          <p:nvPr/>
        </p:nvSpPr>
        <p:spPr>
          <a:xfrm>
            <a:off x="4371617" y="1751209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281" name="矩形 280">
            <a:extLst>
              <a:ext uri="{FF2B5EF4-FFF2-40B4-BE49-F238E27FC236}">
                <a16:creationId xmlns:a16="http://schemas.microsoft.com/office/drawing/2014/main" id="{9B6E478A-E903-4B91-BAA3-3117E3FC6AE8}"/>
              </a:ext>
            </a:extLst>
          </p:cNvPr>
          <p:cNvSpPr/>
          <p:nvPr/>
        </p:nvSpPr>
        <p:spPr>
          <a:xfrm>
            <a:off x="4337207" y="1677691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2" name="直接连接符 281">
            <a:extLst>
              <a:ext uri="{FF2B5EF4-FFF2-40B4-BE49-F238E27FC236}">
                <a16:creationId xmlns:a16="http://schemas.microsoft.com/office/drawing/2014/main" id="{B8EA3484-7308-4B1C-BFA5-84D5075BA332}"/>
              </a:ext>
            </a:extLst>
          </p:cNvPr>
          <p:cNvCxnSpPr>
            <a:cxnSpLocks/>
            <a:stCxn id="281" idx="2"/>
          </p:cNvCxnSpPr>
          <p:nvPr/>
        </p:nvCxnSpPr>
        <p:spPr>
          <a:xfrm>
            <a:off x="4770023" y="2148527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圆柱形 282">
            <a:extLst>
              <a:ext uri="{FF2B5EF4-FFF2-40B4-BE49-F238E27FC236}">
                <a16:creationId xmlns:a16="http://schemas.microsoft.com/office/drawing/2014/main" id="{959C89AA-6603-4F8C-9101-481092AA3AF1}"/>
              </a:ext>
            </a:extLst>
          </p:cNvPr>
          <p:cNvSpPr/>
          <p:nvPr/>
        </p:nvSpPr>
        <p:spPr>
          <a:xfrm rot="5400000">
            <a:off x="3529833" y="1244756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109C8D95-AFB8-466A-B14B-72D83DA6B8D2}"/>
              </a:ext>
            </a:extLst>
          </p:cNvPr>
          <p:cNvSpPr txBox="1"/>
          <p:nvPr/>
        </p:nvSpPr>
        <p:spPr>
          <a:xfrm>
            <a:off x="2527045" y="2187331"/>
            <a:ext cx="15584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1. 3GPP network security</a:t>
            </a:r>
            <a:endParaRPr lang="zh-CN" altLang="en-US" sz="1050" dirty="0"/>
          </a:p>
        </p:txBody>
      </p:sp>
      <p:sp>
        <p:nvSpPr>
          <p:cNvPr id="285" name="矩形 284">
            <a:extLst>
              <a:ext uri="{FF2B5EF4-FFF2-40B4-BE49-F238E27FC236}">
                <a16:creationId xmlns:a16="http://schemas.microsoft.com/office/drawing/2014/main" id="{733FEDFA-4AE0-4231-95D0-B91291EE3789}"/>
              </a:ext>
            </a:extLst>
          </p:cNvPr>
          <p:cNvSpPr/>
          <p:nvPr/>
        </p:nvSpPr>
        <p:spPr>
          <a:xfrm>
            <a:off x="3240838" y="1766587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E8E1A617-7CAD-4C29-B5CA-C2976206A17F}"/>
              </a:ext>
            </a:extLst>
          </p:cNvPr>
          <p:cNvSpPr txBox="1"/>
          <p:nvPr/>
        </p:nvSpPr>
        <p:spPr>
          <a:xfrm>
            <a:off x="3188910" y="177453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EBC1D822-0480-45CC-BEA7-E9FD7A38DDCC}"/>
              </a:ext>
            </a:extLst>
          </p:cNvPr>
          <p:cNvGrpSpPr/>
          <p:nvPr/>
        </p:nvGrpSpPr>
        <p:grpSpPr>
          <a:xfrm>
            <a:off x="3522150" y="2116164"/>
            <a:ext cx="3469244" cy="4119433"/>
            <a:chOff x="3179581" y="2365214"/>
            <a:chExt cx="3469244" cy="1304650"/>
          </a:xfrm>
        </p:grpSpPr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F8F8FB38-48E4-46FD-949B-975725471843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id="{BB6D499F-10ED-4E9C-9B0A-60CDADCC5CCF}"/>
                </a:ext>
              </a:extLst>
            </p:cNvPr>
            <p:cNvCxnSpPr>
              <a:cxnSpLocks/>
              <a:stCxn id="286" idx="2"/>
            </p:cNvCxnSpPr>
            <p:nvPr/>
          </p:nvCxnSpPr>
          <p:spPr>
            <a:xfrm flipH="1">
              <a:off x="3179581" y="2365214"/>
              <a:ext cx="8135" cy="274110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FA28EE8-43F4-4F3B-A6BF-374C43F04E88}"/>
                </a:ext>
              </a:extLst>
            </p:cNvPr>
            <p:cNvCxnSpPr>
              <a:cxnSpLocks/>
            </p:cNvCxnSpPr>
            <p:nvPr/>
          </p:nvCxnSpPr>
          <p:spPr>
            <a:xfrm>
              <a:off x="6648825" y="2381987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4" name="箭头: 左右 293">
            <a:extLst>
              <a:ext uri="{FF2B5EF4-FFF2-40B4-BE49-F238E27FC236}">
                <a16:creationId xmlns:a16="http://schemas.microsoft.com/office/drawing/2014/main" id="{2262BADC-DA70-41F5-AEA0-2A115AA1F97B}"/>
              </a:ext>
            </a:extLst>
          </p:cNvPr>
          <p:cNvSpPr/>
          <p:nvPr/>
        </p:nvSpPr>
        <p:spPr>
          <a:xfrm>
            <a:off x="3240837" y="5476535"/>
            <a:ext cx="3733443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1801C4CF-3529-4D1B-B7D1-6AC77BD73B0A}"/>
              </a:ext>
            </a:extLst>
          </p:cNvPr>
          <p:cNvSpPr txBox="1"/>
          <p:nvPr/>
        </p:nvSpPr>
        <p:spPr>
          <a:xfrm>
            <a:off x="3689349" y="5527018"/>
            <a:ext cx="3088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10. Service authorization with MC service server</a:t>
            </a:r>
            <a:endParaRPr lang="zh-CN" altLang="en-US" sz="1050" dirty="0"/>
          </a:p>
        </p:txBody>
      </p:sp>
      <p:sp>
        <p:nvSpPr>
          <p:cNvPr id="296" name="箭头: 左右 295">
            <a:extLst>
              <a:ext uri="{FF2B5EF4-FFF2-40B4-BE49-F238E27FC236}">
                <a16:creationId xmlns:a16="http://schemas.microsoft.com/office/drawing/2014/main" id="{12909D86-07A2-452E-B4DE-D6D205158436}"/>
              </a:ext>
            </a:extLst>
          </p:cNvPr>
          <p:cNvSpPr/>
          <p:nvPr/>
        </p:nvSpPr>
        <p:spPr>
          <a:xfrm>
            <a:off x="3240837" y="5743683"/>
            <a:ext cx="3733443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A1452098-DFBA-4DB8-9549-649786393689}"/>
              </a:ext>
            </a:extLst>
          </p:cNvPr>
          <p:cNvSpPr txBox="1"/>
          <p:nvPr/>
        </p:nvSpPr>
        <p:spPr>
          <a:xfrm>
            <a:off x="4001581" y="5793789"/>
            <a:ext cx="24637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11. Other procedures</a:t>
            </a:r>
            <a:r>
              <a:rPr lang="zh-CN" altLang="en-US" sz="1050" dirty="0"/>
              <a:t>：</a:t>
            </a:r>
            <a:r>
              <a:rPr lang="en-US" altLang="zh-CN" sz="1050" dirty="0"/>
              <a:t>affiliation, call</a:t>
            </a:r>
            <a:endParaRPr lang="zh-CN" altLang="en-US" sz="1050" dirty="0"/>
          </a:p>
        </p:txBody>
      </p:sp>
      <p:sp>
        <p:nvSpPr>
          <p:cNvPr id="302" name="Title 1">
            <a:extLst>
              <a:ext uri="{FF2B5EF4-FFF2-40B4-BE49-F238E27FC236}">
                <a16:creationId xmlns:a16="http://schemas.microsoft.com/office/drawing/2014/main" id="{E98115C3-F2A9-47AD-8F15-C86CCD724778}"/>
              </a:ext>
            </a:extLst>
          </p:cNvPr>
          <p:cNvSpPr txBox="1">
            <a:spLocks/>
          </p:cNvSpPr>
          <p:nvPr/>
        </p:nvSpPr>
        <p:spPr bwMode="auto">
          <a:xfrm>
            <a:off x="534017" y="1213446"/>
            <a:ext cx="2529817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B – NOT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08" name="直接箭头连接符 307">
            <a:extLst>
              <a:ext uri="{FF2B5EF4-FFF2-40B4-BE49-F238E27FC236}">
                <a16:creationId xmlns:a16="http://schemas.microsoft.com/office/drawing/2014/main" id="{AD74F831-E3B4-4DEA-A417-140031D58E96}"/>
              </a:ext>
            </a:extLst>
          </p:cNvPr>
          <p:cNvCxnSpPr>
            <a:cxnSpLocks/>
          </p:cNvCxnSpPr>
          <p:nvPr/>
        </p:nvCxnSpPr>
        <p:spPr>
          <a:xfrm>
            <a:off x="3273596" y="4039145"/>
            <a:ext cx="2621382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文本框 311">
            <a:extLst>
              <a:ext uri="{FF2B5EF4-FFF2-40B4-BE49-F238E27FC236}">
                <a16:creationId xmlns:a16="http://schemas.microsoft.com/office/drawing/2014/main" id="{E3A73D3F-87E8-43A2-A2F4-BBE42608A3B5}"/>
              </a:ext>
            </a:extLst>
          </p:cNvPr>
          <p:cNvSpPr txBox="1"/>
          <p:nvPr/>
        </p:nvSpPr>
        <p:spPr>
          <a:xfrm>
            <a:off x="3295223" y="3837400"/>
            <a:ext cx="35845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IDs, PTT</a:t>
            </a:r>
            <a:r>
              <a:rPr lang="zh-CN" altLang="en-US" sz="1050" dirty="0"/>
              <a:t> </a:t>
            </a:r>
          </a:p>
        </p:txBody>
      </p:sp>
      <p:sp>
        <p:nvSpPr>
          <p:cNvPr id="314" name="文本框 313">
            <a:extLst>
              <a:ext uri="{FF2B5EF4-FFF2-40B4-BE49-F238E27FC236}">
                <a16:creationId xmlns:a16="http://schemas.microsoft.com/office/drawing/2014/main" id="{F0754ADF-A861-439E-B24B-D0F58EC62DD3}"/>
              </a:ext>
            </a:extLst>
          </p:cNvPr>
          <p:cNvSpPr txBox="1"/>
          <p:nvPr/>
        </p:nvSpPr>
        <p:spPr>
          <a:xfrm>
            <a:off x="6526907" y="1701357"/>
            <a:ext cx="11576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/>
              <a:t>MC service server</a:t>
            </a:r>
          </a:p>
          <a:p>
            <a:pPr algn="ctr"/>
            <a:r>
              <a:rPr lang="en-US" altLang="zh-CN" sz="1050" dirty="0"/>
              <a:t>(MCPTT)</a:t>
            </a:r>
            <a:endParaRPr lang="zh-CN" altLang="en-US" sz="1050" dirty="0"/>
          </a:p>
        </p:txBody>
      </p:sp>
      <p:sp>
        <p:nvSpPr>
          <p:cNvPr id="315" name="矩形 314">
            <a:extLst>
              <a:ext uri="{FF2B5EF4-FFF2-40B4-BE49-F238E27FC236}">
                <a16:creationId xmlns:a16="http://schemas.microsoft.com/office/drawing/2014/main" id="{DE7B0B3C-7CDD-4E0C-9966-FF85593ECF48}"/>
              </a:ext>
            </a:extLst>
          </p:cNvPr>
          <p:cNvSpPr/>
          <p:nvPr/>
        </p:nvSpPr>
        <p:spPr>
          <a:xfrm>
            <a:off x="6526906" y="1673688"/>
            <a:ext cx="1098447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4" name="直接箭头连接符 323">
            <a:extLst>
              <a:ext uri="{FF2B5EF4-FFF2-40B4-BE49-F238E27FC236}">
                <a16:creationId xmlns:a16="http://schemas.microsoft.com/office/drawing/2014/main" id="{8DD69A3A-3B9C-4A49-8AAB-13EA8697F9E6}"/>
              </a:ext>
            </a:extLst>
          </p:cNvPr>
          <p:cNvCxnSpPr>
            <a:cxnSpLocks/>
          </p:cNvCxnSpPr>
          <p:nvPr/>
        </p:nvCxnSpPr>
        <p:spPr>
          <a:xfrm>
            <a:off x="2762459" y="4307492"/>
            <a:ext cx="4220777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文本框 330">
            <a:extLst>
              <a:ext uri="{FF2B5EF4-FFF2-40B4-BE49-F238E27FC236}">
                <a16:creationId xmlns:a16="http://schemas.microsoft.com/office/drawing/2014/main" id="{1947F68F-C9F3-47D3-AA9C-48EA2A922B8A}"/>
              </a:ext>
            </a:extLst>
          </p:cNvPr>
          <p:cNvSpPr txBox="1"/>
          <p:nvPr/>
        </p:nvSpPr>
        <p:spPr>
          <a:xfrm>
            <a:off x="6351374" y="4388561"/>
            <a:ext cx="1333222" cy="55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6. Check the user is already have a GW for PTT service: Y?</a:t>
            </a:r>
            <a:r>
              <a:rPr lang="zh-CN" altLang="en-US" sz="1000" dirty="0"/>
              <a:t>  </a:t>
            </a:r>
            <a:r>
              <a:rPr lang="en-US" altLang="zh-CN" sz="1000" dirty="0"/>
              <a:t>or N</a:t>
            </a:r>
            <a:r>
              <a:rPr lang="zh-CN" altLang="en-US" sz="1000" dirty="0"/>
              <a:t> </a:t>
            </a:r>
            <a:r>
              <a:rPr lang="en-US" altLang="zh-CN" sz="1000" dirty="0"/>
              <a:t>?</a:t>
            </a:r>
            <a:endParaRPr lang="zh-CN" altLang="en-US" sz="1000" dirty="0"/>
          </a:p>
        </p:txBody>
      </p:sp>
      <p:cxnSp>
        <p:nvCxnSpPr>
          <p:cNvPr id="333" name="直接箭头连接符 332">
            <a:extLst>
              <a:ext uri="{FF2B5EF4-FFF2-40B4-BE49-F238E27FC236}">
                <a16:creationId xmlns:a16="http://schemas.microsoft.com/office/drawing/2014/main" id="{2BBBEAD4-D2F2-46BA-A15A-ABBA4A2321CF}"/>
              </a:ext>
            </a:extLst>
          </p:cNvPr>
          <p:cNvCxnSpPr>
            <a:cxnSpLocks/>
          </p:cNvCxnSpPr>
          <p:nvPr/>
        </p:nvCxnSpPr>
        <p:spPr>
          <a:xfrm flipH="1">
            <a:off x="2797208" y="5044182"/>
            <a:ext cx="4220777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5" name="文本框 334">
            <a:extLst>
              <a:ext uri="{FF2B5EF4-FFF2-40B4-BE49-F238E27FC236}">
                <a16:creationId xmlns:a16="http://schemas.microsoft.com/office/drawing/2014/main" id="{296FD486-893D-49B1-AC6E-C57558211EA5}"/>
              </a:ext>
            </a:extLst>
          </p:cNvPr>
          <p:cNvSpPr txBox="1"/>
          <p:nvPr/>
        </p:nvSpPr>
        <p:spPr>
          <a:xfrm>
            <a:off x="3842115" y="4805257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7. OK</a:t>
            </a:r>
            <a:endParaRPr lang="zh-CN" altLang="en-US" sz="1050" dirty="0"/>
          </a:p>
        </p:txBody>
      </p:sp>
      <p:sp>
        <p:nvSpPr>
          <p:cNvPr id="79" name="箭头: 左右 78">
            <a:extLst>
              <a:ext uri="{FF2B5EF4-FFF2-40B4-BE49-F238E27FC236}">
                <a16:creationId xmlns:a16="http://schemas.microsoft.com/office/drawing/2014/main" id="{2A7E242E-2277-411B-8F6C-C2CFFE690F77}"/>
              </a:ext>
            </a:extLst>
          </p:cNvPr>
          <p:cNvSpPr/>
          <p:nvPr/>
        </p:nvSpPr>
        <p:spPr>
          <a:xfrm>
            <a:off x="3516499" y="2390568"/>
            <a:ext cx="2374327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CF6DBDA-20CB-45FA-9D2F-55A88630A23A}"/>
              </a:ext>
            </a:extLst>
          </p:cNvPr>
          <p:cNvSpPr txBox="1"/>
          <p:nvPr/>
        </p:nvSpPr>
        <p:spPr>
          <a:xfrm>
            <a:off x="3625704" y="2472251"/>
            <a:ext cx="29832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2.Existing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 (for GW UE itself)</a:t>
            </a:r>
            <a:endParaRPr lang="zh-CN" altLang="en-US" sz="1050" dirty="0"/>
          </a:p>
        </p:txBody>
      </p:sp>
      <p:sp>
        <p:nvSpPr>
          <p:cNvPr id="81" name="箭头: 左右 80">
            <a:extLst>
              <a:ext uri="{FF2B5EF4-FFF2-40B4-BE49-F238E27FC236}">
                <a16:creationId xmlns:a16="http://schemas.microsoft.com/office/drawing/2014/main" id="{85C65BDD-483E-4A2A-B9F3-3855E4BFD24E}"/>
              </a:ext>
            </a:extLst>
          </p:cNvPr>
          <p:cNvSpPr/>
          <p:nvPr/>
        </p:nvSpPr>
        <p:spPr>
          <a:xfrm>
            <a:off x="3516499" y="2698915"/>
            <a:ext cx="3457782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850E391-4F37-4DB5-A962-B0AFBCA0D402}"/>
              </a:ext>
            </a:extLst>
          </p:cNvPr>
          <p:cNvSpPr txBox="1"/>
          <p:nvPr/>
        </p:nvSpPr>
        <p:spPr>
          <a:xfrm>
            <a:off x="3625705" y="2750118"/>
            <a:ext cx="33358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2.Existing MCX security:</a:t>
            </a:r>
            <a:r>
              <a:rPr lang="zh-CN" altLang="en-US" sz="1050" dirty="0"/>
              <a:t> </a:t>
            </a:r>
            <a:r>
              <a:rPr lang="en-US" altLang="zh-CN" sz="1050" dirty="0"/>
              <a:t>33.180 (for GW UE itself)</a:t>
            </a:r>
            <a:endParaRPr lang="zh-CN" altLang="en-US" sz="1050" dirty="0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792F4F04-F543-4010-86B6-9AEFCED1B82E}"/>
              </a:ext>
            </a:extLst>
          </p:cNvPr>
          <p:cNvSpPr/>
          <p:nvPr/>
        </p:nvSpPr>
        <p:spPr>
          <a:xfrm>
            <a:off x="2984149" y="1675110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0DE82E4A-28EB-4092-B00F-ACE2EBC4D663}"/>
              </a:ext>
            </a:extLst>
          </p:cNvPr>
          <p:cNvSpPr txBox="1"/>
          <p:nvPr/>
        </p:nvSpPr>
        <p:spPr>
          <a:xfrm>
            <a:off x="2932221" y="1683056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ADD45D4-16CB-4156-9713-84ABF9872250}"/>
              </a:ext>
            </a:extLst>
          </p:cNvPr>
          <p:cNvCxnSpPr>
            <a:cxnSpLocks/>
          </p:cNvCxnSpPr>
          <p:nvPr/>
        </p:nvCxnSpPr>
        <p:spPr>
          <a:xfrm>
            <a:off x="3273596" y="2012496"/>
            <a:ext cx="0" cy="4382208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8" name="文本框 327">
            <a:extLst>
              <a:ext uri="{FF2B5EF4-FFF2-40B4-BE49-F238E27FC236}">
                <a16:creationId xmlns:a16="http://schemas.microsoft.com/office/drawing/2014/main" id="{7810C69E-607A-4FF0-AA49-9A3628E90A9B}"/>
              </a:ext>
            </a:extLst>
          </p:cNvPr>
          <p:cNvSpPr txBox="1"/>
          <p:nvPr/>
        </p:nvSpPr>
        <p:spPr>
          <a:xfrm>
            <a:off x="1920147" y="2951352"/>
            <a:ext cx="1979219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Initial,</a:t>
            </a:r>
            <a:r>
              <a:rPr lang="zh-CN" altLang="en-US" sz="1050" dirty="0">
                <a:solidFill>
                  <a:srgbClr val="C00000"/>
                </a:solidFill>
              </a:rPr>
              <a:t> </a:t>
            </a:r>
            <a:r>
              <a:rPr lang="en-US" altLang="zh-CN" sz="1050" dirty="0">
                <a:solidFill>
                  <a:srgbClr val="C00000"/>
                </a:solidFill>
              </a:rPr>
              <a:t>Only Open for IDM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B9C376F-D60B-47D8-99B3-991CC221C8BB}"/>
              </a:ext>
            </a:extLst>
          </p:cNvPr>
          <p:cNvSpPr txBox="1"/>
          <p:nvPr/>
        </p:nvSpPr>
        <p:spPr>
          <a:xfrm>
            <a:off x="2380677" y="3370805"/>
            <a:ext cx="2453448" cy="41549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Get a MC ID of a user ( from the API, or from local configuration, or user input…..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4D1B67A0-90A9-498B-9FF8-700DDD8077E3}"/>
              </a:ext>
            </a:extLst>
          </p:cNvPr>
          <p:cNvSpPr/>
          <p:nvPr/>
        </p:nvSpPr>
        <p:spPr>
          <a:xfrm>
            <a:off x="1179813" y="3362604"/>
            <a:ext cx="1323123" cy="41549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31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1E991D7-E366-455D-A77B-8F8D69FA60DB}"/>
              </a:ext>
            </a:extLst>
          </p:cNvPr>
          <p:cNvSpPr txBox="1"/>
          <p:nvPr/>
        </p:nvSpPr>
        <p:spPr>
          <a:xfrm>
            <a:off x="863767" y="3409560"/>
            <a:ext cx="1619324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Some triggers occurs, e.g., API (non-SA6) invocation </a:t>
            </a:r>
            <a:endParaRPr lang="zh-CN" altLang="en-US" sz="1050" dirty="0"/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693600E2-9E10-4198-AB65-507EC151A16B}"/>
              </a:ext>
            </a:extLst>
          </p:cNvPr>
          <p:cNvSpPr txBox="1"/>
          <p:nvPr/>
        </p:nvSpPr>
        <p:spPr>
          <a:xfrm>
            <a:off x="2079397" y="5122337"/>
            <a:ext cx="1895222" cy="41549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8.Then, open the gate for MC service traffic of the user 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BD039B68-A61E-4B22-8024-FB3F18EFCC6D}"/>
              </a:ext>
            </a:extLst>
          </p:cNvPr>
          <p:cNvSpPr txBox="1"/>
          <p:nvPr/>
        </p:nvSpPr>
        <p:spPr>
          <a:xfrm>
            <a:off x="7839228" y="4396461"/>
            <a:ext cx="1518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……</a:t>
            </a:r>
          </a:p>
          <a:p>
            <a:r>
              <a:rPr lang="en-US" altLang="zh-CN" sz="1050" dirty="0"/>
              <a:t>Repeat for each ‘gateway user’ (non-3GPP device) </a:t>
            </a:r>
            <a:endParaRPr lang="zh-CN" altLang="en-US" sz="1050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29B85BA-C740-4B34-B07B-3974F6ACACE6}"/>
              </a:ext>
            </a:extLst>
          </p:cNvPr>
          <p:cNvSpPr txBox="1"/>
          <p:nvPr/>
        </p:nvSpPr>
        <p:spPr>
          <a:xfrm>
            <a:off x="2811577" y="4091315"/>
            <a:ext cx="52365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6. Connection authorization &lt;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user, + MC service ID of the GW UE</a:t>
            </a:r>
            <a:r>
              <a:rPr lang="en-US" altLang="zh-CN" sz="1050" dirty="0"/>
              <a:t>&gt;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52761590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12722</TotalTime>
  <Words>2714</Words>
  <Application>Microsoft Office PowerPoint</Application>
  <PresentationFormat>宽屏</PresentationFormat>
  <Paragraphs>399</Paragraphs>
  <Slides>12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.AppleSystemUIFont</vt:lpstr>
      <vt:lpstr>等线</vt:lpstr>
      <vt:lpstr>宋体</vt:lpstr>
      <vt:lpstr>Microsoft YaHei</vt:lpstr>
      <vt:lpstr>Arial</vt:lpstr>
      <vt:lpstr>Calibri</vt:lpstr>
      <vt:lpstr>Calibri Light</vt:lpstr>
      <vt:lpstr>Times New Roman</vt:lpstr>
      <vt:lpstr>Wingdings</vt:lpstr>
      <vt:lpstr>1_Office Theme</vt:lpstr>
      <vt:lpstr>Visio.Drawing.15</vt:lpstr>
      <vt:lpstr>MC GWUE discussion and way forward</vt:lpstr>
      <vt:lpstr>Content</vt:lpstr>
      <vt:lpstr>Two cases , requirements</vt:lpstr>
      <vt:lpstr>Security considerations</vt:lpstr>
      <vt:lpstr>What is addressed in R18 –functional model, procedure</vt:lpstr>
      <vt:lpstr>Connection restriction is the controversial part now !!! </vt:lpstr>
      <vt:lpstr>Huawei’s view on the MC GW mechanism</vt:lpstr>
      <vt:lpstr>Work flow</vt:lpstr>
      <vt:lpstr>Work flow</vt:lpstr>
      <vt:lpstr>Architecture and protocol stack</vt:lpstr>
      <vt:lpstr>PowerPoint 演示文稿</vt:lpstr>
      <vt:lpstr>Huawei’s contribution plan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Huawei01</cp:lastModifiedBy>
  <cp:revision>271</cp:revision>
  <dcterms:created xsi:type="dcterms:W3CDTF">2023-04-05T03:54:49Z</dcterms:created>
  <dcterms:modified xsi:type="dcterms:W3CDTF">2024-02-19T09:59:58Z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(3)bZXDZ+C0/4cD+fBv891XQ+xE7hFhBgILmX2osOtfkWCr0/wV+3SPl2u315sHeTQFvfb1JuJx
m5wmjUqQevRJT27fY5xM0gtL91hx3E/C4A5PcHy8zIjnNAHmDKwlst/rxaASuhTq6gh5E/7+
FVh8VW1tV6Vk1EvHxLTu9DEvLE8uK8mRqzSKJnXrnrsQ47BlVtRUD6TS7FMcl7XU3BkDNVPZ
A7aS8ZOZqbYUQsnXE7</vt:lpwstr>
  </property>
  <property fmtid="{D5CDD505-2E9C-101B-9397-08002B2CF9AE}" pid="3" name="_2015_ms_pID_7253431">
    <vt:lpwstr>cHst757+SetQby7wGoE+NQ7GojoYsOE/BQgC/JxC+CiNTvhHurn4Fm
LZyklN9jkFab0w1/5jb7Ya9KHqPpLhG9ZPN2NrMdpTtDT3DxRAy7vnflh21tzoWAWvW2ZqCc
gISAOQOI0/atOnw/KaqVEzvjse2Ah0lI48H0hfZlfasnHgLXUG04+y9ZqhnzK4SDLFzEHFPQ
cnhXHgursDpWP6O3I9LrHW3E11TsmHXaP8am</vt:lpwstr>
  </property>
  <property fmtid="{D5CDD505-2E9C-101B-9397-08002B2CF9AE}" pid="4" name="_2015_ms_pID_7253432">
    <vt:lpwstr>dg==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