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7" r:id="rId7"/>
    <p:sldId id="370" r:id="rId8"/>
    <p:sldId id="368" r:id="rId9"/>
    <p:sldId id="366" r:id="rId10"/>
    <p:sldId id="369"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4" d="100"/>
          <a:sy n="94" d="100"/>
        </p:scale>
        <p:origin x="154"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975511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#58</a:t>
            </a:r>
          </a:p>
          <a:p>
            <a:pPr eaLnBrk="1" hangingPunct="1">
              <a:defRPr/>
            </a:pPr>
            <a:r>
              <a:rPr lang="en-GB" altLang="en-US" sz="1200" b="1" dirty="0">
                <a:latin typeface="Arial "/>
              </a:rPr>
              <a:t>Chicago, USA,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November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S6-233760</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gsma.com/futurenetworks/gsma-open-gateway/"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gsma.com/futurenetworks/gsma-open-gatewa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4000" dirty="0" smtClean="0"/>
              <a:t>Alignment between 3GPP defined application enablers and GSMA Open Gateway</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Basavaraj (Basu) Pattan, Samsung</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smtClean="0"/>
              <a:t>GSMA Open Gateway (Application enablement)</a:t>
            </a:r>
          </a:p>
          <a:p>
            <a:r>
              <a:rPr lang="en-US" altLang="en-US" dirty="0" smtClean="0"/>
              <a:t>3GPP Application enablement</a:t>
            </a:r>
          </a:p>
          <a:p>
            <a:r>
              <a:rPr lang="en-US" altLang="en-US" dirty="0"/>
              <a:t>Observations from GSMA and 3GPP Application Enablement </a:t>
            </a:r>
          </a:p>
          <a:p>
            <a:r>
              <a:rPr lang="en-US" altLang="en-US" dirty="0" smtClean="0"/>
              <a:t>Proposal - </a:t>
            </a:r>
            <a:r>
              <a:rPr lang="en-US" altLang="en-US" dirty="0"/>
              <a:t>Extend collaboration with </a:t>
            </a:r>
            <a:r>
              <a:rPr lang="en-US" altLang="en-US" dirty="0" smtClean="0"/>
              <a:t>GSMA</a:t>
            </a:r>
          </a:p>
          <a:p>
            <a:r>
              <a:rPr lang="en-US" altLang="en-US" dirty="0" smtClean="0"/>
              <a:t>Summary</a:t>
            </a:r>
          </a:p>
          <a:p>
            <a:endParaRPr lang="en-US" alt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dirty="0" smtClean="0"/>
              <a:t>GSMA </a:t>
            </a:r>
            <a:r>
              <a:rPr lang="en-US" altLang="en-US" sz="3600" dirty="0"/>
              <a:t>Open Gateway </a:t>
            </a:r>
            <a:r>
              <a:rPr lang="en-US" altLang="en-US" sz="3600" dirty="0" smtClean="0"/>
              <a:t>(Application enablement)</a:t>
            </a:r>
            <a:endParaRPr lang="en-US" altLang="en-US" sz="3600" dirty="0"/>
          </a:p>
        </p:txBody>
      </p:sp>
      <p:sp>
        <p:nvSpPr>
          <p:cNvPr id="5" name="Rectangle 4"/>
          <p:cNvSpPr/>
          <p:nvPr/>
        </p:nvSpPr>
        <p:spPr>
          <a:xfrm>
            <a:off x="7429864" y="2057685"/>
            <a:ext cx="4523113" cy="4041106"/>
          </a:xfrm>
          <a:prstGeom prst="rect">
            <a:avLst/>
          </a:prstGeom>
        </p:spPr>
        <p:txBody>
          <a:bodyPr wrap="square">
            <a:spAutoFit/>
          </a:bodyPr>
          <a:lstStyle/>
          <a:p>
            <a:pPr>
              <a:lnSpc>
                <a:spcPct val="90000"/>
              </a:lnSpc>
              <a:spcBef>
                <a:spcPts val="1000"/>
              </a:spcBef>
              <a:spcAft>
                <a:spcPts val="1200"/>
              </a:spcAft>
            </a:pPr>
            <a:r>
              <a:rPr lang="en-IN" sz="2400" dirty="0" smtClean="0"/>
              <a:t>• </a:t>
            </a:r>
            <a:r>
              <a:rPr lang="en-IN" sz="2000" dirty="0"/>
              <a:t>Standardization of the </a:t>
            </a:r>
            <a:r>
              <a:rPr lang="en-IN" sz="2000" dirty="0">
                <a:solidFill>
                  <a:srgbClr val="FF0000"/>
                </a:solidFill>
              </a:rPr>
              <a:t>North-bound network API to applications</a:t>
            </a:r>
            <a:r>
              <a:rPr lang="en-IN" sz="2000" dirty="0"/>
              <a:t>. APIs </a:t>
            </a:r>
            <a:r>
              <a:rPr lang="en-IN" sz="2000" dirty="0" smtClean="0"/>
              <a:t>are standardized </a:t>
            </a:r>
            <a:r>
              <a:rPr lang="en-IN" sz="2000" dirty="0"/>
              <a:t>through the CAMARA project</a:t>
            </a:r>
            <a:r>
              <a:rPr lang="en-IN" sz="2000" dirty="0" smtClean="0"/>
              <a:t>.</a:t>
            </a:r>
            <a:endParaRPr lang="en-IN" sz="2000" dirty="0"/>
          </a:p>
          <a:p>
            <a:pPr>
              <a:lnSpc>
                <a:spcPct val="90000"/>
              </a:lnSpc>
              <a:spcBef>
                <a:spcPts val="1000"/>
              </a:spcBef>
              <a:spcAft>
                <a:spcPts val="1200"/>
              </a:spcAft>
            </a:pPr>
            <a:r>
              <a:rPr lang="en-IN" sz="2000" dirty="0"/>
              <a:t>• </a:t>
            </a:r>
            <a:r>
              <a:rPr lang="en-GB" sz="2000" dirty="0">
                <a:solidFill>
                  <a:srgbClr val="FF0000"/>
                </a:solidFill>
              </a:rPr>
              <a:t>Standardised APIs </a:t>
            </a:r>
            <a:r>
              <a:rPr lang="en-GB" sz="2000" dirty="0"/>
              <a:t>can be used by Developers to create services.</a:t>
            </a:r>
            <a:endParaRPr lang="en-IN" sz="2000" dirty="0"/>
          </a:p>
          <a:p>
            <a:pPr>
              <a:lnSpc>
                <a:spcPct val="90000"/>
              </a:lnSpc>
              <a:spcBef>
                <a:spcPts val="1000"/>
              </a:spcBef>
              <a:spcAft>
                <a:spcPts val="1200"/>
              </a:spcAft>
            </a:pPr>
            <a:r>
              <a:rPr lang="en-IN" sz="2000" dirty="0" smtClean="0"/>
              <a:t>• </a:t>
            </a:r>
            <a:r>
              <a:rPr lang="en-GB" sz="2000" dirty="0" smtClean="0"/>
              <a:t>Standardised </a:t>
            </a:r>
            <a:r>
              <a:rPr lang="en-GB" sz="2000" dirty="0"/>
              <a:t>APIs enable </a:t>
            </a:r>
            <a:r>
              <a:rPr lang="en-GB" sz="2000" dirty="0">
                <a:solidFill>
                  <a:srgbClr val="FF0000"/>
                </a:solidFill>
              </a:rPr>
              <a:t>same APIs to be used by all Developers &amp; Operators </a:t>
            </a:r>
            <a:r>
              <a:rPr lang="en-GB" sz="2000" dirty="0" smtClean="0"/>
              <a:t>(via federation) worldwide.</a:t>
            </a:r>
          </a:p>
          <a:p>
            <a:pPr>
              <a:lnSpc>
                <a:spcPct val="90000"/>
              </a:lnSpc>
              <a:spcBef>
                <a:spcPts val="1000"/>
              </a:spcBef>
              <a:spcAft>
                <a:spcPts val="1200"/>
              </a:spcAft>
            </a:pPr>
            <a:r>
              <a:rPr lang="en-IN" sz="2000" dirty="0"/>
              <a:t>• </a:t>
            </a:r>
            <a:r>
              <a:rPr lang="en-IN" sz="2000" dirty="0" smtClean="0"/>
              <a:t>Enabling </a:t>
            </a:r>
            <a:r>
              <a:rPr lang="en-GB" sz="2000" dirty="0" smtClean="0">
                <a:solidFill>
                  <a:srgbClr val="FF0000"/>
                </a:solidFill>
              </a:rPr>
              <a:t>integration </a:t>
            </a:r>
            <a:r>
              <a:rPr lang="en-GB" sz="2000" dirty="0">
                <a:solidFill>
                  <a:srgbClr val="FF0000"/>
                </a:solidFill>
              </a:rPr>
              <a:t>and speed to roll out </a:t>
            </a:r>
            <a:r>
              <a:rPr lang="en-GB" sz="2000" dirty="0"/>
              <a:t>new products and services</a:t>
            </a:r>
            <a:r>
              <a:rPr lang="en-GB" sz="2000" dirty="0" smtClean="0"/>
              <a:t>.</a:t>
            </a:r>
            <a:endParaRPr lang="en-GB" sz="2000" dirty="0"/>
          </a:p>
        </p:txBody>
      </p:sp>
      <p:pic>
        <p:nvPicPr>
          <p:cNvPr id="2" name="Picture 1"/>
          <p:cNvPicPr>
            <a:picLocks noChangeAspect="1"/>
          </p:cNvPicPr>
          <p:nvPr/>
        </p:nvPicPr>
        <p:blipFill>
          <a:blip r:embed="rId2"/>
          <a:stretch>
            <a:fillRect/>
          </a:stretch>
        </p:blipFill>
        <p:spPr>
          <a:xfrm>
            <a:off x="72719" y="2302565"/>
            <a:ext cx="7357145" cy="3260774"/>
          </a:xfrm>
          <a:prstGeom prst="rect">
            <a:avLst/>
          </a:prstGeom>
        </p:spPr>
      </p:pic>
      <p:sp>
        <p:nvSpPr>
          <p:cNvPr id="3" name="Rectangle 2"/>
          <p:cNvSpPr/>
          <p:nvPr/>
        </p:nvSpPr>
        <p:spPr>
          <a:xfrm>
            <a:off x="703291" y="5639311"/>
            <a:ext cx="6096000" cy="276999"/>
          </a:xfrm>
          <a:prstGeom prst="rect">
            <a:avLst/>
          </a:prstGeom>
        </p:spPr>
        <p:txBody>
          <a:bodyPr>
            <a:spAutoFit/>
          </a:bodyPr>
          <a:lstStyle/>
          <a:p>
            <a:r>
              <a:rPr lang="en-IN" sz="1200" dirty="0" smtClean="0"/>
              <a:t>Read more: </a:t>
            </a:r>
            <a:r>
              <a:rPr lang="en-US" sz="1200" dirty="0">
                <a:hlinkClick r:id="rId3"/>
              </a:rPr>
              <a:t>https://www.gsma.com/futurenetworks/gsma-open-gateway</a:t>
            </a:r>
            <a:r>
              <a:rPr lang="en-US" sz="1200" dirty="0" smtClean="0">
                <a:hlinkClick r:id="rId3"/>
              </a:rPr>
              <a:t>/</a:t>
            </a:r>
            <a:r>
              <a:rPr lang="en-US" sz="1200" dirty="0" smtClean="0"/>
              <a:t> </a:t>
            </a:r>
            <a:endParaRPr lang="en-IN" sz="1200" dirty="0"/>
          </a:p>
        </p:txBody>
      </p:sp>
    </p:spTree>
    <p:extLst>
      <p:ext uri="{BB962C8B-B14F-4D97-AF65-F5344CB8AC3E}">
        <p14:creationId xmlns:p14="http://schemas.microsoft.com/office/powerpoint/2010/main" val="322232125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dirty="0"/>
              <a:t>GSMA Open Gateway (Application enablement)</a:t>
            </a:r>
          </a:p>
        </p:txBody>
      </p:sp>
      <p:sp>
        <p:nvSpPr>
          <p:cNvPr id="5" name="Rectangle 4"/>
          <p:cNvSpPr/>
          <p:nvPr/>
        </p:nvSpPr>
        <p:spPr>
          <a:xfrm>
            <a:off x="990374" y="1893826"/>
            <a:ext cx="4955721" cy="369332"/>
          </a:xfrm>
          <a:prstGeom prst="rect">
            <a:avLst/>
          </a:prstGeom>
        </p:spPr>
        <p:txBody>
          <a:bodyPr wrap="square">
            <a:spAutoFit/>
          </a:bodyPr>
          <a:lstStyle/>
          <a:p>
            <a:pPr>
              <a:lnSpc>
                <a:spcPct val="90000"/>
              </a:lnSpc>
              <a:spcBef>
                <a:spcPts val="1000"/>
              </a:spcBef>
            </a:pPr>
            <a:r>
              <a:rPr lang="en-IN" sz="2000" b="1" dirty="0"/>
              <a:t>GSMA Open Gateway Work Streams</a:t>
            </a:r>
            <a:endParaRPr lang="en-IN" sz="2800" dirty="0"/>
          </a:p>
        </p:txBody>
      </p:sp>
      <p:sp>
        <p:nvSpPr>
          <p:cNvPr id="8" name="Rectangle 7"/>
          <p:cNvSpPr/>
          <p:nvPr/>
        </p:nvSpPr>
        <p:spPr>
          <a:xfrm>
            <a:off x="8186221" y="1893826"/>
            <a:ext cx="2598799" cy="369332"/>
          </a:xfrm>
          <a:prstGeom prst="rect">
            <a:avLst/>
          </a:prstGeom>
        </p:spPr>
        <p:txBody>
          <a:bodyPr wrap="square">
            <a:spAutoFit/>
          </a:bodyPr>
          <a:lstStyle/>
          <a:p>
            <a:pPr>
              <a:lnSpc>
                <a:spcPct val="90000"/>
              </a:lnSpc>
              <a:spcBef>
                <a:spcPts val="1000"/>
              </a:spcBef>
            </a:pPr>
            <a:r>
              <a:rPr lang="en-IN" sz="2000" b="1" dirty="0" smtClean="0"/>
              <a:t>Open Service APIs</a:t>
            </a:r>
            <a:endParaRPr lang="en-IN" sz="2800" dirty="0"/>
          </a:p>
        </p:txBody>
      </p:sp>
      <p:pic>
        <p:nvPicPr>
          <p:cNvPr id="2" name="Picture 1"/>
          <p:cNvPicPr>
            <a:picLocks noChangeAspect="1"/>
          </p:cNvPicPr>
          <p:nvPr/>
        </p:nvPicPr>
        <p:blipFill>
          <a:blip r:embed="rId2"/>
          <a:stretch>
            <a:fillRect/>
          </a:stretch>
        </p:blipFill>
        <p:spPr>
          <a:xfrm>
            <a:off x="232703" y="2529667"/>
            <a:ext cx="6471064" cy="2744461"/>
          </a:xfrm>
          <a:prstGeom prst="rect">
            <a:avLst/>
          </a:prstGeom>
        </p:spPr>
      </p:pic>
      <p:pic>
        <p:nvPicPr>
          <p:cNvPr id="4" name="Picture 3"/>
          <p:cNvPicPr>
            <a:picLocks noChangeAspect="1"/>
          </p:cNvPicPr>
          <p:nvPr/>
        </p:nvPicPr>
        <p:blipFill>
          <a:blip r:embed="rId3"/>
          <a:stretch>
            <a:fillRect/>
          </a:stretch>
        </p:blipFill>
        <p:spPr>
          <a:xfrm>
            <a:off x="6919118" y="2779307"/>
            <a:ext cx="5133006" cy="2245179"/>
          </a:xfrm>
          <a:prstGeom prst="rect">
            <a:avLst/>
          </a:prstGeom>
        </p:spPr>
      </p:pic>
      <p:sp>
        <p:nvSpPr>
          <p:cNvPr id="10" name="Rectangle 9"/>
          <p:cNvSpPr/>
          <p:nvPr/>
        </p:nvSpPr>
        <p:spPr>
          <a:xfrm>
            <a:off x="703291" y="5639311"/>
            <a:ext cx="6096000" cy="276999"/>
          </a:xfrm>
          <a:prstGeom prst="rect">
            <a:avLst/>
          </a:prstGeom>
        </p:spPr>
        <p:txBody>
          <a:bodyPr>
            <a:spAutoFit/>
          </a:bodyPr>
          <a:lstStyle/>
          <a:p>
            <a:r>
              <a:rPr lang="en-IN" sz="1200" dirty="0" smtClean="0"/>
              <a:t>Read more: </a:t>
            </a:r>
            <a:r>
              <a:rPr lang="en-US" sz="1200" dirty="0">
                <a:hlinkClick r:id="rId4"/>
              </a:rPr>
              <a:t>https://www.gsma.com/futurenetworks/gsma-open-gateway</a:t>
            </a:r>
            <a:r>
              <a:rPr lang="en-US" sz="1200" dirty="0" smtClean="0">
                <a:hlinkClick r:id="rId4"/>
              </a:rPr>
              <a:t>/</a:t>
            </a:r>
            <a:r>
              <a:rPr lang="en-US" sz="1200" dirty="0" smtClean="0"/>
              <a:t> </a:t>
            </a:r>
            <a:endParaRPr lang="en-IN" sz="1200" dirty="0"/>
          </a:p>
        </p:txBody>
      </p:sp>
    </p:spTree>
    <p:extLst>
      <p:ext uri="{BB962C8B-B14F-4D97-AF65-F5344CB8AC3E}">
        <p14:creationId xmlns:p14="http://schemas.microsoft.com/office/powerpoint/2010/main" val="193407279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4000" dirty="0" smtClean="0"/>
              <a:t>3GPP Application enablement</a:t>
            </a:r>
            <a:endParaRPr lang="en-US" altLang="en-US" sz="4000" dirty="0"/>
          </a:p>
        </p:txBody>
      </p:sp>
      <p:grpSp>
        <p:nvGrpSpPr>
          <p:cNvPr id="366" name="Group 1"/>
          <p:cNvGrpSpPr>
            <a:grpSpLocks noChangeAspect="1"/>
          </p:cNvGrpSpPr>
          <p:nvPr/>
        </p:nvGrpSpPr>
        <p:grpSpPr bwMode="auto">
          <a:xfrm>
            <a:off x="72141" y="1918834"/>
            <a:ext cx="8392116" cy="4348930"/>
            <a:chOff x="180603" y="134006"/>
            <a:chExt cx="11798037" cy="6631293"/>
          </a:xfrm>
        </p:grpSpPr>
        <p:sp>
          <p:nvSpPr>
            <p:cNvPr id="367" name="Rectangle: Rounded Corners 76">
              <a:extLst>
                <a:ext uri="{FF2B5EF4-FFF2-40B4-BE49-F238E27FC236}">
                  <a16:creationId xmlns:a16="http://schemas.microsoft.com/office/drawing/2014/main" id="{DCCD696E-E876-55A1-490A-B17256EFF253}"/>
                </a:ext>
              </a:extLst>
            </p:cNvPr>
            <p:cNvSpPr/>
            <p:nvPr/>
          </p:nvSpPr>
          <p:spPr>
            <a:xfrm>
              <a:off x="4510997" y="4801364"/>
              <a:ext cx="6178159" cy="1253917"/>
            </a:xfrm>
            <a:prstGeom prst="roundRect">
              <a:avLst/>
            </a:prstGeom>
            <a:solidFill>
              <a:sysClr val="window" lastClr="FFFFFF">
                <a:lumMod val="75000"/>
              </a:sysClr>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sp>
          <p:nvSpPr>
            <p:cNvPr id="368" name="Rectangle: Rounded Corners 3">
              <a:extLst>
                <a:ext uri="{FF2B5EF4-FFF2-40B4-BE49-F238E27FC236}">
                  <a16:creationId xmlns:a16="http://schemas.microsoft.com/office/drawing/2014/main" id="{CB939F40-457A-CC50-63A1-CEE22D1595CA}"/>
                </a:ext>
              </a:extLst>
            </p:cNvPr>
            <p:cNvSpPr/>
            <p:nvPr/>
          </p:nvSpPr>
          <p:spPr>
            <a:xfrm>
              <a:off x="4491235" y="2936564"/>
              <a:ext cx="6175689" cy="1433432"/>
            </a:xfrm>
            <a:prstGeom prst="roundRect">
              <a:avLst/>
            </a:prstGeom>
            <a:solidFill>
              <a:srgbClr val="4F81BD"/>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sp>
          <p:nvSpPr>
            <p:cNvPr id="369" name="Rectangle: Rounded Corners 4">
              <a:extLst>
                <a:ext uri="{FF2B5EF4-FFF2-40B4-BE49-F238E27FC236}">
                  <a16:creationId xmlns:a16="http://schemas.microsoft.com/office/drawing/2014/main" id="{BC3448EA-A2BC-4F03-79A9-6D3680298886}"/>
                </a:ext>
              </a:extLst>
            </p:cNvPr>
            <p:cNvSpPr/>
            <p:nvPr/>
          </p:nvSpPr>
          <p:spPr>
            <a:xfrm>
              <a:off x="4735791" y="5171109"/>
              <a:ext cx="2425811" cy="793076"/>
            </a:xfrm>
            <a:prstGeom prst="roundRect">
              <a:avLst/>
            </a:prstGeom>
            <a:solidFill>
              <a:sysClr val="window" lastClr="FFFFFF">
                <a:lumMod val="75000"/>
              </a:sysClr>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Network Services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white"/>
                  </a:solidFill>
                  <a:effectLst/>
                  <a:uLnTx/>
                  <a:uFillTx/>
                  <a:latin typeface="Calibri"/>
                  <a:ea typeface="+mn-ea"/>
                  <a:cs typeface="+mn-cs"/>
                </a:rPr>
                <a:t>(e.g. NEF, NWDAF)</a:t>
              </a:r>
            </a:p>
          </p:txBody>
        </p:sp>
        <p:sp>
          <p:nvSpPr>
            <p:cNvPr id="370" name="Rectangle: Rounded Corners 5">
              <a:extLst>
                <a:ext uri="{FF2B5EF4-FFF2-40B4-BE49-F238E27FC236}">
                  <a16:creationId xmlns:a16="http://schemas.microsoft.com/office/drawing/2014/main" id="{DF097BFD-F21B-EA96-5EF5-A8EA80B5A91B}"/>
                </a:ext>
              </a:extLst>
            </p:cNvPr>
            <p:cNvSpPr/>
            <p:nvPr/>
          </p:nvSpPr>
          <p:spPr>
            <a:xfrm>
              <a:off x="7579080" y="5171109"/>
              <a:ext cx="2961860" cy="793076"/>
            </a:xfrm>
            <a:prstGeom prst="roundRect">
              <a:avLst/>
            </a:prstGeom>
            <a:solidFill>
              <a:sysClr val="window" lastClr="FFFFFF">
                <a:lumMod val="75000"/>
              </a:sysClr>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prstClr val="white"/>
                  </a:solidFill>
                  <a:effectLst/>
                  <a:uLnTx/>
                  <a:uFillTx/>
                  <a:latin typeface="Calibri"/>
                  <a:ea typeface="+mn-ea"/>
                  <a:cs typeface="+mn-cs"/>
                </a:rPr>
                <a:t>O&amp;M </a:t>
              </a:r>
              <a:r>
                <a:rPr kumimoji="0" lang="en-US" sz="1000" b="0" i="0" u="none" strike="noStrike" kern="0" cap="none" spc="0" normalizeH="0" baseline="0" noProof="0" dirty="0">
                  <a:ln>
                    <a:noFill/>
                  </a:ln>
                  <a:solidFill>
                    <a:prstClr val="white"/>
                  </a:solidFill>
                  <a:effectLst/>
                  <a:uLnTx/>
                  <a:uFillTx/>
                  <a:latin typeface="Calibri"/>
                  <a:ea typeface="+mn-ea"/>
                  <a:cs typeface="+mn-cs"/>
                </a:rPr>
                <a:t>Services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white"/>
                  </a:solidFill>
                  <a:effectLst/>
                  <a:uLnTx/>
                  <a:uFillTx/>
                  <a:latin typeface="Calibri"/>
                  <a:ea typeface="+mn-ea"/>
                  <a:cs typeface="+mn-cs"/>
                </a:rPr>
                <a:t>(e.g. FCAPS, slicing)</a:t>
              </a:r>
            </a:p>
          </p:txBody>
        </p:sp>
        <p:sp>
          <p:nvSpPr>
            <p:cNvPr id="371" name="Rectangle: Rounded Corners 6">
              <a:extLst>
                <a:ext uri="{FF2B5EF4-FFF2-40B4-BE49-F238E27FC236}">
                  <a16:creationId xmlns:a16="http://schemas.microsoft.com/office/drawing/2014/main" id="{DDEF3DDA-E3CD-2177-1593-FC6B971C1723}"/>
                </a:ext>
              </a:extLst>
            </p:cNvPr>
            <p:cNvSpPr/>
            <p:nvPr/>
          </p:nvSpPr>
          <p:spPr>
            <a:xfrm>
              <a:off x="4664154" y="3242006"/>
              <a:ext cx="2030567" cy="1066365"/>
            </a:xfrm>
            <a:prstGeom prst="roundRect">
              <a:avLst/>
            </a:prstGeom>
            <a:solidFill>
              <a:srgbClr val="4F81BD"/>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Vertical App Enabler Services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white"/>
                  </a:solidFill>
                  <a:effectLst/>
                  <a:uLnTx/>
                  <a:uFillTx/>
                  <a:latin typeface="Calibri"/>
                  <a:ea typeface="+mn-ea"/>
                  <a:cs typeface="+mn-cs"/>
                </a:rPr>
                <a:t>(</a:t>
              </a:r>
              <a:r>
                <a:rPr kumimoji="0" lang="en-US" sz="700" b="0" i="1" u="none" strike="noStrike" kern="0" cap="none" spc="0" normalizeH="0" baseline="0" noProof="0" dirty="0" err="1">
                  <a:ln>
                    <a:noFill/>
                  </a:ln>
                  <a:solidFill>
                    <a:prstClr val="white"/>
                  </a:solidFill>
                  <a:effectLst/>
                  <a:uLnTx/>
                  <a:uFillTx/>
                  <a:latin typeface="Calibri"/>
                  <a:ea typeface="+mn-ea"/>
                  <a:cs typeface="+mn-cs"/>
                </a:rPr>
                <a:t>e.g</a:t>
              </a:r>
              <a:r>
                <a:rPr kumimoji="0" lang="en-US" sz="700" b="0" i="1" u="none" strike="noStrike" kern="0" cap="none" spc="0" normalizeH="0" baseline="0" noProof="0" dirty="0">
                  <a:ln>
                    <a:noFill/>
                  </a:ln>
                  <a:solidFill>
                    <a:prstClr val="white"/>
                  </a:solidFill>
                  <a:effectLst/>
                  <a:uLnTx/>
                  <a:uFillTx/>
                  <a:latin typeface="Calibri"/>
                  <a:ea typeface="+mn-ea"/>
                  <a:cs typeface="+mn-cs"/>
                </a:rPr>
                <a:t> V2XAPP, UASAPP)</a:t>
              </a:r>
            </a:p>
          </p:txBody>
        </p:sp>
        <p:sp>
          <p:nvSpPr>
            <p:cNvPr id="372" name="Rectangle: Rounded Corners 7">
              <a:extLst>
                <a:ext uri="{FF2B5EF4-FFF2-40B4-BE49-F238E27FC236}">
                  <a16:creationId xmlns:a16="http://schemas.microsoft.com/office/drawing/2014/main" id="{1120638E-0A6A-1556-BC00-E4EE49FD88B6}"/>
                </a:ext>
              </a:extLst>
            </p:cNvPr>
            <p:cNvSpPr/>
            <p:nvPr/>
          </p:nvSpPr>
          <p:spPr>
            <a:xfrm>
              <a:off x="6828116" y="3242006"/>
              <a:ext cx="2131847" cy="1066365"/>
            </a:xfrm>
            <a:prstGeom prst="roundRect">
              <a:avLst/>
            </a:prstGeom>
            <a:solidFill>
              <a:srgbClr val="4F81BD"/>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SEAL services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white"/>
                  </a:solidFill>
                  <a:effectLst/>
                  <a:uLnTx/>
                  <a:uFillTx/>
                  <a:latin typeface="Calibri"/>
                  <a:ea typeface="+mn-ea"/>
                  <a:cs typeface="+mn-cs"/>
                </a:rPr>
                <a:t>(e.g. </a:t>
              </a:r>
              <a:r>
                <a:rPr kumimoji="0" lang="en-US" altLang="zh-CN" sz="700" b="0" i="1" u="none" strike="noStrike" kern="0" cap="none" spc="0" normalizeH="0" baseline="0" noProof="0" dirty="0">
                  <a:ln>
                    <a:noFill/>
                  </a:ln>
                  <a:solidFill>
                    <a:prstClr val="white"/>
                  </a:solidFill>
                  <a:effectLst/>
                  <a:uLnTx/>
                  <a:uFillTx/>
                  <a:latin typeface="Calibri"/>
                  <a:ea typeface="宋体" panose="02010600030101010101" pitchFamily="2" charset="-122"/>
                  <a:cs typeface="+mn-cs"/>
                </a:rPr>
                <a:t>NRM/SEAL DD for connection over </a:t>
              </a:r>
              <a:r>
                <a:rPr kumimoji="0" lang="en-US" sz="700" b="0" i="1" u="none" strike="noStrike" kern="0" cap="none" spc="0" normalizeH="0" baseline="0" noProof="0" dirty="0">
                  <a:ln>
                    <a:noFill/>
                  </a:ln>
                  <a:solidFill>
                    <a:prstClr val="white"/>
                  </a:solidFill>
                  <a:effectLst/>
                  <a:uLnTx/>
                  <a:uFillTx/>
                  <a:latin typeface="Calibri"/>
                  <a:ea typeface="+mn-ea"/>
                  <a:cs typeface="+mn-cs"/>
                </a:rPr>
                <a:t>5G/4G, N</a:t>
              </a:r>
              <a:r>
                <a:rPr kumimoji="0" lang="en-US" altLang="zh-CN" sz="700" b="0" i="1" u="none" strike="noStrike" kern="0" cap="none" spc="0" normalizeH="0" baseline="0" noProof="0" dirty="0">
                  <a:ln>
                    <a:noFill/>
                  </a:ln>
                  <a:solidFill>
                    <a:prstClr val="white"/>
                  </a:solidFill>
                  <a:effectLst/>
                  <a:uLnTx/>
                  <a:uFillTx/>
                  <a:latin typeface="Calibri"/>
                  <a:ea typeface="宋体" panose="02010600030101010101" pitchFamily="2" charset="-122"/>
                  <a:cs typeface="+mn-cs"/>
                </a:rPr>
                <a:t>SCE for 5G Slice,</a:t>
              </a:r>
              <a:r>
                <a:rPr kumimoji="0" lang="en-US" sz="700" b="0" i="1" u="none" strike="noStrike" kern="0" cap="none" spc="0" normalizeH="0" baseline="0" noProof="0" dirty="0">
                  <a:ln>
                    <a:noFill/>
                  </a:ln>
                  <a:solidFill>
                    <a:prstClr val="white"/>
                  </a:solidFill>
                  <a:effectLst/>
                  <a:uLnTx/>
                  <a:uFillTx/>
                  <a:latin typeface="Calibri"/>
                  <a:ea typeface="+mn-ea"/>
                  <a:cs typeface="+mn-cs"/>
                </a:rPr>
                <a:t> Group, location)</a:t>
              </a:r>
            </a:p>
          </p:txBody>
        </p:sp>
        <p:grpSp>
          <p:nvGrpSpPr>
            <p:cNvPr id="373" name="Group 372">
              <a:extLst>
                <a:ext uri="{FF2B5EF4-FFF2-40B4-BE49-F238E27FC236}">
                  <a16:creationId xmlns:a16="http://schemas.microsoft.com/office/drawing/2014/main" id="{7181D4E7-F4B3-C366-3727-9CF7C931902E}"/>
                </a:ext>
              </a:extLst>
            </p:cNvPr>
            <p:cNvGrpSpPr/>
            <p:nvPr/>
          </p:nvGrpSpPr>
          <p:grpSpPr>
            <a:xfrm>
              <a:off x="9173987" y="2270759"/>
              <a:ext cx="2591294" cy="4419600"/>
              <a:chOff x="7894320" y="1818640"/>
              <a:chExt cx="2448560" cy="4419600"/>
            </a:xfrm>
            <a:solidFill>
              <a:srgbClr val="4F81BD"/>
            </a:solidFill>
          </p:grpSpPr>
          <p:sp>
            <p:nvSpPr>
              <p:cNvPr id="423" name="Rectangle 422">
                <a:extLst>
                  <a:ext uri="{FF2B5EF4-FFF2-40B4-BE49-F238E27FC236}">
                    <a16:creationId xmlns:a16="http://schemas.microsoft.com/office/drawing/2014/main" id="{7911E45F-5A25-EAC5-5476-2A6045F10E8D}"/>
                  </a:ext>
                </a:extLst>
              </p:cNvPr>
              <p:cNvSpPr/>
              <p:nvPr/>
            </p:nvSpPr>
            <p:spPr>
              <a:xfrm>
                <a:off x="7894320" y="1818640"/>
                <a:ext cx="2448560" cy="447040"/>
              </a:xfrm>
              <a:prstGeom prst="rect">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sp>
            <p:nvSpPr>
              <p:cNvPr id="424" name="Rectangle 423">
                <a:extLst>
                  <a:ext uri="{FF2B5EF4-FFF2-40B4-BE49-F238E27FC236}">
                    <a16:creationId xmlns:a16="http://schemas.microsoft.com/office/drawing/2014/main" id="{A0D07A0A-E28E-12AC-2595-2669498D3401}"/>
                  </a:ext>
                </a:extLst>
              </p:cNvPr>
              <p:cNvSpPr/>
              <p:nvPr/>
            </p:nvSpPr>
            <p:spPr>
              <a:xfrm>
                <a:off x="9804400" y="2184400"/>
                <a:ext cx="538480" cy="3606800"/>
              </a:xfrm>
              <a:prstGeom prst="rect">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sp>
            <p:nvSpPr>
              <p:cNvPr id="425" name="Rectangle 424">
                <a:extLst>
                  <a:ext uri="{FF2B5EF4-FFF2-40B4-BE49-F238E27FC236}">
                    <a16:creationId xmlns:a16="http://schemas.microsoft.com/office/drawing/2014/main" id="{55F09FC9-B76C-CF8A-69B9-9FE110DC0C1E}"/>
                  </a:ext>
                </a:extLst>
              </p:cNvPr>
              <p:cNvSpPr/>
              <p:nvPr/>
            </p:nvSpPr>
            <p:spPr>
              <a:xfrm>
                <a:off x="7894320" y="5791200"/>
                <a:ext cx="2448560" cy="447040"/>
              </a:xfrm>
              <a:prstGeom prst="rect">
                <a:avLst/>
              </a:prstGeom>
              <a:gr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grpSp>
        <p:sp>
          <p:nvSpPr>
            <p:cNvPr id="374" name="Rectangle: Rounded Corners 14">
              <a:extLst>
                <a:ext uri="{FF2B5EF4-FFF2-40B4-BE49-F238E27FC236}">
                  <a16:creationId xmlns:a16="http://schemas.microsoft.com/office/drawing/2014/main" id="{6011881A-CB15-38CE-185F-DB2BE6E0CCFD}"/>
                </a:ext>
              </a:extLst>
            </p:cNvPr>
            <p:cNvSpPr/>
            <p:nvPr/>
          </p:nvSpPr>
          <p:spPr>
            <a:xfrm>
              <a:off x="9093358" y="3242006"/>
              <a:ext cx="1447582" cy="1066365"/>
            </a:xfrm>
            <a:prstGeom prst="roundRect">
              <a:avLst/>
            </a:prstGeom>
            <a:solidFill>
              <a:srgbClr val="4F81BD"/>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Edge services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white"/>
                  </a:solidFill>
                  <a:effectLst/>
                  <a:uLnTx/>
                  <a:uFillTx/>
                  <a:latin typeface="Calibri"/>
                  <a:ea typeface="+mn-ea"/>
                  <a:cs typeface="+mn-cs"/>
                </a:rPr>
                <a:t>(e.g. ACR, AF session with QoS)</a:t>
              </a:r>
            </a:p>
          </p:txBody>
        </p:sp>
        <p:sp>
          <p:nvSpPr>
            <p:cNvPr id="375" name="TextBox 374">
              <a:extLst>
                <a:ext uri="{FF2B5EF4-FFF2-40B4-BE49-F238E27FC236}">
                  <a16:creationId xmlns:a16="http://schemas.microsoft.com/office/drawing/2014/main" id="{49869EE5-95D6-3DDF-F84D-6F3895FA51F6}"/>
                </a:ext>
              </a:extLst>
            </p:cNvPr>
            <p:cNvSpPr txBox="1"/>
            <p:nvPr/>
          </p:nvSpPr>
          <p:spPr>
            <a:xfrm rot="16200000">
              <a:off x="10197889" y="4224743"/>
              <a:ext cx="2588213" cy="429828"/>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Calibri" panose="020F0502020204030204"/>
                  <a:ea typeface="MS PGothic" panose="020B0600070205080204" pitchFamily="34" charset="-128"/>
                  <a:cs typeface="+mn-cs"/>
                </a:rPr>
                <a:t>CAPIF Services</a:t>
              </a:r>
            </a:p>
          </p:txBody>
        </p:sp>
        <p:cxnSp>
          <p:nvCxnSpPr>
            <p:cNvPr id="376" name="Straight Connector 375">
              <a:extLst>
                <a:ext uri="{FF2B5EF4-FFF2-40B4-BE49-F238E27FC236}">
                  <a16:creationId xmlns:a16="http://schemas.microsoft.com/office/drawing/2014/main" id="{3B4DFB05-29AC-C9E8-FA10-26FF8BB8A32C}"/>
                </a:ext>
              </a:extLst>
            </p:cNvPr>
            <p:cNvCxnSpPr>
              <a:cxnSpLocks/>
              <a:stCxn id="369" idx="0"/>
            </p:cNvCxnSpPr>
            <p:nvPr/>
          </p:nvCxnSpPr>
          <p:spPr>
            <a:xfrm flipH="1" flipV="1">
              <a:off x="5943757" y="4369996"/>
              <a:ext cx="4941" cy="801113"/>
            </a:xfrm>
            <a:prstGeom prst="line">
              <a:avLst/>
            </a:prstGeom>
            <a:noFill/>
            <a:ln w="38100" cap="flat" cmpd="sng" algn="ctr">
              <a:solidFill>
                <a:sysClr val="windowText" lastClr="000000"/>
              </a:solidFill>
              <a:prstDash val="solid"/>
            </a:ln>
            <a:effectLst/>
          </p:spPr>
        </p:cxnSp>
        <p:cxnSp>
          <p:nvCxnSpPr>
            <p:cNvPr id="377" name="Straight Connector 376">
              <a:extLst>
                <a:ext uri="{FF2B5EF4-FFF2-40B4-BE49-F238E27FC236}">
                  <a16:creationId xmlns:a16="http://schemas.microsoft.com/office/drawing/2014/main" id="{6C463504-AB0F-182B-4C16-4B5AB1C0D5C7}"/>
                </a:ext>
              </a:extLst>
            </p:cNvPr>
            <p:cNvCxnSpPr>
              <a:cxnSpLocks/>
              <a:stCxn id="370" idx="0"/>
            </p:cNvCxnSpPr>
            <p:nvPr/>
          </p:nvCxnSpPr>
          <p:spPr>
            <a:xfrm flipH="1" flipV="1">
              <a:off x="9051364" y="4369996"/>
              <a:ext cx="9881" cy="801113"/>
            </a:xfrm>
            <a:prstGeom prst="line">
              <a:avLst/>
            </a:prstGeom>
            <a:noFill/>
            <a:ln w="38100" cap="flat" cmpd="sng" algn="ctr">
              <a:solidFill>
                <a:sysClr val="windowText" lastClr="000000"/>
              </a:solidFill>
              <a:prstDash val="solid"/>
            </a:ln>
            <a:effectLst/>
          </p:spPr>
        </p:cxnSp>
        <p:sp>
          <p:nvSpPr>
            <p:cNvPr id="378" name="Rectangle: Rounded Corners 22">
              <a:extLst>
                <a:ext uri="{FF2B5EF4-FFF2-40B4-BE49-F238E27FC236}">
                  <a16:creationId xmlns:a16="http://schemas.microsoft.com/office/drawing/2014/main" id="{7B159EE4-C850-8BEF-5093-2A347E4D6601}"/>
                </a:ext>
              </a:extLst>
            </p:cNvPr>
            <p:cNvSpPr/>
            <p:nvPr/>
          </p:nvSpPr>
          <p:spPr>
            <a:xfrm>
              <a:off x="397987" y="168838"/>
              <a:ext cx="11580653" cy="1310182"/>
            </a:xfrm>
            <a:prstGeom prst="roundRect">
              <a:avLst/>
            </a:prstGeom>
            <a:no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cxnSp>
          <p:nvCxnSpPr>
            <p:cNvPr id="379" name="Straight Connector 378">
              <a:extLst>
                <a:ext uri="{FF2B5EF4-FFF2-40B4-BE49-F238E27FC236}">
                  <a16:creationId xmlns:a16="http://schemas.microsoft.com/office/drawing/2014/main" id="{3E99BD28-7CE2-EF40-2CD2-E685443AF874}"/>
                </a:ext>
              </a:extLst>
            </p:cNvPr>
            <p:cNvCxnSpPr>
              <a:cxnSpLocks/>
              <a:endCxn id="368" idx="3"/>
            </p:cNvCxnSpPr>
            <p:nvPr/>
          </p:nvCxnSpPr>
          <p:spPr>
            <a:xfrm flipH="1">
              <a:off x="10666924" y="3651941"/>
              <a:ext cx="555811" cy="0"/>
            </a:xfrm>
            <a:prstGeom prst="line">
              <a:avLst/>
            </a:prstGeom>
            <a:noFill/>
            <a:ln w="38100" cap="flat" cmpd="sng" algn="ctr">
              <a:solidFill>
                <a:sysClr val="windowText" lastClr="000000"/>
              </a:solidFill>
              <a:prstDash val="solid"/>
            </a:ln>
            <a:effectLst/>
          </p:spPr>
        </p:cxnSp>
        <p:cxnSp>
          <p:nvCxnSpPr>
            <p:cNvPr id="380" name="Straight Connector 379">
              <a:extLst>
                <a:ext uri="{FF2B5EF4-FFF2-40B4-BE49-F238E27FC236}">
                  <a16:creationId xmlns:a16="http://schemas.microsoft.com/office/drawing/2014/main" id="{00A49019-CF1C-CB92-6694-E790198D2E72}"/>
                </a:ext>
              </a:extLst>
            </p:cNvPr>
            <p:cNvCxnSpPr>
              <a:cxnSpLocks/>
              <a:endCxn id="367" idx="3"/>
            </p:cNvCxnSpPr>
            <p:nvPr/>
          </p:nvCxnSpPr>
          <p:spPr>
            <a:xfrm flipH="1">
              <a:off x="10689156" y="5428322"/>
              <a:ext cx="533580" cy="0"/>
            </a:xfrm>
            <a:prstGeom prst="line">
              <a:avLst/>
            </a:prstGeom>
            <a:noFill/>
            <a:ln w="38100" cap="flat" cmpd="sng" algn="ctr">
              <a:solidFill>
                <a:sysClr val="windowText" lastClr="000000"/>
              </a:solidFill>
              <a:prstDash val="solid"/>
            </a:ln>
            <a:effectLst/>
          </p:spPr>
        </p:cxnSp>
        <p:cxnSp>
          <p:nvCxnSpPr>
            <p:cNvPr id="381" name="Straight Connector 380">
              <a:extLst>
                <a:ext uri="{FF2B5EF4-FFF2-40B4-BE49-F238E27FC236}">
                  <a16:creationId xmlns:a16="http://schemas.microsoft.com/office/drawing/2014/main" id="{595491B4-8B56-2B2E-0A7C-404800D7D058}"/>
                </a:ext>
              </a:extLst>
            </p:cNvPr>
            <p:cNvCxnSpPr/>
            <p:nvPr/>
          </p:nvCxnSpPr>
          <p:spPr>
            <a:xfrm>
              <a:off x="5654734" y="4645964"/>
              <a:ext cx="563223" cy="0"/>
            </a:xfrm>
            <a:prstGeom prst="line">
              <a:avLst/>
            </a:prstGeom>
            <a:noFill/>
            <a:ln w="9525" cap="flat" cmpd="sng" algn="ctr">
              <a:solidFill>
                <a:srgbClr val="4F81BD">
                  <a:shade val="95000"/>
                  <a:satMod val="105000"/>
                </a:srgbClr>
              </a:solidFill>
              <a:prstDash val="dash"/>
            </a:ln>
            <a:effectLst/>
          </p:spPr>
        </p:cxnSp>
        <p:cxnSp>
          <p:nvCxnSpPr>
            <p:cNvPr id="382" name="Straight Connector 381">
              <a:extLst>
                <a:ext uri="{FF2B5EF4-FFF2-40B4-BE49-F238E27FC236}">
                  <a16:creationId xmlns:a16="http://schemas.microsoft.com/office/drawing/2014/main" id="{68106938-EE06-8A48-91AA-A70B728EEDC1}"/>
                </a:ext>
              </a:extLst>
            </p:cNvPr>
            <p:cNvCxnSpPr/>
            <p:nvPr/>
          </p:nvCxnSpPr>
          <p:spPr>
            <a:xfrm>
              <a:off x="8769753" y="4664720"/>
              <a:ext cx="565692" cy="0"/>
            </a:xfrm>
            <a:prstGeom prst="line">
              <a:avLst/>
            </a:prstGeom>
            <a:noFill/>
            <a:ln w="9525" cap="flat" cmpd="sng" algn="ctr">
              <a:solidFill>
                <a:srgbClr val="4F81BD">
                  <a:shade val="95000"/>
                  <a:satMod val="105000"/>
                </a:srgbClr>
              </a:solidFill>
              <a:prstDash val="dash"/>
            </a:ln>
            <a:effectLst/>
          </p:spPr>
        </p:cxnSp>
        <p:sp>
          <p:nvSpPr>
            <p:cNvPr id="383" name="TextBox 382">
              <a:extLst>
                <a:ext uri="{FF2B5EF4-FFF2-40B4-BE49-F238E27FC236}">
                  <a16:creationId xmlns:a16="http://schemas.microsoft.com/office/drawing/2014/main" id="{D0CE209A-244E-A81D-6D46-48DF1EA82F19}"/>
                </a:ext>
              </a:extLst>
            </p:cNvPr>
            <p:cNvSpPr txBox="1"/>
            <p:nvPr/>
          </p:nvSpPr>
          <p:spPr>
            <a:xfrm>
              <a:off x="6660137" y="4386072"/>
              <a:ext cx="1958928" cy="5197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Southbound Interface (SBI)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(Network APIs)</a:t>
              </a:r>
            </a:p>
          </p:txBody>
        </p:sp>
        <p:cxnSp>
          <p:nvCxnSpPr>
            <p:cNvPr id="384" name="Straight Connector 383">
              <a:extLst>
                <a:ext uri="{FF2B5EF4-FFF2-40B4-BE49-F238E27FC236}">
                  <a16:creationId xmlns:a16="http://schemas.microsoft.com/office/drawing/2014/main" id="{93FB9461-8E0D-50A2-8696-5FD5B0FA60AE}"/>
                </a:ext>
              </a:extLst>
            </p:cNvPr>
            <p:cNvCxnSpPr>
              <a:cxnSpLocks/>
              <a:stCxn id="368" idx="0"/>
            </p:cNvCxnSpPr>
            <p:nvPr/>
          </p:nvCxnSpPr>
          <p:spPr>
            <a:xfrm flipV="1">
              <a:off x="7579080" y="1401320"/>
              <a:ext cx="0" cy="1535244"/>
            </a:xfrm>
            <a:prstGeom prst="line">
              <a:avLst/>
            </a:prstGeom>
            <a:noFill/>
            <a:ln w="38100" cap="flat" cmpd="sng" algn="ctr">
              <a:solidFill>
                <a:sysClr val="windowText" lastClr="000000"/>
              </a:solidFill>
              <a:prstDash val="solid"/>
            </a:ln>
            <a:effectLst/>
          </p:spPr>
        </p:cxnSp>
        <p:cxnSp>
          <p:nvCxnSpPr>
            <p:cNvPr id="385" name="Straight Connector 384">
              <a:extLst>
                <a:ext uri="{FF2B5EF4-FFF2-40B4-BE49-F238E27FC236}">
                  <a16:creationId xmlns:a16="http://schemas.microsoft.com/office/drawing/2014/main" id="{5179093B-5EDF-3B97-F396-DB03DEBEF0B4}"/>
                </a:ext>
              </a:extLst>
            </p:cNvPr>
            <p:cNvCxnSpPr/>
            <p:nvPr/>
          </p:nvCxnSpPr>
          <p:spPr>
            <a:xfrm>
              <a:off x="7297468" y="2218509"/>
              <a:ext cx="563223" cy="0"/>
            </a:xfrm>
            <a:prstGeom prst="line">
              <a:avLst/>
            </a:prstGeom>
            <a:noFill/>
            <a:ln w="9525" cap="flat" cmpd="sng" algn="ctr">
              <a:solidFill>
                <a:srgbClr val="4F81BD">
                  <a:shade val="95000"/>
                  <a:satMod val="105000"/>
                </a:srgbClr>
              </a:solidFill>
              <a:prstDash val="dash"/>
            </a:ln>
            <a:effectLst/>
          </p:spPr>
        </p:cxnSp>
        <p:sp>
          <p:nvSpPr>
            <p:cNvPr id="386" name="TextBox 385">
              <a:extLst>
                <a:ext uri="{FF2B5EF4-FFF2-40B4-BE49-F238E27FC236}">
                  <a16:creationId xmlns:a16="http://schemas.microsoft.com/office/drawing/2014/main" id="{55658CF5-3D52-B7B4-A341-B44B243B3653}"/>
                </a:ext>
              </a:extLst>
            </p:cNvPr>
            <p:cNvSpPr txBox="1"/>
            <p:nvPr/>
          </p:nvSpPr>
          <p:spPr>
            <a:xfrm>
              <a:off x="5417588" y="2068468"/>
              <a:ext cx="1991042" cy="519786"/>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Northbound Interface (NBI)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(Service APIs)</a:t>
              </a:r>
            </a:p>
          </p:txBody>
        </p:sp>
        <p:cxnSp>
          <p:nvCxnSpPr>
            <p:cNvPr id="387" name="Straight Connector 386">
              <a:extLst>
                <a:ext uri="{FF2B5EF4-FFF2-40B4-BE49-F238E27FC236}">
                  <a16:creationId xmlns:a16="http://schemas.microsoft.com/office/drawing/2014/main" id="{B3035919-40C6-4591-8138-C3D77D448F78}"/>
                </a:ext>
              </a:extLst>
            </p:cNvPr>
            <p:cNvCxnSpPr>
              <a:cxnSpLocks/>
            </p:cNvCxnSpPr>
            <p:nvPr/>
          </p:nvCxnSpPr>
          <p:spPr>
            <a:xfrm flipV="1">
              <a:off x="10933714" y="3429557"/>
              <a:ext cx="0" cy="452804"/>
            </a:xfrm>
            <a:prstGeom prst="line">
              <a:avLst/>
            </a:prstGeom>
            <a:noFill/>
            <a:ln w="9525" cap="flat" cmpd="sng" algn="ctr">
              <a:solidFill>
                <a:srgbClr val="4F81BD">
                  <a:shade val="95000"/>
                  <a:satMod val="105000"/>
                </a:srgbClr>
              </a:solidFill>
              <a:prstDash val="dash"/>
            </a:ln>
            <a:effectLst/>
          </p:spPr>
        </p:cxnSp>
        <p:cxnSp>
          <p:nvCxnSpPr>
            <p:cNvPr id="388" name="Straight Connector 387">
              <a:extLst>
                <a:ext uri="{FF2B5EF4-FFF2-40B4-BE49-F238E27FC236}">
                  <a16:creationId xmlns:a16="http://schemas.microsoft.com/office/drawing/2014/main" id="{63430A42-954A-B4C5-360B-89468B5CAE06}"/>
                </a:ext>
              </a:extLst>
            </p:cNvPr>
            <p:cNvCxnSpPr>
              <a:cxnSpLocks/>
            </p:cNvCxnSpPr>
            <p:nvPr/>
          </p:nvCxnSpPr>
          <p:spPr>
            <a:xfrm flipV="1">
              <a:off x="10933714" y="5197902"/>
              <a:ext cx="0" cy="450124"/>
            </a:xfrm>
            <a:prstGeom prst="line">
              <a:avLst/>
            </a:prstGeom>
            <a:noFill/>
            <a:ln w="9525" cap="flat" cmpd="sng" algn="ctr">
              <a:solidFill>
                <a:srgbClr val="4F81BD">
                  <a:shade val="95000"/>
                  <a:satMod val="105000"/>
                </a:srgbClr>
              </a:solidFill>
              <a:prstDash val="dash"/>
            </a:ln>
            <a:effectLst/>
          </p:spPr>
        </p:cxnSp>
        <p:sp>
          <p:nvSpPr>
            <p:cNvPr id="389" name="TextBox 388">
              <a:extLst>
                <a:ext uri="{FF2B5EF4-FFF2-40B4-BE49-F238E27FC236}">
                  <a16:creationId xmlns:a16="http://schemas.microsoft.com/office/drawing/2014/main" id="{70126AA4-575A-262B-0044-4BFDA459AC30}"/>
                </a:ext>
              </a:extLst>
            </p:cNvPr>
            <p:cNvSpPr txBox="1"/>
            <p:nvPr/>
          </p:nvSpPr>
          <p:spPr>
            <a:xfrm rot="16200000">
              <a:off x="10408465" y="4354841"/>
              <a:ext cx="1052970" cy="338427"/>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APIs publish</a:t>
              </a:r>
            </a:p>
          </p:txBody>
        </p:sp>
        <p:cxnSp>
          <p:nvCxnSpPr>
            <p:cNvPr id="390" name="Straight Connector 389">
              <a:extLst>
                <a:ext uri="{FF2B5EF4-FFF2-40B4-BE49-F238E27FC236}">
                  <a16:creationId xmlns:a16="http://schemas.microsoft.com/office/drawing/2014/main" id="{8CD36076-9E13-ADAF-66DE-EFB0B16575F3}"/>
                </a:ext>
              </a:extLst>
            </p:cNvPr>
            <p:cNvCxnSpPr>
              <a:cxnSpLocks/>
              <a:stCxn id="416" idx="0"/>
            </p:cNvCxnSpPr>
            <p:nvPr/>
          </p:nvCxnSpPr>
          <p:spPr>
            <a:xfrm flipV="1">
              <a:off x="10540940" y="1401320"/>
              <a:ext cx="0" cy="744848"/>
            </a:xfrm>
            <a:prstGeom prst="line">
              <a:avLst/>
            </a:prstGeom>
            <a:noFill/>
            <a:ln w="38100" cap="flat" cmpd="sng" algn="ctr">
              <a:solidFill>
                <a:sysClr val="windowText" lastClr="000000"/>
              </a:solidFill>
              <a:prstDash val="solid"/>
            </a:ln>
            <a:effectLst/>
          </p:spPr>
        </p:cxnSp>
        <p:cxnSp>
          <p:nvCxnSpPr>
            <p:cNvPr id="391" name="Straight Connector 390">
              <a:extLst>
                <a:ext uri="{FF2B5EF4-FFF2-40B4-BE49-F238E27FC236}">
                  <a16:creationId xmlns:a16="http://schemas.microsoft.com/office/drawing/2014/main" id="{65ADB0F5-1A97-ED9F-B869-1F6B755B03AB}"/>
                </a:ext>
              </a:extLst>
            </p:cNvPr>
            <p:cNvCxnSpPr/>
            <p:nvPr/>
          </p:nvCxnSpPr>
          <p:spPr>
            <a:xfrm>
              <a:off x="10259328" y="1862162"/>
              <a:ext cx="563223" cy="0"/>
            </a:xfrm>
            <a:prstGeom prst="line">
              <a:avLst/>
            </a:prstGeom>
            <a:noFill/>
            <a:ln w="9525" cap="flat" cmpd="sng" algn="ctr">
              <a:solidFill>
                <a:srgbClr val="4F81BD">
                  <a:shade val="95000"/>
                  <a:satMod val="105000"/>
                </a:srgbClr>
              </a:solidFill>
              <a:prstDash val="dash"/>
            </a:ln>
            <a:effectLst/>
          </p:spPr>
        </p:cxnSp>
        <p:sp>
          <p:nvSpPr>
            <p:cNvPr id="392" name="TextBox 391">
              <a:extLst>
                <a:ext uri="{FF2B5EF4-FFF2-40B4-BE49-F238E27FC236}">
                  <a16:creationId xmlns:a16="http://schemas.microsoft.com/office/drawing/2014/main" id="{6EBFAB2B-E41D-6E6F-DD0C-765BA6CEB979}"/>
                </a:ext>
              </a:extLst>
            </p:cNvPr>
            <p:cNvSpPr txBox="1"/>
            <p:nvPr/>
          </p:nvSpPr>
          <p:spPr>
            <a:xfrm>
              <a:off x="9058774" y="1701403"/>
              <a:ext cx="1183263" cy="337593"/>
            </a:xfrm>
            <a:prstGeom prst="rect">
              <a:avLst/>
            </a:prstGeom>
            <a:noFill/>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APIs discovery</a:t>
              </a:r>
            </a:p>
          </p:txBody>
        </p:sp>
        <p:sp>
          <p:nvSpPr>
            <p:cNvPr id="393" name="Rectangle: Rounded Corners 48">
              <a:extLst>
                <a:ext uri="{FF2B5EF4-FFF2-40B4-BE49-F238E27FC236}">
                  <a16:creationId xmlns:a16="http://schemas.microsoft.com/office/drawing/2014/main" id="{0EE8456F-B92A-648E-6305-B7A8D1B02E79}"/>
                </a:ext>
              </a:extLst>
            </p:cNvPr>
            <p:cNvSpPr/>
            <p:nvPr/>
          </p:nvSpPr>
          <p:spPr>
            <a:xfrm>
              <a:off x="5580626" y="538583"/>
              <a:ext cx="1998454" cy="793076"/>
            </a:xfrm>
            <a:prstGeom prst="roundRect">
              <a:avLst/>
            </a:prstGeom>
            <a:no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Calibri"/>
                  <a:ea typeface="+mn-ea"/>
                  <a:cs typeface="+mn-cs"/>
                </a:rPr>
                <a:t>Application Server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a:ea typeface="+mn-ea"/>
                  <a:cs typeface="+mn-cs"/>
                </a:rPr>
                <a:t>(V2X)</a:t>
              </a:r>
            </a:p>
          </p:txBody>
        </p:sp>
        <p:sp>
          <p:nvSpPr>
            <p:cNvPr id="394" name="Rectangle: Rounded Corners 49">
              <a:extLst>
                <a:ext uri="{FF2B5EF4-FFF2-40B4-BE49-F238E27FC236}">
                  <a16:creationId xmlns:a16="http://schemas.microsoft.com/office/drawing/2014/main" id="{40E8945F-1BC2-810C-F8DA-6E991017E6E8}"/>
                </a:ext>
              </a:extLst>
            </p:cNvPr>
            <p:cNvSpPr/>
            <p:nvPr/>
          </p:nvSpPr>
          <p:spPr>
            <a:xfrm>
              <a:off x="7710003" y="522507"/>
              <a:ext cx="1998454" cy="793076"/>
            </a:xfrm>
            <a:prstGeom prst="roundRect">
              <a:avLst/>
            </a:prstGeom>
            <a:no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Calibri"/>
                  <a:ea typeface="+mn-ea"/>
                  <a:cs typeface="+mn-cs"/>
                </a:rPr>
                <a:t>Application Server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a:ea typeface="+mn-ea"/>
                  <a:cs typeface="+mn-cs"/>
                </a:rPr>
                <a:t>(UAS)</a:t>
              </a:r>
            </a:p>
          </p:txBody>
        </p:sp>
        <p:sp>
          <p:nvSpPr>
            <p:cNvPr id="395" name="Rectangle: Rounded Corners 50">
              <a:extLst>
                <a:ext uri="{FF2B5EF4-FFF2-40B4-BE49-F238E27FC236}">
                  <a16:creationId xmlns:a16="http://schemas.microsoft.com/office/drawing/2014/main" id="{3B4046C0-E63A-E2C1-308B-8D51EEF63F7B}"/>
                </a:ext>
              </a:extLst>
            </p:cNvPr>
            <p:cNvSpPr/>
            <p:nvPr/>
          </p:nvSpPr>
          <p:spPr>
            <a:xfrm>
              <a:off x="9794916" y="511790"/>
              <a:ext cx="1998454" cy="793076"/>
            </a:xfrm>
            <a:prstGeom prst="roundRect">
              <a:avLst/>
            </a:prstGeom>
            <a:no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Calibri"/>
                  <a:ea typeface="+mn-ea"/>
                  <a:cs typeface="+mn-cs"/>
                </a:rPr>
                <a:t>Application Server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a:ea typeface="+mn-ea"/>
                  <a:cs typeface="+mn-cs"/>
                </a:rPr>
                <a:t>(IoT)</a:t>
              </a:r>
            </a:p>
          </p:txBody>
        </p:sp>
        <p:sp>
          <p:nvSpPr>
            <p:cNvPr id="396" name="Rectangle: Rounded Corners 51">
              <a:extLst>
                <a:ext uri="{FF2B5EF4-FFF2-40B4-BE49-F238E27FC236}">
                  <a16:creationId xmlns:a16="http://schemas.microsoft.com/office/drawing/2014/main" id="{B5C29347-EF2A-703F-CCE0-B939E56D8856}"/>
                </a:ext>
              </a:extLst>
            </p:cNvPr>
            <p:cNvSpPr/>
            <p:nvPr/>
          </p:nvSpPr>
          <p:spPr>
            <a:xfrm>
              <a:off x="904395" y="600206"/>
              <a:ext cx="1798361" cy="653752"/>
            </a:xfrm>
            <a:prstGeom prst="roundRect">
              <a:avLst/>
            </a:prstGeom>
            <a:no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Calibri"/>
                  <a:ea typeface="+mn-ea"/>
                  <a:cs typeface="+mn-cs"/>
                </a:rPr>
                <a:t>Application Clients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a:ea typeface="+mn-ea"/>
                  <a:cs typeface="+mn-cs"/>
                </a:rPr>
                <a:t>(V2X, UAS, </a:t>
              </a:r>
              <a:r>
                <a:rPr kumimoji="0" lang="en-US" sz="700" b="0" i="1" u="none" strike="noStrike" kern="0" cap="none" spc="0" normalizeH="0" baseline="0" noProof="0" dirty="0" err="1">
                  <a:ln>
                    <a:noFill/>
                  </a:ln>
                  <a:solidFill>
                    <a:prstClr val="black"/>
                  </a:solidFill>
                  <a:effectLst/>
                  <a:uLnTx/>
                  <a:uFillTx/>
                  <a:latin typeface="Calibri"/>
                  <a:ea typeface="+mn-ea"/>
                  <a:cs typeface="+mn-cs"/>
                </a:rPr>
                <a:t>IoT</a:t>
              </a:r>
              <a:r>
                <a:rPr kumimoji="0" lang="en-US" sz="700" b="0" i="1" u="none" strike="noStrike" kern="0" cap="none" spc="0" normalizeH="0" baseline="0" noProof="0" dirty="0">
                  <a:ln>
                    <a:noFill/>
                  </a:ln>
                  <a:solidFill>
                    <a:prstClr val="black"/>
                  </a:solidFill>
                  <a:effectLst/>
                  <a:uLnTx/>
                  <a:uFillTx/>
                  <a:latin typeface="Calibri"/>
                  <a:ea typeface="+mn-ea"/>
                  <a:cs typeface="+mn-cs"/>
                </a:rPr>
                <a:t>, …)</a:t>
              </a:r>
            </a:p>
          </p:txBody>
        </p:sp>
        <p:sp>
          <p:nvSpPr>
            <p:cNvPr id="397" name="Rectangle 396">
              <a:extLst>
                <a:ext uri="{FF2B5EF4-FFF2-40B4-BE49-F238E27FC236}">
                  <a16:creationId xmlns:a16="http://schemas.microsoft.com/office/drawing/2014/main" id="{15E12E9C-EFA5-28FF-EF03-302C6D604862}"/>
                </a:ext>
              </a:extLst>
            </p:cNvPr>
            <p:cNvSpPr/>
            <p:nvPr/>
          </p:nvSpPr>
          <p:spPr>
            <a:xfrm>
              <a:off x="743826" y="426052"/>
              <a:ext cx="2114556" cy="5701572"/>
            </a:xfrm>
            <a:prstGeom prst="rect">
              <a:avLst/>
            </a:prstGeom>
            <a:noFill/>
            <a:ln w="25400" cap="flat" cmpd="sng" algn="ctr">
              <a:solidFill>
                <a:sysClr val="windowText" lastClr="0000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sp>
          <p:nvSpPr>
            <p:cNvPr id="398" name="Rectangle: Rounded Corners 55">
              <a:extLst>
                <a:ext uri="{FF2B5EF4-FFF2-40B4-BE49-F238E27FC236}">
                  <a16:creationId xmlns:a16="http://schemas.microsoft.com/office/drawing/2014/main" id="{C23583D1-0563-F67D-1DF7-D12536917A02}"/>
                </a:ext>
              </a:extLst>
            </p:cNvPr>
            <p:cNvSpPr/>
            <p:nvPr/>
          </p:nvSpPr>
          <p:spPr>
            <a:xfrm>
              <a:off x="864870" y="3108040"/>
              <a:ext cx="1877410" cy="1069046"/>
            </a:xfrm>
            <a:prstGeom prst="roundRect">
              <a:avLst/>
            </a:prstGeom>
            <a:solidFill>
              <a:srgbClr val="4F81BD"/>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err="1">
                  <a:ln>
                    <a:noFill/>
                  </a:ln>
                  <a:solidFill>
                    <a:prstClr val="white"/>
                  </a:solidFill>
                  <a:effectLst/>
                  <a:uLnTx/>
                  <a:uFillTx/>
                  <a:latin typeface="Calibri"/>
                  <a:ea typeface="+mn-ea"/>
                  <a:cs typeface="+mn-cs"/>
                </a:rPr>
                <a:t>aPaaS</a:t>
              </a:r>
              <a:r>
                <a:rPr kumimoji="0" lang="en-US" sz="1000" b="0" i="0" u="none" strike="noStrike" kern="0" cap="none" spc="0" normalizeH="0" baseline="0" noProof="0" dirty="0">
                  <a:ln>
                    <a:noFill/>
                  </a:ln>
                  <a:solidFill>
                    <a:prstClr val="white"/>
                  </a:solidFill>
                  <a:effectLst/>
                  <a:uLnTx/>
                  <a:uFillTx/>
                  <a:latin typeface="Calibri"/>
                  <a:ea typeface="+mn-ea"/>
                  <a:cs typeface="+mn-cs"/>
                </a:rPr>
                <a:t> Clients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white"/>
                  </a:solidFill>
                  <a:effectLst/>
                  <a:uLnTx/>
                  <a:uFillTx/>
                  <a:latin typeface="Calibri"/>
                  <a:ea typeface="+mn-ea"/>
                  <a:cs typeface="+mn-cs"/>
                </a:rPr>
                <a:t>(</a:t>
              </a:r>
              <a:r>
                <a:rPr kumimoji="0" lang="en-US" sz="700" b="0" i="1" u="none" strike="noStrike" kern="0" cap="none" spc="0" normalizeH="0" baseline="0" noProof="0" dirty="0" err="1">
                  <a:ln>
                    <a:noFill/>
                  </a:ln>
                  <a:solidFill>
                    <a:prstClr val="white"/>
                  </a:solidFill>
                  <a:effectLst/>
                  <a:uLnTx/>
                  <a:uFillTx/>
                  <a:latin typeface="Calibri"/>
                  <a:ea typeface="+mn-ea"/>
                  <a:cs typeface="+mn-cs"/>
                </a:rPr>
                <a:t>e.g</a:t>
              </a:r>
              <a:r>
                <a:rPr kumimoji="0" lang="en-US" sz="700" b="0" i="1" u="none" strike="noStrike" kern="0" cap="none" spc="0" normalizeH="0" baseline="0" noProof="0" dirty="0">
                  <a:ln>
                    <a:noFill/>
                  </a:ln>
                  <a:solidFill>
                    <a:prstClr val="white"/>
                  </a:solidFill>
                  <a:effectLst/>
                  <a:uLnTx/>
                  <a:uFillTx/>
                  <a:latin typeface="Calibri"/>
                  <a:ea typeface="+mn-ea"/>
                  <a:cs typeface="+mn-cs"/>
                </a:rPr>
                <a:t> VAECs, SEAL Clients, EEC)</a:t>
              </a:r>
            </a:p>
          </p:txBody>
        </p:sp>
        <p:sp>
          <p:nvSpPr>
            <p:cNvPr id="399" name="TextBox 398">
              <a:extLst>
                <a:ext uri="{FF2B5EF4-FFF2-40B4-BE49-F238E27FC236}">
                  <a16:creationId xmlns:a16="http://schemas.microsoft.com/office/drawing/2014/main" id="{955D1506-35DC-F163-9768-5093629A1EC5}"/>
                </a:ext>
              </a:extLst>
            </p:cNvPr>
            <p:cNvSpPr txBox="1"/>
            <p:nvPr/>
          </p:nvSpPr>
          <p:spPr>
            <a:xfrm>
              <a:off x="6227838" y="2882978"/>
              <a:ext cx="3102666" cy="41529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err="1">
                  <a:ln>
                    <a:noFill/>
                  </a:ln>
                  <a:solidFill>
                    <a:prstClr val="white"/>
                  </a:solidFill>
                  <a:effectLst/>
                  <a:uLnTx/>
                  <a:uFillTx/>
                  <a:latin typeface="Calibri" panose="020F0502020204030204"/>
                  <a:ea typeface="MS PGothic" panose="020B0600070205080204" pitchFamily="34" charset="-128"/>
                  <a:cs typeface="+mn-cs"/>
                </a:rPr>
                <a:t>aPaaS</a:t>
              </a:r>
              <a:r>
                <a:rPr kumimoji="0" lang="en-US" sz="1000" b="1" i="0" u="none" strike="noStrike" kern="0" cap="none" spc="0" normalizeH="0" baseline="0" noProof="0" dirty="0">
                  <a:ln>
                    <a:noFill/>
                  </a:ln>
                  <a:solidFill>
                    <a:prstClr val="white"/>
                  </a:solidFill>
                  <a:effectLst/>
                  <a:uLnTx/>
                  <a:uFillTx/>
                  <a:latin typeface="Calibri" panose="020F0502020204030204"/>
                  <a:ea typeface="MS PGothic" panose="020B0600070205080204" pitchFamily="34" charset="-128"/>
                  <a:cs typeface="+mn-cs"/>
                </a:rPr>
                <a:t> </a:t>
              </a:r>
              <a:r>
                <a:rPr kumimoji="0" lang="en-US" sz="1000" b="1" i="0" u="none" strike="noStrike" kern="0" cap="none" spc="0" normalizeH="0" baseline="0" noProof="0" dirty="0">
                  <a:ln>
                    <a:noFill/>
                  </a:ln>
                  <a:solidFill>
                    <a:prstClr val="white"/>
                  </a:solidFill>
                  <a:effectLst/>
                  <a:uLnTx/>
                  <a:uFillTx/>
                  <a:ea typeface="MS PGothic" panose="020B0600070205080204" pitchFamily="34" charset="-128"/>
                  <a:cs typeface="+mn-cs"/>
                </a:rPr>
                <a:t>services over 5G/EPS</a:t>
              </a:r>
              <a:endParaRPr kumimoji="0" lang="en-US" sz="1000" b="1" i="0" u="none" strike="noStrike" kern="0" cap="none" spc="0" normalizeH="0" baseline="0" noProof="0" dirty="0">
                <a:ln>
                  <a:noFill/>
                </a:ln>
                <a:solidFill>
                  <a:prstClr val="white"/>
                </a:solidFill>
                <a:effectLst/>
                <a:uLnTx/>
                <a:uFillTx/>
                <a:latin typeface="Calibri" panose="020F0502020204030204"/>
                <a:ea typeface="MS PGothic" panose="020B0600070205080204" pitchFamily="34" charset="-128"/>
                <a:cs typeface="+mn-cs"/>
              </a:endParaRPr>
            </a:p>
          </p:txBody>
        </p:sp>
        <p:cxnSp>
          <p:nvCxnSpPr>
            <p:cNvPr id="400" name="Straight Connector 399">
              <a:extLst>
                <a:ext uri="{FF2B5EF4-FFF2-40B4-BE49-F238E27FC236}">
                  <a16:creationId xmlns:a16="http://schemas.microsoft.com/office/drawing/2014/main" id="{6E18DB43-9660-F8F2-4D61-6357162B02DC}"/>
                </a:ext>
              </a:extLst>
            </p:cNvPr>
            <p:cNvCxnSpPr>
              <a:cxnSpLocks/>
              <a:stCxn id="398" idx="0"/>
              <a:endCxn id="396" idx="2"/>
            </p:cNvCxnSpPr>
            <p:nvPr/>
          </p:nvCxnSpPr>
          <p:spPr>
            <a:xfrm flipH="1" flipV="1">
              <a:off x="1803575" y="1253958"/>
              <a:ext cx="0" cy="1854082"/>
            </a:xfrm>
            <a:prstGeom prst="line">
              <a:avLst/>
            </a:prstGeom>
            <a:noFill/>
            <a:ln w="38100" cap="flat" cmpd="sng" algn="ctr">
              <a:solidFill>
                <a:sysClr val="windowText" lastClr="000000"/>
              </a:solidFill>
              <a:prstDash val="solid"/>
            </a:ln>
            <a:effectLst/>
          </p:spPr>
        </p:cxnSp>
        <p:cxnSp>
          <p:nvCxnSpPr>
            <p:cNvPr id="401" name="Straight Connector 400">
              <a:extLst>
                <a:ext uri="{FF2B5EF4-FFF2-40B4-BE49-F238E27FC236}">
                  <a16:creationId xmlns:a16="http://schemas.microsoft.com/office/drawing/2014/main" id="{DFF835EA-1BFC-47F4-5BF5-89217663676D}"/>
                </a:ext>
              </a:extLst>
            </p:cNvPr>
            <p:cNvCxnSpPr/>
            <p:nvPr/>
          </p:nvCxnSpPr>
          <p:spPr>
            <a:xfrm>
              <a:off x="1521964" y="2210472"/>
              <a:ext cx="563223" cy="0"/>
            </a:xfrm>
            <a:prstGeom prst="line">
              <a:avLst/>
            </a:prstGeom>
            <a:noFill/>
            <a:ln w="9525" cap="flat" cmpd="sng" algn="ctr">
              <a:solidFill>
                <a:srgbClr val="4F81BD">
                  <a:shade val="95000"/>
                  <a:satMod val="105000"/>
                </a:srgbClr>
              </a:solidFill>
              <a:prstDash val="dash"/>
            </a:ln>
            <a:effectLst/>
          </p:spPr>
        </p:cxnSp>
        <p:sp>
          <p:nvSpPr>
            <p:cNvPr id="402" name="TextBox 401">
              <a:extLst>
                <a:ext uri="{FF2B5EF4-FFF2-40B4-BE49-F238E27FC236}">
                  <a16:creationId xmlns:a16="http://schemas.microsoft.com/office/drawing/2014/main" id="{52D8206E-1DBA-C58E-8C29-5107A7F95BF6}"/>
                </a:ext>
              </a:extLst>
            </p:cNvPr>
            <p:cNvSpPr txBox="1"/>
            <p:nvPr/>
          </p:nvSpPr>
          <p:spPr>
            <a:xfrm>
              <a:off x="2038250" y="2068468"/>
              <a:ext cx="780607" cy="33759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700" b="0" i="1"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UE APIs</a:t>
              </a:r>
            </a:p>
          </p:txBody>
        </p:sp>
        <p:cxnSp>
          <p:nvCxnSpPr>
            <p:cNvPr id="403" name="Straight Connector 402">
              <a:extLst>
                <a:ext uri="{FF2B5EF4-FFF2-40B4-BE49-F238E27FC236}">
                  <a16:creationId xmlns:a16="http://schemas.microsoft.com/office/drawing/2014/main" id="{2F6FB83D-419A-406E-B23C-F4A1C070CE38}"/>
                </a:ext>
              </a:extLst>
            </p:cNvPr>
            <p:cNvCxnSpPr>
              <a:cxnSpLocks/>
              <a:stCxn id="368" idx="1"/>
              <a:endCxn id="398" idx="3"/>
            </p:cNvCxnSpPr>
            <p:nvPr/>
          </p:nvCxnSpPr>
          <p:spPr>
            <a:xfrm flipH="1" flipV="1">
              <a:off x="2742280" y="3641224"/>
              <a:ext cx="1748955" cy="10717"/>
            </a:xfrm>
            <a:prstGeom prst="line">
              <a:avLst/>
            </a:prstGeom>
            <a:noFill/>
            <a:ln w="38100" cap="flat" cmpd="sng" algn="ctr">
              <a:solidFill>
                <a:sysClr val="windowText" lastClr="000000"/>
              </a:solidFill>
              <a:prstDash val="solid"/>
            </a:ln>
            <a:effectLst/>
          </p:spPr>
        </p:cxnSp>
        <p:sp>
          <p:nvSpPr>
            <p:cNvPr id="404" name="TextBox 403">
              <a:extLst>
                <a:ext uri="{FF2B5EF4-FFF2-40B4-BE49-F238E27FC236}">
                  <a16:creationId xmlns:a16="http://schemas.microsoft.com/office/drawing/2014/main" id="{AEEC43E7-C207-4F43-7870-CD7F7BB1C6ED}"/>
                </a:ext>
              </a:extLst>
            </p:cNvPr>
            <p:cNvSpPr txBox="1"/>
            <p:nvPr/>
          </p:nvSpPr>
          <p:spPr>
            <a:xfrm>
              <a:off x="1203297" y="5733764"/>
              <a:ext cx="1240078" cy="41797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UE/Device</a:t>
              </a:r>
            </a:p>
          </p:txBody>
        </p:sp>
        <p:sp>
          <p:nvSpPr>
            <p:cNvPr id="405" name="Rectangle: Rounded Corners 69">
              <a:extLst>
                <a:ext uri="{FF2B5EF4-FFF2-40B4-BE49-F238E27FC236}">
                  <a16:creationId xmlns:a16="http://schemas.microsoft.com/office/drawing/2014/main" id="{3F136AFC-42C5-13E4-754D-4F122EE09C9E}"/>
                </a:ext>
              </a:extLst>
            </p:cNvPr>
            <p:cNvSpPr/>
            <p:nvPr/>
          </p:nvSpPr>
          <p:spPr>
            <a:xfrm>
              <a:off x="864870" y="4246748"/>
              <a:ext cx="1862588" cy="404575"/>
            </a:xfrm>
            <a:prstGeom prst="roundRect">
              <a:avLst/>
            </a:prstGeom>
            <a:solidFill>
              <a:sysClr val="window" lastClr="FFFFFF">
                <a:lumMod val="75000"/>
              </a:sysClr>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Device SDK</a:t>
              </a:r>
            </a:p>
          </p:txBody>
        </p:sp>
        <p:cxnSp>
          <p:nvCxnSpPr>
            <p:cNvPr id="406" name="Straight Connector 405">
              <a:extLst>
                <a:ext uri="{FF2B5EF4-FFF2-40B4-BE49-F238E27FC236}">
                  <a16:creationId xmlns:a16="http://schemas.microsoft.com/office/drawing/2014/main" id="{4789B6AF-2113-D0C2-B165-58579F27FA70}"/>
                </a:ext>
              </a:extLst>
            </p:cNvPr>
            <p:cNvCxnSpPr>
              <a:cxnSpLocks/>
              <a:stCxn id="409" idx="1"/>
              <a:endCxn id="396" idx="3"/>
            </p:cNvCxnSpPr>
            <p:nvPr/>
          </p:nvCxnSpPr>
          <p:spPr>
            <a:xfrm flipH="1">
              <a:off x="2702755" y="921723"/>
              <a:ext cx="2714832" cy="5359"/>
            </a:xfrm>
            <a:prstGeom prst="line">
              <a:avLst/>
            </a:prstGeom>
            <a:noFill/>
            <a:ln w="38100" cap="flat" cmpd="sng" algn="ctr">
              <a:solidFill>
                <a:sysClr val="windowText" lastClr="000000"/>
              </a:solidFill>
              <a:prstDash val="solid"/>
            </a:ln>
            <a:effectLst/>
          </p:spPr>
        </p:cxnSp>
        <p:sp>
          <p:nvSpPr>
            <p:cNvPr id="407" name="TextBox 406">
              <a:extLst>
                <a:ext uri="{FF2B5EF4-FFF2-40B4-BE49-F238E27FC236}">
                  <a16:creationId xmlns:a16="http://schemas.microsoft.com/office/drawing/2014/main" id="{8DC60FBA-4FAC-60A0-53DB-7BD7236D32E8}"/>
                </a:ext>
              </a:extLst>
            </p:cNvPr>
            <p:cNvSpPr txBox="1"/>
            <p:nvPr/>
          </p:nvSpPr>
          <p:spPr>
            <a:xfrm>
              <a:off x="6504509" y="4798685"/>
              <a:ext cx="2154080" cy="415292"/>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white"/>
                  </a:solidFill>
                  <a:effectLst/>
                  <a:uLnTx/>
                  <a:uFillTx/>
                  <a:latin typeface="Calibri" panose="020F0502020204030204"/>
                  <a:ea typeface="MS PGothic" panose="020B0600070205080204" pitchFamily="34" charset="-128"/>
                  <a:cs typeface="+mn-cs"/>
                </a:rPr>
                <a:t>5G Network services</a:t>
              </a:r>
            </a:p>
          </p:txBody>
        </p:sp>
        <p:sp>
          <p:nvSpPr>
            <p:cNvPr id="408" name="TextBox 407">
              <a:extLst>
                <a:ext uri="{FF2B5EF4-FFF2-40B4-BE49-F238E27FC236}">
                  <a16:creationId xmlns:a16="http://schemas.microsoft.com/office/drawing/2014/main" id="{71491D46-BE4D-F97A-F18B-D2470817AAA8}"/>
                </a:ext>
              </a:extLst>
            </p:cNvPr>
            <p:cNvSpPr txBox="1"/>
            <p:nvPr/>
          </p:nvSpPr>
          <p:spPr>
            <a:xfrm>
              <a:off x="5177972" y="134006"/>
              <a:ext cx="1872469" cy="41529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mn-cs"/>
                </a:rPr>
                <a:t>Application Layer</a:t>
              </a:r>
            </a:p>
          </p:txBody>
        </p:sp>
        <p:sp>
          <p:nvSpPr>
            <p:cNvPr id="409" name="Rectangle: Rounded Corners 1">
              <a:extLst>
                <a:ext uri="{FF2B5EF4-FFF2-40B4-BE49-F238E27FC236}">
                  <a16:creationId xmlns:a16="http://schemas.microsoft.com/office/drawing/2014/main" id="{D797C256-5A5F-109A-0124-0EC6FF544C88}"/>
                </a:ext>
              </a:extLst>
            </p:cNvPr>
            <p:cNvSpPr/>
            <p:nvPr/>
          </p:nvSpPr>
          <p:spPr>
            <a:xfrm>
              <a:off x="5417588" y="442127"/>
              <a:ext cx="6479534" cy="959193"/>
            </a:xfrm>
            <a:prstGeom prst="roundRect">
              <a:avLst/>
            </a:prstGeom>
            <a:noFill/>
            <a:ln w="25400" cap="flat" cmpd="sng" algn="ctr">
              <a:solidFill>
                <a:srgbClr val="4F81BD">
                  <a:shade val="15000"/>
                </a:srgb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white"/>
                </a:solidFill>
                <a:effectLst/>
                <a:uLnTx/>
                <a:uFillTx/>
                <a:latin typeface="Calibri"/>
                <a:ea typeface="+mn-ea"/>
                <a:cs typeface="+mn-cs"/>
              </a:endParaRPr>
            </a:p>
          </p:txBody>
        </p:sp>
        <p:sp>
          <p:nvSpPr>
            <p:cNvPr id="410" name="Rectangle: Rounded Corners 2">
              <a:extLst>
                <a:ext uri="{FF2B5EF4-FFF2-40B4-BE49-F238E27FC236}">
                  <a16:creationId xmlns:a16="http://schemas.microsoft.com/office/drawing/2014/main" id="{789C62C5-031B-6DDD-3943-09B6D0E7A76F}"/>
                </a:ext>
              </a:extLst>
            </p:cNvPr>
            <p:cNvSpPr/>
            <p:nvPr/>
          </p:nvSpPr>
          <p:spPr>
            <a:xfrm>
              <a:off x="864870" y="4737061"/>
              <a:ext cx="1862588" cy="367066"/>
            </a:xfrm>
            <a:prstGeom prst="roundRect">
              <a:avLst/>
            </a:prstGeom>
            <a:solidFill>
              <a:sysClr val="window" lastClr="FFFFFF">
                <a:lumMod val="75000"/>
              </a:sysClr>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OS</a:t>
              </a:r>
            </a:p>
          </p:txBody>
        </p:sp>
        <p:sp>
          <p:nvSpPr>
            <p:cNvPr id="411" name="Rectangle: Rounded Corners 8">
              <a:extLst>
                <a:ext uri="{FF2B5EF4-FFF2-40B4-BE49-F238E27FC236}">
                  <a16:creationId xmlns:a16="http://schemas.microsoft.com/office/drawing/2014/main" id="{46B3D8C4-BCC9-5F81-6D7A-204268EFE79C}"/>
                </a:ext>
              </a:extLst>
            </p:cNvPr>
            <p:cNvSpPr/>
            <p:nvPr/>
          </p:nvSpPr>
          <p:spPr>
            <a:xfrm>
              <a:off x="872280" y="5168430"/>
              <a:ext cx="1862588" cy="506389"/>
            </a:xfrm>
            <a:prstGeom prst="roundRect">
              <a:avLst/>
            </a:prstGeom>
            <a:solidFill>
              <a:sysClr val="window" lastClr="FFFFFF">
                <a:lumMod val="75000"/>
              </a:sysClr>
            </a:solidFill>
            <a:ln w="25400" cap="flat" cmpd="sng" algn="ctr">
              <a:solidFill>
                <a:srgbClr val="4F81BD">
                  <a:shade val="1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white"/>
                  </a:solidFill>
                  <a:effectLst/>
                  <a:uLnTx/>
                  <a:uFillTx/>
                  <a:latin typeface="Calibri"/>
                  <a:ea typeface="+mn-ea"/>
                  <a:cs typeface="+mn-cs"/>
                </a:rPr>
                <a:t>UE Modem</a:t>
              </a:r>
            </a:p>
          </p:txBody>
        </p:sp>
        <p:sp>
          <p:nvSpPr>
            <p:cNvPr id="412" name="Oval 411"/>
            <p:cNvSpPr/>
            <p:nvPr/>
          </p:nvSpPr>
          <p:spPr>
            <a:xfrm>
              <a:off x="8871033" y="5074654"/>
              <a:ext cx="377953" cy="208986"/>
            </a:xfrm>
            <a:prstGeom prst="ellipse">
              <a:avLst/>
            </a:prstGeom>
            <a:solidFill>
              <a:sysClr val="windowText" lastClr="000000"/>
            </a:solidFill>
            <a:ln w="25400" cap="flat" cmpd="sng" algn="ctr">
              <a:no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600" b="0" i="0" u="none" strike="noStrike" kern="0" cap="none" spc="0" normalizeH="0" baseline="0" noProof="0" dirty="0">
                  <a:ln>
                    <a:noFill/>
                  </a:ln>
                  <a:solidFill>
                    <a:prstClr val="white"/>
                  </a:solidFill>
                  <a:effectLst/>
                  <a:uLnTx/>
                  <a:uFillTx/>
                  <a:latin typeface="Calibri"/>
                  <a:ea typeface="+mn-ea"/>
                  <a:cs typeface="+mn-cs"/>
                </a:rPr>
                <a:t>APIs</a:t>
              </a:r>
            </a:p>
          </p:txBody>
        </p:sp>
        <p:sp>
          <p:nvSpPr>
            <p:cNvPr id="413" name="Oval 412"/>
            <p:cNvSpPr/>
            <p:nvPr/>
          </p:nvSpPr>
          <p:spPr>
            <a:xfrm>
              <a:off x="5765897" y="5066616"/>
              <a:ext cx="375482" cy="206306"/>
            </a:xfrm>
            <a:prstGeom prst="ellipse">
              <a:avLst/>
            </a:prstGeom>
            <a:solidFill>
              <a:sysClr val="windowText" lastClr="000000"/>
            </a:solidFill>
            <a:ln w="25400" cap="flat" cmpd="sng" algn="ctr">
              <a:no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600" b="0" i="0" u="none" strike="noStrike" kern="0" cap="none" spc="0" normalizeH="0" baseline="0" noProof="0" dirty="0">
                  <a:ln>
                    <a:noFill/>
                  </a:ln>
                  <a:solidFill>
                    <a:prstClr val="white"/>
                  </a:solidFill>
                  <a:effectLst/>
                  <a:uLnTx/>
                  <a:uFillTx/>
                  <a:latin typeface="Calibri"/>
                  <a:ea typeface="+mn-ea"/>
                  <a:cs typeface="+mn-cs"/>
                </a:rPr>
                <a:t>APIs</a:t>
              </a:r>
            </a:p>
          </p:txBody>
        </p:sp>
        <p:sp>
          <p:nvSpPr>
            <p:cNvPr id="414" name="Oval 413"/>
            <p:cNvSpPr/>
            <p:nvPr/>
          </p:nvSpPr>
          <p:spPr>
            <a:xfrm>
              <a:off x="7398749" y="2775806"/>
              <a:ext cx="375482" cy="208986"/>
            </a:xfrm>
            <a:prstGeom prst="ellipse">
              <a:avLst/>
            </a:prstGeom>
            <a:solidFill>
              <a:sysClr val="windowText" lastClr="000000"/>
            </a:solidFill>
            <a:ln w="25400" cap="flat" cmpd="sng" algn="ctr">
              <a:no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600" b="0" i="0" u="none" strike="noStrike" kern="0" cap="none" spc="0" normalizeH="0" baseline="0" noProof="0" dirty="0">
                  <a:ln>
                    <a:noFill/>
                  </a:ln>
                  <a:solidFill>
                    <a:prstClr val="white"/>
                  </a:solidFill>
                  <a:effectLst/>
                  <a:uLnTx/>
                  <a:uFillTx/>
                  <a:latin typeface="Calibri"/>
                  <a:ea typeface="+mn-ea"/>
                  <a:cs typeface="+mn-cs"/>
                </a:rPr>
                <a:t>APIs</a:t>
              </a:r>
            </a:p>
          </p:txBody>
        </p:sp>
        <p:sp>
          <p:nvSpPr>
            <p:cNvPr id="415" name="Oval 414"/>
            <p:cNvSpPr/>
            <p:nvPr/>
          </p:nvSpPr>
          <p:spPr>
            <a:xfrm>
              <a:off x="1608422" y="3003548"/>
              <a:ext cx="375482" cy="206306"/>
            </a:xfrm>
            <a:prstGeom prst="ellipse">
              <a:avLst/>
            </a:prstGeom>
            <a:solidFill>
              <a:sysClr val="windowText" lastClr="000000"/>
            </a:solidFill>
            <a:ln w="25400" cap="flat" cmpd="sng" algn="ctr">
              <a:no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600" b="0" i="0" u="none" strike="noStrike" kern="0" cap="none" spc="0" normalizeH="0" baseline="0" noProof="0" dirty="0">
                  <a:ln>
                    <a:noFill/>
                  </a:ln>
                  <a:solidFill>
                    <a:prstClr val="white"/>
                  </a:solidFill>
                  <a:effectLst/>
                  <a:uLnTx/>
                  <a:uFillTx/>
                  <a:latin typeface="Calibri"/>
                  <a:ea typeface="+mn-ea"/>
                  <a:cs typeface="+mn-cs"/>
                </a:rPr>
                <a:t>APIs</a:t>
              </a:r>
            </a:p>
          </p:txBody>
        </p:sp>
        <p:sp>
          <p:nvSpPr>
            <p:cNvPr id="416" name="Oval 415"/>
            <p:cNvSpPr/>
            <p:nvPr/>
          </p:nvSpPr>
          <p:spPr>
            <a:xfrm>
              <a:off x="10353199" y="2146169"/>
              <a:ext cx="375482" cy="206306"/>
            </a:xfrm>
            <a:prstGeom prst="ellipse">
              <a:avLst/>
            </a:prstGeom>
            <a:solidFill>
              <a:sysClr val="windowText" lastClr="000000"/>
            </a:solidFill>
            <a:ln w="25400" cap="flat" cmpd="sng" algn="ctr">
              <a:noFill/>
              <a:prstDash val="solid"/>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IN" sz="600" b="0" i="0" u="none" strike="noStrike" kern="0" cap="none" spc="0" normalizeH="0" baseline="0" noProof="0" dirty="0">
                  <a:ln>
                    <a:noFill/>
                  </a:ln>
                  <a:solidFill>
                    <a:prstClr val="white"/>
                  </a:solidFill>
                  <a:effectLst/>
                  <a:uLnTx/>
                  <a:uFillTx/>
                  <a:latin typeface="Calibri"/>
                  <a:ea typeface="+mn-ea"/>
                  <a:cs typeface="+mn-cs"/>
                </a:rPr>
                <a:t>APIs</a:t>
              </a:r>
            </a:p>
          </p:txBody>
        </p:sp>
        <p:pic>
          <p:nvPicPr>
            <p:cNvPr id="417" name="그림 39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0124" y="2970828"/>
              <a:ext cx="433147" cy="31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 name="그림 39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86777" y="2787164"/>
              <a:ext cx="433147" cy="31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 name="그림 39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32128" y="2127458"/>
              <a:ext cx="433147" cy="31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0" name="그림 39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34560" y="5041371"/>
              <a:ext cx="451165" cy="31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1" name="Picture 60"/>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10168352" y="5003800"/>
              <a:ext cx="324000" cy="3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2" name="Rectangle 61"/>
            <p:cNvSpPr>
              <a:spLocks noChangeArrowheads="1"/>
            </p:cNvSpPr>
            <p:nvPr/>
          </p:nvSpPr>
          <p:spPr bwMode="auto">
            <a:xfrm>
              <a:off x="180603" y="6245982"/>
              <a:ext cx="9153897" cy="519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700" b="0" i="1"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rPr>
                <a:t>VAEC – Vertical Application Enabler Client; EEC – Edge Enabler Client; </a:t>
              </a:r>
              <a:r>
                <a:rPr kumimoji="0" lang="en-IN" altLang="en-US" sz="700" b="0" i="1" u="none" strike="noStrike" kern="0" cap="none" spc="0" normalizeH="0" baseline="0" noProof="0" smtClean="0">
                  <a:ln>
                    <a:noFill/>
                  </a:ln>
                  <a:solidFill>
                    <a:srgbClr val="000000"/>
                  </a:solidFill>
                  <a:effectLst/>
                  <a:uLnTx/>
                  <a:uFillTx/>
                  <a:ea typeface="MS PGothic" panose="020B0600070205080204" pitchFamily="34" charset="-128"/>
                  <a:cs typeface="+mn-cs"/>
                </a:rPr>
                <a:t>SEAL – Service Enabler Architecture Layer; CAPIF – Common API Framework;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700" b="0" i="1"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rPr>
                <a:t>NRM – Network Resource Management; DD – Data Delivery; ACR – Application Context Relocation; </a:t>
              </a:r>
              <a:r>
                <a:rPr kumimoji="0" lang="en-IN" altLang="en-US" sz="700" b="0" i="1"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rPr>
                <a:t>NSCE – Network Slice Capability Enablement </a:t>
              </a:r>
              <a:endParaRPr kumimoji="0" lang="en-US" altLang="en-US" sz="700" b="0" i="1"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endParaRPr>
            </a:p>
          </p:txBody>
        </p:sp>
      </p:grpSp>
      <p:sp>
        <p:nvSpPr>
          <p:cNvPr id="486" name="Content Placeholder 5"/>
          <p:cNvSpPr txBox="1">
            <a:spLocks/>
          </p:cNvSpPr>
          <p:nvPr/>
        </p:nvSpPr>
        <p:spPr bwMode="auto">
          <a:xfrm>
            <a:off x="8622284" y="1918833"/>
            <a:ext cx="2892429" cy="4304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defRPr/>
            </a:pPr>
            <a:r>
              <a:rPr lang="en-US" altLang="zh-CN" sz="2000" b="1" dirty="0" smtClean="0">
                <a:solidFill>
                  <a:prstClr val="black"/>
                </a:solidFill>
                <a:latin typeface="Arial" panose="020B0604020202020204" pitchFamily="34" charset="0"/>
                <a:ea typeface="Microsoft YaHei" panose="020B0503020204020204" pitchFamily="34" charset="-122"/>
                <a:cs typeface="Arial" panose="020B0604020202020204" pitchFamily="34" charset="0"/>
              </a:rPr>
              <a:t>Providing reusable application layer components for </a:t>
            </a:r>
            <a:r>
              <a:rPr lang="en-US" altLang="zh-CN" sz="2000" b="1" dirty="0">
                <a:solidFill>
                  <a:prstClr val="black"/>
                </a:solidFill>
                <a:latin typeface="Arial" panose="020B0604020202020204" pitchFamily="34" charset="0"/>
                <a:ea typeface="Microsoft YaHei" panose="020B0503020204020204" pitchFamily="34" charset="-122"/>
                <a:cs typeface="Arial" panose="020B0604020202020204" pitchFamily="34" charset="0"/>
              </a:rPr>
              <a:t>5G vertical applications and </a:t>
            </a:r>
            <a:r>
              <a:rPr lang="en-US" altLang="zh-CN" sz="2000" b="1" dirty="0" smtClean="0">
                <a:solidFill>
                  <a:prstClr val="black"/>
                </a:solidFill>
                <a:latin typeface="Arial" panose="020B0604020202020204" pitchFamily="34" charset="0"/>
                <a:ea typeface="Microsoft YaHei" panose="020B0503020204020204" pitchFamily="34" charset="-122"/>
                <a:cs typeface="Arial" panose="020B0604020202020204" pitchFamily="34" charset="0"/>
              </a:rPr>
              <a:t>Application Platform </a:t>
            </a:r>
            <a:r>
              <a:rPr lang="en-US" altLang="zh-CN" sz="2000" b="1" dirty="0">
                <a:solidFill>
                  <a:prstClr val="black"/>
                </a:solidFill>
                <a:latin typeface="Arial" panose="020B0604020202020204" pitchFamily="34" charset="0"/>
                <a:ea typeface="Microsoft YaHei" panose="020B0503020204020204" pitchFamily="34" charset="-122"/>
                <a:cs typeface="Arial" panose="020B0604020202020204" pitchFamily="34" charset="0"/>
              </a:rPr>
              <a:t>centric API(s), </a:t>
            </a:r>
            <a:r>
              <a:rPr lang="en-US" altLang="zh-CN" sz="2000" b="1" dirty="0" smtClean="0">
                <a:solidFill>
                  <a:schemeClr val="accent3"/>
                </a:solidFill>
                <a:latin typeface="Arial" panose="020B0604020202020204" pitchFamily="34" charset="0"/>
                <a:ea typeface="Microsoft YaHei" panose="020B0503020204020204" pitchFamily="34" charset="-122"/>
                <a:cs typeface="Arial" panose="020B0604020202020204" pitchFamily="34" charset="0"/>
              </a:rPr>
              <a:t>ensuring good </a:t>
            </a:r>
            <a:r>
              <a:rPr lang="en-US" altLang="zh-CN" sz="2000" b="1" dirty="0" err="1" smtClean="0">
                <a:solidFill>
                  <a:schemeClr val="accent3"/>
                </a:solidFill>
                <a:latin typeface="Arial" panose="020B0604020202020204" pitchFamily="34" charset="0"/>
                <a:ea typeface="Microsoft YaHei" panose="020B0503020204020204" pitchFamily="34" charset="-122"/>
                <a:cs typeface="Arial" panose="020B0604020202020204" pitchFamily="34" charset="0"/>
              </a:rPr>
              <a:t>QoE</a:t>
            </a:r>
            <a:r>
              <a:rPr lang="en-US" altLang="zh-CN" sz="2000" b="1" dirty="0" smtClean="0">
                <a:solidFill>
                  <a:schemeClr val="accent3"/>
                </a:solidFill>
                <a:latin typeface="Arial" panose="020B0604020202020204" pitchFamily="34" charset="0"/>
                <a:ea typeface="Microsoft YaHei" panose="020B0503020204020204" pitchFamily="34" charset="-122"/>
                <a:cs typeface="Arial" panose="020B0604020202020204" pitchFamily="34" charset="0"/>
              </a:rPr>
              <a:t> performance by utilizing the underlying 5G network exposed APIs</a:t>
            </a:r>
          </a:p>
          <a:p>
            <a:pPr marL="341313" indent="-341313">
              <a:defRPr/>
            </a:pPr>
            <a:endParaRPr lang="en-GB" altLang="en-US" sz="1100" dirty="0"/>
          </a:p>
        </p:txBody>
      </p:sp>
    </p:spTree>
    <p:extLst>
      <p:ext uri="{BB962C8B-B14F-4D97-AF65-F5344CB8AC3E}">
        <p14:creationId xmlns:p14="http://schemas.microsoft.com/office/powerpoint/2010/main" val="770523483"/>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2800" b="1" dirty="0" smtClean="0"/>
              <a:t>Observations from GSMA and 3GPP Application Enablement </a:t>
            </a:r>
            <a:endParaRPr lang="en-US" altLang="en-US" sz="2800" b="1"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32707" y="1885950"/>
            <a:ext cx="10921094" cy="4482193"/>
          </a:xfrm>
        </p:spPr>
        <p:txBody>
          <a:bodyPr/>
          <a:lstStyle/>
          <a:p>
            <a:r>
              <a:rPr lang="en-GB" sz="2000" dirty="0" smtClean="0"/>
              <a:t>GSMA Open Gateway</a:t>
            </a:r>
          </a:p>
          <a:p>
            <a:pPr lvl="1"/>
            <a:r>
              <a:rPr lang="en-IN" sz="1800" dirty="0"/>
              <a:t>Standardization of the </a:t>
            </a:r>
            <a:r>
              <a:rPr lang="en-IN" sz="1800" dirty="0">
                <a:solidFill>
                  <a:srgbClr val="FF0000"/>
                </a:solidFill>
              </a:rPr>
              <a:t>North-bound network API to </a:t>
            </a:r>
            <a:r>
              <a:rPr lang="en-IN" sz="1800" dirty="0" smtClean="0">
                <a:solidFill>
                  <a:srgbClr val="FF0000"/>
                </a:solidFill>
              </a:rPr>
              <a:t>applications</a:t>
            </a:r>
          </a:p>
          <a:p>
            <a:pPr lvl="1"/>
            <a:r>
              <a:rPr lang="en-IN" sz="1800" dirty="0"/>
              <a:t>Drive service provider adoption of the </a:t>
            </a:r>
            <a:r>
              <a:rPr lang="en-IN" sz="1800" dirty="0">
                <a:solidFill>
                  <a:srgbClr val="FF0000"/>
                </a:solidFill>
              </a:rPr>
              <a:t>universal</a:t>
            </a:r>
            <a:r>
              <a:rPr lang="en-IN" sz="1800" dirty="0"/>
              <a:t> North-bound API.</a:t>
            </a:r>
            <a:endParaRPr lang="en-IN" dirty="0"/>
          </a:p>
          <a:p>
            <a:r>
              <a:rPr lang="en-GB" sz="2000" dirty="0"/>
              <a:t>3GPP SA6</a:t>
            </a:r>
          </a:p>
          <a:p>
            <a:pPr lvl="1"/>
            <a:r>
              <a:rPr lang="en-GB" sz="1800" dirty="0"/>
              <a:t>Specified various </a:t>
            </a:r>
            <a:r>
              <a:rPr lang="en-GB" sz="1800" dirty="0">
                <a:solidFill>
                  <a:srgbClr val="FF0000"/>
                </a:solidFill>
              </a:rPr>
              <a:t>vertical </a:t>
            </a:r>
            <a:r>
              <a:rPr lang="en-GB" sz="1800" dirty="0" smtClean="0">
                <a:solidFill>
                  <a:srgbClr val="FF0000"/>
                </a:solidFill>
              </a:rPr>
              <a:t>application enabler APIs </a:t>
            </a:r>
            <a:r>
              <a:rPr lang="en-GB" sz="1800" dirty="0">
                <a:solidFill>
                  <a:srgbClr val="FF0000"/>
                </a:solidFill>
              </a:rPr>
              <a:t>and </a:t>
            </a:r>
            <a:r>
              <a:rPr lang="en-GB" sz="1800" dirty="0" smtClean="0">
                <a:solidFill>
                  <a:srgbClr val="FF0000"/>
                </a:solidFill>
              </a:rPr>
              <a:t>application platform </a:t>
            </a:r>
            <a:r>
              <a:rPr lang="en-GB" sz="1800" dirty="0">
                <a:solidFill>
                  <a:srgbClr val="FF0000"/>
                </a:solidFill>
              </a:rPr>
              <a:t>centric APIs</a:t>
            </a:r>
            <a:r>
              <a:rPr lang="en-GB" sz="1800" dirty="0"/>
              <a:t>. </a:t>
            </a:r>
          </a:p>
          <a:p>
            <a:pPr lvl="1"/>
            <a:r>
              <a:rPr lang="en-GB" sz="1800" dirty="0" smtClean="0"/>
              <a:t>Aggregating </a:t>
            </a:r>
            <a:r>
              <a:rPr lang="en-GB" sz="1800" dirty="0"/>
              <a:t>from multiple SBI(s) across domains, hiding complexity and offering new capabilities</a:t>
            </a:r>
          </a:p>
          <a:p>
            <a:r>
              <a:rPr lang="en-US" altLang="en-US" sz="2000" dirty="0">
                <a:solidFill>
                  <a:srgbClr val="FF0000"/>
                </a:solidFill>
              </a:rPr>
              <a:t>Ongoing</a:t>
            </a:r>
            <a:r>
              <a:rPr lang="en-US" altLang="en-US" sz="2000" dirty="0"/>
              <a:t> collaboration/alignment efforts </a:t>
            </a:r>
            <a:r>
              <a:rPr lang="en-US" altLang="en-US" sz="2000" dirty="0" smtClean="0"/>
              <a:t>- </a:t>
            </a:r>
            <a:r>
              <a:rPr lang="en-GB" sz="2000" dirty="0" smtClean="0">
                <a:solidFill>
                  <a:srgbClr val="FF0000"/>
                </a:solidFill>
              </a:rPr>
              <a:t>EDGEAPP </a:t>
            </a:r>
            <a:r>
              <a:rPr lang="en-GB" sz="2000" dirty="0">
                <a:solidFill>
                  <a:srgbClr val="FF0000"/>
                </a:solidFill>
              </a:rPr>
              <a:t>alignment</a:t>
            </a:r>
            <a:r>
              <a:rPr lang="en-GB" sz="2000" dirty="0"/>
              <a:t>:</a:t>
            </a:r>
          </a:p>
          <a:p>
            <a:pPr lvl="1"/>
            <a:r>
              <a:rPr lang="en-GB" sz="1800" dirty="0"/>
              <a:t>Align 3GPP defined EDGEAPP architecture with GSMA Operator Platform architecture and requirements. </a:t>
            </a:r>
          </a:p>
          <a:p>
            <a:pPr lvl="1"/>
            <a:r>
              <a:rPr lang="en-GB" sz="1800" dirty="0"/>
              <a:t>Resulted in alignment between the two architectures </a:t>
            </a:r>
            <a:r>
              <a:rPr lang="en-GB" sz="1800" dirty="0">
                <a:solidFill>
                  <a:srgbClr val="FF0000"/>
                </a:solidFill>
              </a:rPr>
              <a:t>since Rel-17 and Rel-18 </a:t>
            </a:r>
            <a:r>
              <a:rPr lang="en-GB" sz="1800" dirty="0" smtClean="0"/>
              <a:t>in</a:t>
            </a:r>
            <a:r>
              <a:rPr lang="en-GB" sz="1800" dirty="0" smtClean="0">
                <a:solidFill>
                  <a:srgbClr val="FF0000"/>
                </a:solidFill>
              </a:rPr>
              <a:t> </a:t>
            </a:r>
            <a:r>
              <a:rPr lang="en-GB" sz="1800" dirty="0" smtClean="0"/>
              <a:t>TS </a:t>
            </a:r>
            <a:r>
              <a:rPr lang="en-GB" sz="1800" dirty="0"/>
              <a:t>23.558.</a:t>
            </a:r>
            <a:endParaRPr lang="en-IN" sz="1800" dirty="0"/>
          </a:p>
          <a:p>
            <a:r>
              <a:rPr lang="en-GB" sz="2000" dirty="0" smtClean="0"/>
              <a:t>3GPP </a:t>
            </a:r>
            <a:r>
              <a:rPr lang="en-GB" sz="2000" dirty="0"/>
              <a:t>application enablement fits </a:t>
            </a:r>
            <a:r>
              <a:rPr lang="en-GB" sz="2000" dirty="0" smtClean="0"/>
              <a:t>well within </a:t>
            </a:r>
            <a:r>
              <a:rPr lang="en-GB" sz="2000" dirty="0"/>
              <a:t>GSMA Open </a:t>
            </a:r>
            <a:r>
              <a:rPr lang="en-GB" sz="2000" dirty="0" smtClean="0"/>
              <a:t>Gateway initiative</a:t>
            </a:r>
            <a:endParaRPr lang="en-GB" sz="2000" dirty="0"/>
          </a:p>
          <a:p>
            <a:r>
              <a:rPr lang="en-GB" sz="2000" dirty="0"/>
              <a:t>So, </a:t>
            </a:r>
            <a:endParaRPr lang="en-GB" sz="2000" dirty="0" smtClean="0"/>
          </a:p>
          <a:p>
            <a:pPr lvl="1"/>
            <a:r>
              <a:rPr lang="en-GB" sz="1600" dirty="0"/>
              <a:t>C</a:t>
            </a:r>
            <a:r>
              <a:rPr lang="en-GB" sz="1600" dirty="0" smtClean="0"/>
              <a:t>ollaboration </a:t>
            </a:r>
            <a:r>
              <a:rPr lang="en-GB" sz="1600" dirty="0"/>
              <a:t>with GSMA (with projects such as GSMA Open Gateway initiative) </a:t>
            </a:r>
            <a:r>
              <a:rPr lang="en-GB" sz="1600" dirty="0" smtClean="0"/>
              <a:t>is logical next step for </a:t>
            </a:r>
            <a:r>
              <a:rPr lang="en-GB" sz="1600" dirty="0"/>
              <a:t>alignment of other 3GPP SA6 defined application enablers, such as </a:t>
            </a:r>
            <a:r>
              <a:rPr lang="en-GB" sz="1600" dirty="0" smtClean="0"/>
              <a:t>CAPIF, SEAL services including NSCE, ADAE, SEALDD, </a:t>
            </a:r>
            <a:r>
              <a:rPr lang="en-GB" sz="1600" dirty="0"/>
              <a:t>etc.</a:t>
            </a:r>
          </a:p>
        </p:txBody>
      </p:sp>
    </p:spTree>
    <p:extLst>
      <p:ext uri="{BB962C8B-B14F-4D97-AF65-F5344CB8AC3E}">
        <p14:creationId xmlns:p14="http://schemas.microsoft.com/office/powerpoint/2010/main" val="38149411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199" y="585771"/>
            <a:ext cx="10873509" cy="1104917"/>
          </a:xfrm>
        </p:spPr>
        <p:txBody>
          <a:bodyPr/>
          <a:lstStyle/>
          <a:p>
            <a:r>
              <a:rPr lang="en-US" altLang="en-US" dirty="0" smtClean="0"/>
              <a:t>Proposal - </a:t>
            </a:r>
            <a:r>
              <a:rPr lang="en-US" altLang="en-US" sz="3600" dirty="0" smtClean="0"/>
              <a:t>Extend collaboration with GSMA</a:t>
            </a:r>
            <a:endParaRPr lang="en-US"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smtClean="0"/>
              <a:t>We propose to</a:t>
            </a:r>
          </a:p>
          <a:p>
            <a:pPr lvl="1"/>
            <a:r>
              <a:rPr lang="en-US" altLang="en-US" dirty="0"/>
              <a:t>E</a:t>
            </a:r>
            <a:r>
              <a:rPr lang="en-US" altLang="en-US" dirty="0" smtClean="0"/>
              <a:t>xtend the ongoing collaboration efforts with GSMA for </a:t>
            </a:r>
            <a:r>
              <a:rPr lang="en-GB" dirty="0" smtClean="0"/>
              <a:t>other </a:t>
            </a:r>
            <a:r>
              <a:rPr lang="en-GB" dirty="0"/>
              <a:t>3GPP SA6 defined application </a:t>
            </a:r>
            <a:r>
              <a:rPr lang="en-GB" dirty="0" smtClean="0"/>
              <a:t>enablers.</a:t>
            </a:r>
          </a:p>
          <a:p>
            <a:pPr lvl="1"/>
            <a:r>
              <a:rPr lang="en-GB" altLang="en-US" dirty="0" smtClean="0"/>
              <a:t>Hence, send LS to GSMA working groups: </a:t>
            </a:r>
            <a:r>
              <a:rPr lang="en-GB" dirty="0" smtClean="0"/>
              <a:t>proposing </a:t>
            </a:r>
            <a:r>
              <a:rPr lang="en-GB" dirty="0"/>
              <a:t>a joint meeting between GSMA and 3GPP SA6 to familiarize with work within each of our groups, exchange information and discuss on how best SA6 work is leveraged within the GSMA Open Gateway initiative.</a:t>
            </a:r>
            <a:endParaRPr lang="en-US" altLang="en-US" dirty="0"/>
          </a:p>
        </p:txBody>
      </p:sp>
    </p:spTree>
    <p:extLst>
      <p:ext uri="{BB962C8B-B14F-4D97-AF65-F5344CB8AC3E}">
        <p14:creationId xmlns:p14="http://schemas.microsoft.com/office/powerpoint/2010/main" val="389288577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smtClean="0"/>
              <a:t>Review and approve sending LS in </a:t>
            </a:r>
            <a:r>
              <a:rPr lang="en-IN" b="1"/>
              <a:t>S6-233761</a:t>
            </a:r>
            <a:r>
              <a:rPr lang="en-US" altLang="en-US" smtClean="0"/>
              <a:t> </a:t>
            </a:r>
            <a:r>
              <a:rPr lang="en-US" altLang="en-US" dirty="0" smtClean="0"/>
              <a:t>to GSMA</a:t>
            </a:r>
            <a:endParaRPr lang="en-US" altLang="en-US"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schemas.microsoft.com/office/2006/documentManagement/types"/>
    <ds:schemaRef ds:uri="http://schemas.microsoft.com/office/2006/metadata/properties"/>
    <ds:schemaRef ds:uri="http://purl.org/dc/dcmitype/"/>
    <ds:schemaRef ds:uri="http://schemas.microsoft.com/office/infopath/2007/PartnerControls"/>
    <ds:schemaRef ds:uri="http://purl.org/dc/elements/1.1/"/>
    <ds:schemaRef ds:uri="http://www.w3.org/XML/1998/namespace"/>
    <ds:schemaRef ds:uri="http://schemas.openxmlformats.org/package/2006/metadata/core-properties"/>
    <ds:schemaRef ds:uri="280d8efa-eff2-4910-88d2-79ca146720c4"/>
    <ds:schemaRef ds:uri="679a257e-872f-4c98-9e8a-0a9c104f72cd"/>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6338</TotalTime>
  <Words>589</Words>
  <Application>Microsoft Office PowerPoint</Application>
  <PresentationFormat>Widescreen</PresentationFormat>
  <Paragraphs>82</Paragraphs>
  <Slides>8</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 </vt:lpstr>
      <vt:lpstr>Microsoft YaHei</vt:lpstr>
      <vt:lpstr>MS PGothic</vt:lpstr>
      <vt:lpstr>宋体</vt:lpstr>
      <vt:lpstr>Arial</vt:lpstr>
      <vt:lpstr>Calibri</vt:lpstr>
      <vt:lpstr>Calibri Light</vt:lpstr>
      <vt:lpstr>Times New Roman</vt:lpstr>
      <vt:lpstr>Office Theme</vt:lpstr>
      <vt:lpstr>Alignment between 3GPP defined application enablers and GSMA Open Gateway</vt:lpstr>
      <vt:lpstr>Outline</vt:lpstr>
      <vt:lpstr>GSMA Open Gateway (Application enablement)</vt:lpstr>
      <vt:lpstr>GSMA Open Gateway (Application enablement)</vt:lpstr>
      <vt:lpstr>3GPP Application enablement</vt:lpstr>
      <vt:lpstr>Observations from GSMA and 3GPP Application Enablement </vt:lpstr>
      <vt:lpstr>Proposal - Extend collaboration with GSMA</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693</cp:revision>
  <dcterms:created xsi:type="dcterms:W3CDTF">2010-02-05T13:52:04Z</dcterms:created>
  <dcterms:modified xsi:type="dcterms:W3CDTF">2023-11-07T17:01:18Z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