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89" r:id="rId6"/>
    <p:sldId id="394" r:id="rId7"/>
    <p:sldId id="395" r:id="rId8"/>
    <p:sldId id="396" r:id="rId9"/>
    <p:sldId id="397" r:id="rId10"/>
    <p:sldId id="398" r:id="rId11"/>
    <p:sldId id="399" r:id="rId12"/>
    <p:sldId id="392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4C7E7"/>
    <a:srgbClr val="5B9BD5"/>
    <a:srgbClr val="FFC000"/>
    <a:srgbClr val="ED7D31"/>
    <a:srgbClr val="2A6EA8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83" d="100"/>
          <a:sy n="83" d="100"/>
        </p:scale>
        <p:origin x="566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304" y="-127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IN" altLang="en-US" sz="1200" b="1" dirty="0" smtClean="0">
                <a:latin typeface="Arial "/>
              </a:rPr>
              <a:t>3GPP TSG-SA WG6 Meeting #57</a:t>
            </a:r>
          </a:p>
          <a:p>
            <a:pPr eaLnBrk="1" hangingPunct="1">
              <a:defRPr/>
            </a:pPr>
            <a:r>
              <a:rPr lang="en-IN" altLang="en-US" sz="1200" b="1" dirty="0" smtClean="0">
                <a:latin typeface="Arial "/>
              </a:rPr>
              <a:t>Xiamen, China 9th – 13th October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65941" y="73025"/>
            <a:ext cx="191007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S6-233082</a:t>
            </a:r>
            <a:endParaRPr lang="en-US" altLang="en-US" sz="1200" b="1" dirty="0" smtClean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9771969" cy="2852737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FS_5GSAT_APP: </a:t>
            </a:r>
            <a:r>
              <a:rPr lang="en-IN" sz="4000" dirty="0"/>
              <a:t>Study on application enablement for Satellite access enabled 5G </a:t>
            </a:r>
            <a:r>
              <a:rPr lang="en-IN" sz="4000" dirty="0" smtClean="0"/>
              <a:t>Services</a:t>
            </a:r>
            <a:br>
              <a:rPr lang="en-IN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2800" dirty="0" smtClean="0"/>
              <a:t>Supporting discussion paper</a:t>
            </a:r>
            <a:endParaRPr lang="en-GB" altLang="en-US" sz="2000" dirty="0">
              <a:solidFill>
                <a:srgbClr val="FF0000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03 Oct, 2023</a:t>
            </a:r>
          </a:p>
          <a:p>
            <a:pPr marL="0" indent="0" eaLnBrk="1" hangingPunct="1">
              <a:buNone/>
            </a:pPr>
            <a:r>
              <a:rPr lang="en-GB" altLang="en-US" sz="2000" dirty="0" smtClean="0"/>
              <a:t>Basu Pattan (Samsung)</a:t>
            </a:r>
            <a:endParaRPr lang="en-GB" alt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Content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Background</a:t>
            </a:r>
          </a:p>
          <a:p>
            <a:r>
              <a:rPr lang="en-IN" dirty="0" smtClean="0"/>
              <a:t>Group communication</a:t>
            </a:r>
          </a:p>
          <a:p>
            <a:r>
              <a:rPr lang="en-IN" dirty="0"/>
              <a:t>Application Service Delivery impacts due to UE Mobility</a:t>
            </a:r>
            <a:endParaRPr lang="en-IN" dirty="0" smtClean="0"/>
          </a:p>
          <a:p>
            <a:r>
              <a:rPr lang="en-IN" dirty="0"/>
              <a:t>Application Service Delivery impacts due to Satellite in </a:t>
            </a:r>
            <a:r>
              <a:rPr lang="en-IN" dirty="0" smtClean="0"/>
              <a:t>Motion</a:t>
            </a:r>
          </a:p>
        </p:txBody>
      </p:sp>
    </p:spTree>
    <p:extLst>
      <p:ext uri="{BB962C8B-B14F-4D97-AF65-F5344CB8AC3E}">
        <p14:creationId xmlns:p14="http://schemas.microsoft.com/office/powerpoint/2010/main" val="41135730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Background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3757" y="1724028"/>
            <a:ext cx="8045117" cy="4695245"/>
          </a:xfrm>
        </p:spPr>
        <p:txBody>
          <a:bodyPr/>
          <a:lstStyle/>
          <a:p>
            <a:r>
              <a:rPr lang="en-IN" sz="1400" dirty="0" smtClean="0"/>
              <a:t>Three area types based on different access coverage:</a:t>
            </a:r>
          </a:p>
          <a:p>
            <a:pPr lvl="1"/>
            <a:r>
              <a:rPr lang="en-IN" sz="1200" dirty="0" smtClean="0"/>
              <a:t>Only Satellite Access (NTN)</a:t>
            </a:r>
          </a:p>
          <a:p>
            <a:pPr lvl="1"/>
            <a:r>
              <a:rPr lang="en-IN" sz="1200" dirty="0" smtClean="0"/>
              <a:t>Only Terrestrial Access (TN)</a:t>
            </a:r>
          </a:p>
          <a:p>
            <a:pPr lvl="1"/>
            <a:r>
              <a:rPr lang="en-IN" sz="1200" dirty="0" smtClean="0"/>
              <a:t>Both TN and NTN</a:t>
            </a:r>
          </a:p>
          <a:p>
            <a:r>
              <a:rPr lang="en-IN" sz="1400" dirty="0" smtClean="0"/>
              <a:t>UE-A connects to TN only</a:t>
            </a:r>
          </a:p>
          <a:p>
            <a:r>
              <a:rPr lang="en-IN" sz="1400" dirty="0" smtClean="0"/>
              <a:t>UE-C connects to NTN only</a:t>
            </a:r>
          </a:p>
          <a:p>
            <a:r>
              <a:rPr lang="en-IN" sz="1400" dirty="0" smtClean="0"/>
              <a:t>Theoretically, UE-B can connect to both TN and NTN, however Rel-18 defines:</a:t>
            </a:r>
          </a:p>
          <a:p>
            <a:pPr lvl="1"/>
            <a:r>
              <a:rPr lang="en-IN" sz="1200" dirty="0"/>
              <a:t>UE-B does not connect to TN and NTN </a:t>
            </a:r>
            <a:r>
              <a:rPr lang="en-IN" sz="1200" dirty="0" smtClean="0"/>
              <a:t>simultaneously, and</a:t>
            </a:r>
            <a:endParaRPr lang="en-IN" sz="1200" dirty="0"/>
          </a:p>
          <a:p>
            <a:pPr lvl="1"/>
            <a:r>
              <a:rPr lang="en-IN" sz="1200" dirty="0" smtClean="0"/>
              <a:t>UE-B may connect either to TN or NTN</a:t>
            </a:r>
          </a:p>
          <a:p>
            <a:r>
              <a:rPr lang="nn-NO" sz="1400" dirty="0" smtClean="0"/>
              <a:t>RAT </a:t>
            </a:r>
            <a:r>
              <a:rPr lang="nn-NO" sz="1400" dirty="0"/>
              <a:t>Type for </a:t>
            </a:r>
            <a:r>
              <a:rPr lang="nn-NO" sz="1400" dirty="0" smtClean="0"/>
              <a:t>satellite access in 5GS:</a:t>
            </a:r>
          </a:p>
          <a:p>
            <a:pPr lvl="1"/>
            <a:r>
              <a:rPr lang="nn-NO" sz="1100" dirty="0" smtClean="0"/>
              <a:t>NR(LEO</a:t>
            </a:r>
            <a:r>
              <a:rPr lang="nn-NO" sz="1100" dirty="0"/>
              <a:t>), NR(MEO), NR(GEO) and NR(OTHERSAT</a:t>
            </a:r>
            <a:r>
              <a:rPr lang="nn-NO" sz="1100" dirty="0" smtClean="0"/>
              <a:t>)</a:t>
            </a:r>
          </a:p>
          <a:p>
            <a:r>
              <a:rPr lang="nn-NO" sz="1400" dirty="0"/>
              <a:t>RAT Type for </a:t>
            </a:r>
            <a:r>
              <a:rPr lang="nn-NO" sz="1400" dirty="0" smtClean="0"/>
              <a:t>satellite access in EPS:</a:t>
            </a:r>
          </a:p>
          <a:p>
            <a:pPr lvl="1"/>
            <a:r>
              <a:rPr lang="nn-NO" sz="1100" dirty="0" smtClean="0"/>
              <a:t>WB-E-UTRAN(LEO</a:t>
            </a:r>
            <a:r>
              <a:rPr lang="nn-NO" sz="1100" dirty="0"/>
              <a:t>), WB-E-UTRAN(MEO), WB-E-UTRAN(GEO), WB-E-UTRAN(OTHERSAT), NB-IoT(LEO), NB-IoT(MEO), NB-IoT(GEO), NB-IoT(OTHERSAT), LTE-M(LEO), LTE-M(MEO), LTE-M(GEO) and LTE-M(OTHERSAT) for satellite access with WB-E-UTRAN, NB-IoT or </a:t>
            </a:r>
            <a:r>
              <a:rPr lang="nn-NO" sz="1100" dirty="0" smtClean="0"/>
              <a:t>LTE-M</a:t>
            </a:r>
          </a:p>
          <a:p>
            <a:r>
              <a:rPr lang="en-IN" sz="1400" dirty="0" smtClean="0"/>
              <a:t>Typical </a:t>
            </a:r>
            <a:r>
              <a:rPr lang="en-IN" sz="1400" dirty="0"/>
              <a:t>two way propagation delay e.g. ~540ms for GEO, ~42ms for LEO at 1200km, and ~26 </a:t>
            </a:r>
            <a:r>
              <a:rPr lang="en-IN" sz="1400" dirty="0" err="1"/>
              <a:t>ms</a:t>
            </a:r>
            <a:r>
              <a:rPr lang="en-IN" sz="1400" dirty="0"/>
              <a:t> for LEO at 600km</a:t>
            </a:r>
            <a:endParaRPr lang="en-IN" sz="1400" dirty="0" smtClean="0"/>
          </a:p>
          <a:p>
            <a:r>
              <a:rPr lang="en-IN" sz="1400" dirty="0" smtClean="0"/>
              <a:t>End-to-end Latency: includes latency at access network, backhaul, core network and inter-connected networks</a:t>
            </a:r>
            <a:endParaRPr lang="en-IN" sz="1400" dirty="0"/>
          </a:p>
          <a:p>
            <a:endParaRPr lang="en-IN" sz="1400" dirty="0" smtClean="0"/>
          </a:p>
        </p:txBody>
      </p:sp>
      <p:sp>
        <p:nvSpPr>
          <p:cNvPr id="19" name="Rounded Rectangle 18"/>
          <p:cNvSpPr/>
          <p:nvPr/>
        </p:nvSpPr>
        <p:spPr>
          <a:xfrm>
            <a:off x="6631708" y="2032692"/>
            <a:ext cx="720436" cy="137853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Rounded Rectangle 19"/>
          <p:cNvSpPr/>
          <p:nvPr/>
        </p:nvSpPr>
        <p:spPr>
          <a:xfrm>
            <a:off x="6631708" y="2261894"/>
            <a:ext cx="720436" cy="137853"/>
          </a:xfrm>
          <a:prstGeom prst="roundRect">
            <a:avLst/>
          </a:prstGeom>
          <a:solidFill>
            <a:srgbClr val="5B9B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1" name="Rounded Rectangle 20"/>
          <p:cNvSpPr/>
          <p:nvPr/>
        </p:nvSpPr>
        <p:spPr>
          <a:xfrm>
            <a:off x="6631708" y="2506921"/>
            <a:ext cx="720436" cy="137853"/>
          </a:xfrm>
          <a:prstGeom prst="roundRect">
            <a:avLst/>
          </a:prstGeom>
          <a:solidFill>
            <a:srgbClr val="B4C7E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3" y="4600158"/>
            <a:ext cx="4000672" cy="16723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73" y="1837717"/>
            <a:ext cx="3633531" cy="261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4619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Group communication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019" y="1690688"/>
            <a:ext cx="11949544" cy="4728585"/>
          </a:xfrm>
        </p:spPr>
        <p:txBody>
          <a:bodyPr/>
          <a:lstStyle/>
          <a:p>
            <a:r>
              <a:rPr lang="en-IN" sz="2400" dirty="0" smtClean="0"/>
              <a:t>Scenario: Mission Critical (MC) Group Members present across all 3 area types.</a:t>
            </a:r>
          </a:p>
          <a:p>
            <a:r>
              <a:rPr lang="en-IN" sz="2400" dirty="0">
                <a:solidFill>
                  <a:prstClr val="black"/>
                </a:solidFill>
              </a:rPr>
              <a:t>TS 23.501 defined 5QIs (related to Mission Critical):</a:t>
            </a:r>
            <a:endParaRPr lang="en-IN" sz="2400" dirty="0" smtClean="0"/>
          </a:p>
          <a:p>
            <a:endParaRPr lang="en-IN" sz="2400" dirty="0"/>
          </a:p>
          <a:p>
            <a:endParaRPr lang="en-IN" sz="2400" dirty="0" smtClean="0"/>
          </a:p>
          <a:p>
            <a:endParaRPr lang="en-IN" sz="2400" dirty="0"/>
          </a:p>
          <a:p>
            <a:endParaRPr lang="en-IN" sz="2400" dirty="0" smtClean="0"/>
          </a:p>
          <a:p>
            <a:endParaRPr lang="en-IN" sz="2400" dirty="0"/>
          </a:p>
          <a:p>
            <a:endParaRPr lang="en-IN" sz="2400" dirty="0" smtClean="0"/>
          </a:p>
          <a:p>
            <a:endParaRPr lang="en-IN" sz="2400" dirty="0"/>
          </a:p>
          <a:p>
            <a:endParaRPr lang="en-IN" sz="2400" dirty="0"/>
          </a:p>
        </p:txBody>
      </p:sp>
      <p:sp>
        <p:nvSpPr>
          <p:cNvPr id="36" name="Rectangle 35"/>
          <p:cNvSpPr/>
          <p:nvPr/>
        </p:nvSpPr>
        <p:spPr>
          <a:xfrm>
            <a:off x="7802417" y="2170618"/>
            <a:ext cx="296174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IN" sz="2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MC KPIs:</a:t>
            </a:r>
            <a:endParaRPr lang="en-IN" sz="24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45917" y="5648438"/>
            <a:ext cx="1186064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IN" sz="2400" dirty="0">
                <a:solidFill>
                  <a:prstClr val="black"/>
                </a:solidFill>
                <a:latin typeface="Calibri" panose="020F0502020204030204"/>
                <a:cs typeface="+mn-cs"/>
              </a:rPr>
              <a:t>To take advantage of coverage enhancement, </a:t>
            </a:r>
            <a:r>
              <a:rPr lang="en-IN" sz="2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MC service shall consider all </a:t>
            </a:r>
            <a:r>
              <a:rPr lang="en-IN" sz="2400" dirty="0">
                <a:solidFill>
                  <a:prstClr val="black"/>
                </a:solidFill>
                <a:latin typeface="Calibri" panose="020F0502020204030204"/>
                <a:cs typeface="+mn-cs"/>
              </a:rPr>
              <a:t>Group Members but </a:t>
            </a:r>
            <a:r>
              <a:rPr lang="en-IN" sz="2400" dirty="0" smtClean="0">
                <a:solidFill>
                  <a:srgbClr val="FF0000"/>
                </a:solidFill>
                <a:latin typeface="Calibri" panose="020F0502020204030204"/>
              </a:rPr>
              <a:t>added </a:t>
            </a:r>
            <a:r>
              <a:rPr lang="en-IN" sz="2400" dirty="0">
                <a:solidFill>
                  <a:srgbClr val="FF0000"/>
                </a:solidFill>
                <a:latin typeface="Calibri" panose="020F0502020204030204"/>
              </a:rPr>
              <a:t>Propagation Delays in Satellite Access </a:t>
            </a:r>
            <a:r>
              <a:rPr lang="en-IN" sz="2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impacts communication experience</a:t>
            </a:r>
            <a:endParaRPr lang="en-IN" sz="24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802417" y="4226510"/>
            <a:ext cx="4032250" cy="1486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IN" sz="24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Typical two way propagation delay: 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IN" sz="1600" dirty="0">
                <a:latin typeface="+mn-lt"/>
                <a:cs typeface="+mn-cs"/>
              </a:rPr>
              <a:t>~540ms for GEO, ~42ms for LEO at 1200km, and ~26 </a:t>
            </a:r>
            <a:r>
              <a:rPr lang="en-IN" sz="1600" dirty="0" err="1">
                <a:latin typeface="+mn-lt"/>
                <a:cs typeface="+mn-cs"/>
              </a:rPr>
              <a:t>ms</a:t>
            </a:r>
            <a:r>
              <a:rPr lang="en-IN" sz="1600" dirty="0">
                <a:latin typeface="+mn-lt"/>
                <a:cs typeface="+mn-cs"/>
              </a:rPr>
              <a:t> for LEO at 600km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28" y="2439400"/>
            <a:ext cx="7504826" cy="32311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6750" y="2481398"/>
            <a:ext cx="3657917" cy="179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05789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85771"/>
            <a:ext cx="8666018" cy="1104917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en-IN" dirty="0" smtClean="0"/>
              <a:t>Application Service Delivery impacts due to UE Mobility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6509" y="2002650"/>
            <a:ext cx="6585528" cy="3927095"/>
          </a:xfrm>
        </p:spPr>
        <p:txBody>
          <a:bodyPr/>
          <a:lstStyle/>
          <a:p>
            <a:r>
              <a:rPr lang="en-IN" sz="2400" dirty="0"/>
              <a:t>Scenario: UE-A connected to one RAT type </a:t>
            </a:r>
            <a:r>
              <a:rPr lang="en-IN" sz="2400" dirty="0" smtClean="0"/>
              <a:t>and moves </a:t>
            </a:r>
            <a:r>
              <a:rPr lang="en-IN" sz="2400" dirty="0"/>
              <a:t>to coverage area of another RAT </a:t>
            </a:r>
            <a:r>
              <a:rPr lang="en-IN" sz="2400" dirty="0" smtClean="0"/>
              <a:t>type</a:t>
            </a:r>
          </a:p>
          <a:p>
            <a:endParaRPr lang="en-IN" sz="2400" dirty="0"/>
          </a:p>
          <a:p>
            <a:r>
              <a:rPr lang="en-IN" sz="2400" dirty="0"/>
              <a:t>UE can receive service via unicast or multicast or </a:t>
            </a:r>
            <a:r>
              <a:rPr lang="en-IN" sz="2400" dirty="0" smtClean="0"/>
              <a:t>broadcast</a:t>
            </a:r>
          </a:p>
          <a:p>
            <a:endParaRPr lang="en-IN" sz="2400" dirty="0"/>
          </a:p>
          <a:p>
            <a:r>
              <a:rPr lang="en-IN" sz="2400" dirty="0"/>
              <a:t>When UE is in mobile, access type change </a:t>
            </a:r>
            <a:r>
              <a:rPr lang="en-IN" sz="2400" dirty="0" smtClean="0"/>
              <a:t>might </a:t>
            </a:r>
            <a:r>
              <a:rPr lang="en-IN" sz="2400" dirty="0"/>
              <a:t>happen and </a:t>
            </a:r>
            <a:r>
              <a:rPr lang="en-IN" sz="2400" dirty="0" smtClean="0">
                <a:solidFill>
                  <a:srgbClr val="0000FF"/>
                </a:solidFill>
              </a:rPr>
              <a:t>continuing delivery of service via currently selected method may not be efficient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73" y="2250394"/>
            <a:ext cx="4121253" cy="318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7162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85771"/>
            <a:ext cx="8666018" cy="1104917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en-IN" dirty="0" smtClean="0"/>
              <a:t>Application Service Delivery impacts due to Satellite in Motion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95" y="4987641"/>
            <a:ext cx="11614569" cy="1431635"/>
          </a:xfrm>
        </p:spPr>
        <p:txBody>
          <a:bodyPr/>
          <a:lstStyle/>
          <a:p>
            <a:r>
              <a:rPr lang="en-IN" sz="2000" dirty="0"/>
              <a:t>Scenario: UE-A </a:t>
            </a:r>
            <a:r>
              <a:rPr lang="en-IN" sz="2000" dirty="0" smtClean="0"/>
              <a:t>is connected to Satellite access for service delivery and Satellite is in motion</a:t>
            </a:r>
            <a:endParaRPr lang="en-IN" sz="2000" dirty="0"/>
          </a:p>
          <a:p>
            <a:r>
              <a:rPr lang="en-IN" sz="2000" dirty="0" smtClean="0"/>
              <a:t>When Satellite is in motion and available, UE can receive service via Satellite access i.e</a:t>
            </a:r>
            <a:r>
              <a:rPr lang="en-IN" sz="2000" dirty="0"/>
              <a:t>. </a:t>
            </a:r>
            <a:r>
              <a:rPr lang="en-IN" sz="2000" dirty="0" smtClean="0"/>
              <a:t>a UE in Satellite </a:t>
            </a:r>
            <a:r>
              <a:rPr lang="en-IN" sz="2000" dirty="0"/>
              <a:t>access discontinuous </a:t>
            </a:r>
            <a:r>
              <a:rPr lang="en-IN" sz="2000" dirty="0" smtClean="0"/>
              <a:t>coverage cannot receive service</a:t>
            </a:r>
            <a:endParaRPr lang="en-IN" sz="2000" dirty="0"/>
          </a:p>
          <a:p>
            <a:r>
              <a:rPr lang="en-IN" sz="2000" dirty="0"/>
              <a:t>When </a:t>
            </a:r>
            <a:r>
              <a:rPr lang="en-IN" sz="2000" dirty="0" smtClean="0"/>
              <a:t>Satellite </a:t>
            </a:r>
            <a:r>
              <a:rPr lang="en-IN" sz="2000" dirty="0"/>
              <a:t>is in </a:t>
            </a:r>
            <a:r>
              <a:rPr lang="en-IN" sz="2000" dirty="0" smtClean="0"/>
              <a:t>motion, continuous access may not be available </a:t>
            </a:r>
            <a:r>
              <a:rPr lang="en-IN" sz="2000" dirty="0"/>
              <a:t>and </a:t>
            </a:r>
            <a:r>
              <a:rPr lang="en-IN" sz="2000" dirty="0" smtClean="0">
                <a:solidFill>
                  <a:srgbClr val="00B050"/>
                </a:solidFill>
              </a:rPr>
              <a:t>delivery of service is </a:t>
            </a:r>
            <a:r>
              <a:rPr lang="en-IN" sz="2000" dirty="0">
                <a:solidFill>
                  <a:srgbClr val="00B050"/>
                </a:solidFill>
              </a:rPr>
              <a:t>not </a:t>
            </a:r>
            <a:r>
              <a:rPr lang="en-IN" sz="2000" dirty="0" smtClean="0">
                <a:solidFill>
                  <a:srgbClr val="00B050"/>
                </a:solidFill>
              </a:rPr>
              <a:t>ubiquitous</a:t>
            </a:r>
          </a:p>
          <a:p>
            <a:pPr lvl="1"/>
            <a:endParaRPr lang="en-IN" sz="1800" dirty="0"/>
          </a:p>
          <a:p>
            <a:endParaRPr lang="en-IN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936" y="1793060"/>
            <a:ext cx="8443692" cy="319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5826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Objectives </a:t>
            </a:r>
            <a:r>
              <a:rPr lang="en-IN" sz="2000" dirty="0" smtClean="0"/>
              <a:t>(based on Rel-17 and Rel-18)</a:t>
            </a:r>
            <a:endParaRPr lang="en-IN" sz="2000" dirty="0"/>
          </a:p>
        </p:txBody>
      </p:sp>
      <p:sp>
        <p:nvSpPr>
          <p:cNvPr id="5" name="Rectangle 4"/>
          <p:cNvSpPr/>
          <p:nvPr/>
        </p:nvSpPr>
        <p:spPr>
          <a:xfrm>
            <a:off x="240145" y="1795100"/>
            <a:ext cx="1162858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SA6 objectives of this study item include the following:</a:t>
            </a:r>
            <a:endParaRPr lang="en-IN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1.	Identify the impacts and the necessary changes to the SA6 enabler specifications for supporting satellite access.</a:t>
            </a:r>
            <a:endParaRPr lang="en-IN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a)	Develop common approach to support multiple services using satellite access for capabilities identified below (not exhaustive list):</a:t>
            </a:r>
            <a:endParaRPr lang="en-IN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20725" indent="-180340">
              <a:spcAft>
                <a:spcPts val="900"/>
              </a:spcAft>
            </a:pPr>
            <a:r>
              <a:rPr lang="en-GB" sz="12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GB" sz="1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	Enhancements to Group and Configuration management corresponding to the access the UE is connected to.</a:t>
            </a:r>
            <a:endParaRPr lang="en-IN" sz="12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20725" indent="-180340">
              <a:spcAft>
                <a:spcPts val="900"/>
              </a:spcAft>
            </a:pPr>
            <a:r>
              <a:rPr lang="en-GB" sz="1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ii.	Enhancements at the Application enablement layer for the Latency difference between Users/UEs in terrestrial and non-terrestrial networks for better </a:t>
            </a:r>
            <a:r>
              <a:rPr lang="en-GB" sz="12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QoE</a:t>
            </a:r>
            <a:r>
              <a:rPr lang="en-GB" sz="1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and </a:t>
            </a:r>
            <a:r>
              <a:rPr lang="en-GB" sz="12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QoS</a:t>
            </a:r>
            <a:r>
              <a:rPr lang="en-GB" sz="1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IN" sz="12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20725" indent="-180340">
              <a:spcAft>
                <a:spcPts val="900"/>
              </a:spcAft>
            </a:pPr>
            <a:r>
              <a:rPr lang="en-GB" sz="1200" dirty="0">
                <a:solidFill>
                  <a:srgbClr val="00B05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iii.	Potential optimizations to the delivery of content from a content caching application by taking advantage of satellites in supporting ubiquitous service.</a:t>
            </a:r>
            <a:endParaRPr lang="en-IN" sz="1200" dirty="0">
              <a:solidFill>
                <a:srgbClr val="00B05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2.	</a:t>
            </a:r>
            <a:r>
              <a:rPr lang="en-GB" sz="1200" dirty="0">
                <a:solidFill>
                  <a:srgbClr val="00B05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Enable application layer to support the predictable discontinuous /intermittent connectivity patterns between UEs and AS/AFs for </a:t>
            </a:r>
            <a:r>
              <a:rPr lang="en-GB" sz="1200" dirty="0" err="1">
                <a:solidFill>
                  <a:srgbClr val="00B05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IoT</a:t>
            </a:r>
            <a:r>
              <a:rPr lang="en-GB" sz="1200" dirty="0">
                <a:solidFill>
                  <a:srgbClr val="00B05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services with satellite access e.g. asset tracking, critical infra asset monitoring delivered through low density NGSO satellite constellations, especially in discontinuous satellite coverage</a:t>
            </a: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IN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3.	Identify key issues and develop solutions to ensure support of satellite access to SA6 enablers, for capabilities identified in 1 to 2.</a:t>
            </a:r>
            <a:endParaRPr lang="en-IN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12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Identify satellite communication issues, solutions, and conclusions when applicable to Mission Critical services, such as:</a:t>
            </a:r>
            <a:endParaRPr lang="en-IN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1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a)	</a:t>
            </a:r>
            <a:r>
              <a:rPr lang="en-GB" sz="12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Analyzing</a:t>
            </a:r>
            <a:r>
              <a:rPr lang="en-GB" sz="1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5G Satellite access to enable large coverage areas for Mission Critical Services.</a:t>
            </a:r>
            <a:endParaRPr lang="en-IN" sz="12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1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b)	Impacts to Mission Critical Service KPIs (e.g. </a:t>
            </a:r>
            <a:r>
              <a:rPr lang="en-GB" sz="12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QoS</a:t>
            </a:r>
            <a:r>
              <a:rPr lang="en-GB" sz="1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latency aspects, and bandwidth limitations) for Satellite access.</a:t>
            </a:r>
            <a:endParaRPr lang="en-IN" sz="12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1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c)	Resolving MC Service behaviour when MC UEs support both Satellite and 5G Terrestrial network access.</a:t>
            </a:r>
            <a:endParaRPr lang="en-IN" sz="120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5.	Possible deployment models for SA6 enablers and applications in 5G System with satellite access.</a:t>
            </a:r>
            <a:endParaRPr lang="en-IN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IN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NOTE : The study of Mission Critical over Satellite access shall be based on the existing architecture and service features described in the Mission Critical specifications.</a:t>
            </a:r>
            <a:endParaRPr lang="en-IN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927310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Objectives for future meetings </a:t>
            </a:r>
            <a:r>
              <a:rPr lang="en-IN" sz="2000" dirty="0" smtClean="0"/>
              <a:t>(based on Rel-19)</a:t>
            </a:r>
            <a:endParaRPr lang="en-IN" dirty="0"/>
          </a:p>
        </p:txBody>
      </p:sp>
      <p:sp>
        <p:nvSpPr>
          <p:cNvPr id="5" name="Rectangle 4"/>
          <p:cNvSpPr/>
          <p:nvPr/>
        </p:nvSpPr>
        <p:spPr>
          <a:xfrm>
            <a:off x="240145" y="1795100"/>
            <a:ext cx="11628582" cy="2639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680" indent="-180340">
              <a:spcAft>
                <a:spcPts val="900"/>
              </a:spcAft>
            </a:pP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1.	Rel-19 Stage-1 work is in progress for: </a:t>
            </a:r>
            <a:endParaRPr lang="en-IN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 	Store and Forward Satellite operation from a data service perspective (when no simultaneous active feeder link connection to the ground segment), </a:t>
            </a:r>
            <a:endParaRPr lang="en-IN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 	UE-Satellite-UE communication (unicast, multicast and broadcast),</a:t>
            </a:r>
            <a:endParaRPr lang="en-IN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	Application inputs (e.g. based on Application KPIs) in selection and establishment of suitable satellite access or terrestrial access for delivering user traffic over selected access technology (e.g. for </a:t>
            </a:r>
            <a:r>
              <a:rPr lang="en-GB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IoT</a:t>
            </a: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services)</a:t>
            </a:r>
            <a:endParaRPr lang="en-IN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2.	Identify potential enabler layer issues for supporting edge computing on-board the satellite.</a:t>
            </a:r>
            <a:endParaRPr lang="en-IN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NOTE :	For the above aspects, SA6 depends on progress and decisions made by SA2.</a:t>
            </a:r>
            <a:endParaRPr lang="en-IN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18316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507345"/>
            <a:ext cx="10515600" cy="1669618"/>
          </a:xfrm>
        </p:spPr>
        <p:txBody>
          <a:bodyPr/>
          <a:lstStyle/>
          <a:p>
            <a:pPr marL="0" indent="0">
              <a:buNone/>
            </a:pPr>
            <a:r>
              <a:rPr lang="en-IN" sz="4800" dirty="0" smtClean="0"/>
              <a:t>Thank You!</a:t>
            </a:r>
            <a:endParaRPr lang="en-IN" sz="4800" dirty="0"/>
          </a:p>
        </p:txBody>
      </p:sp>
    </p:spTree>
    <p:extLst>
      <p:ext uri="{BB962C8B-B14F-4D97-AF65-F5344CB8AC3E}">
        <p14:creationId xmlns:p14="http://schemas.microsoft.com/office/powerpoint/2010/main" val="16282723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280d8efa-eff2-4910-88d2-79ca146720c4"/>
    <ds:schemaRef ds:uri="679a257e-872f-4c98-9e8a-0a9c104f72c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10373</TotalTime>
  <Words>460</Words>
  <Application>Microsoft Office PowerPoint</Application>
  <PresentationFormat>Widescreen</PresentationFormat>
  <Paragraphs>71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 </vt:lpstr>
      <vt:lpstr>SimSun</vt:lpstr>
      <vt:lpstr>Arial</vt:lpstr>
      <vt:lpstr>Calibri</vt:lpstr>
      <vt:lpstr>Calibri Light</vt:lpstr>
      <vt:lpstr>Times New Roman</vt:lpstr>
      <vt:lpstr>Office Theme</vt:lpstr>
      <vt:lpstr>FS_5GSAT_APP: Study on application enablement for Satellite access enabled 5G Services  Supporting discussion paper</vt:lpstr>
      <vt:lpstr>Content</vt:lpstr>
      <vt:lpstr>Background</vt:lpstr>
      <vt:lpstr>Group communication</vt:lpstr>
      <vt:lpstr>Application Service Delivery impacts due to UE Mobility</vt:lpstr>
      <vt:lpstr>Application Service Delivery impacts due to Satellite in Motion</vt:lpstr>
      <vt:lpstr>Objectives (based on Rel-17 and Rel-18)</vt:lpstr>
      <vt:lpstr>Objectives for future meetings (based on Rel-19)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Basu - v 0.3</cp:lastModifiedBy>
  <cp:revision>1264</cp:revision>
  <dcterms:created xsi:type="dcterms:W3CDTF">2010-02-05T13:52:04Z</dcterms:created>
  <dcterms:modified xsi:type="dcterms:W3CDTF">2023-10-03T15:46:22Z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