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89" r:id="rId6"/>
    <p:sldId id="386" r:id="rId7"/>
    <p:sldId id="385" r:id="rId8"/>
    <p:sldId id="387" r:id="rId9"/>
    <p:sldId id="390" r:id="rId10"/>
    <p:sldId id="391" r:id="rId11"/>
    <p:sldId id="394" r:id="rId12"/>
    <p:sldId id="392" r:id="rId13"/>
    <p:sldId id="393"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59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27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IN" altLang="en-US" sz="1200" b="1" dirty="0" smtClean="0">
                <a:latin typeface="Arial "/>
              </a:rPr>
              <a:t>3GPP TSG-SA WG6 Meeting #57</a:t>
            </a:r>
          </a:p>
          <a:p>
            <a:pPr eaLnBrk="1" hangingPunct="1">
              <a:defRPr/>
            </a:pPr>
            <a:r>
              <a:rPr lang="en-IN" altLang="en-US" sz="1200" b="1" dirty="0" smtClean="0">
                <a:latin typeface="Arial "/>
              </a:rPr>
              <a:t>Xiamen, China 9th – 13th October 2023</a:t>
            </a:r>
            <a:endParaRPr lang="en-US" altLang="en-US" sz="1200" b="1" dirty="0">
              <a:latin typeface="Arial "/>
            </a:endParaRPr>
          </a:p>
        </p:txBody>
      </p:sp>
      <p:sp>
        <p:nvSpPr>
          <p:cNvPr id="10"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9365941" y="73025"/>
            <a:ext cx="1910071"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S6-232886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771969" cy="2852737"/>
          </a:xfrm>
        </p:spPr>
        <p:txBody>
          <a:bodyPr/>
          <a:lstStyle/>
          <a:p>
            <a:pPr eaLnBrk="1" hangingPunct="1"/>
            <a:r>
              <a:rPr lang="en-GB" altLang="en-US" sz="4000" dirty="0" err="1" smtClean="0"/>
              <a:t>FS_MetaApp</a:t>
            </a:r>
            <a:r>
              <a:rPr lang="en-GB" altLang="en-US" sz="4000" dirty="0" smtClean="0"/>
              <a:t>: </a:t>
            </a:r>
            <a:r>
              <a:rPr lang="en-GB" sz="4000" dirty="0" smtClean="0"/>
              <a:t>application </a:t>
            </a:r>
            <a:r>
              <a:rPr lang="en-GB" sz="4000" dirty="0"/>
              <a:t>enablement for Localized Mobile </a:t>
            </a:r>
            <a:r>
              <a:rPr lang="en-GB" sz="4000" dirty="0" err="1"/>
              <a:t>Metaverse</a:t>
            </a:r>
            <a:r>
              <a:rPr lang="en-GB" sz="4000" dirty="0"/>
              <a:t> </a:t>
            </a:r>
            <a:r>
              <a:rPr lang="en-GB" sz="4000" dirty="0" smtClean="0"/>
              <a:t>Services</a:t>
            </a:r>
            <a:br>
              <a:rPr lang="en-GB" sz="4000" dirty="0" smtClean="0"/>
            </a:br>
            <a:r>
              <a:rPr lang="en-GB" sz="2800" dirty="0" smtClean="0"/>
              <a:t>Discussion on objectives</a:t>
            </a:r>
            <a:endParaRPr lang="en-GB" altLang="en-US" sz="20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smtClean="0"/>
              <a:t>03 Oct, </a:t>
            </a:r>
            <a:r>
              <a:rPr lang="en-GB" altLang="en-US" dirty="0" smtClean="0"/>
              <a:t>2023</a:t>
            </a:r>
          </a:p>
          <a:p>
            <a:pPr marL="0" indent="0" eaLnBrk="1" hangingPunct="1">
              <a:buNone/>
            </a:pPr>
            <a:r>
              <a:rPr lang="en-GB" altLang="en-US" sz="2000" dirty="0" smtClean="0"/>
              <a:t>Sapan Shah (Samsung)</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SA4 (</a:t>
            </a:r>
            <a:r>
              <a:rPr lang="en-IN" dirty="0" err="1" smtClean="0"/>
              <a:t>FS_Avatar</a:t>
            </a:r>
            <a:r>
              <a:rPr lang="en-IN" dirty="0"/>
              <a:t>) SP-230544</a:t>
            </a:r>
          </a:p>
        </p:txBody>
      </p:sp>
      <p:sp>
        <p:nvSpPr>
          <p:cNvPr id="3" name="Content Placeholder 2"/>
          <p:cNvSpPr>
            <a:spLocks noGrp="1"/>
          </p:cNvSpPr>
          <p:nvPr>
            <p:ph idx="1"/>
          </p:nvPr>
        </p:nvSpPr>
        <p:spPr/>
        <p:txBody>
          <a:bodyPr>
            <a:normAutofit fontScale="70000" lnSpcReduction="20000"/>
          </a:bodyPr>
          <a:lstStyle/>
          <a:p>
            <a:r>
              <a:rPr lang="en-GB" dirty="0"/>
              <a:t>4	Objective</a:t>
            </a:r>
            <a:endParaRPr lang="en-IN" sz="1800" b="1" dirty="0"/>
          </a:p>
          <a:p>
            <a:pPr lvl="1"/>
            <a:r>
              <a:rPr lang="en-GB" dirty="0"/>
              <a:t>The study item has the following objectives:</a:t>
            </a:r>
            <a:endParaRPr lang="en-IN" dirty="0"/>
          </a:p>
          <a:p>
            <a:pPr lvl="1"/>
            <a:r>
              <a:rPr lang="en-US" dirty="0"/>
              <a:t>Identify and extract the Avatar-related use cases and requirements as defined in TR22.856.</a:t>
            </a:r>
            <a:endParaRPr lang="en-IN" sz="3600" dirty="0"/>
          </a:p>
          <a:p>
            <a:pPr lvl="1"/>
            <a:r>
              <a:rPr lang="en-US" dirty="0"/>
              <a:t>Document the use cases for Avatars and classify avatar representations,</a:t>
            </a:r>
            <a:endParaRPr lang="en-IN" sz="3600" dirty="0"/>
          </a:p>
          <a:p>
            <a:pPr lvl="1"/>
            <a:r>
              <a:rPr lang="en-US" dirty="0"/>
              <a:t>Collect and document Avatar animation and representation approaches:</a:t>
            </a:r>
            <a:endParaRPr lang="en-IN" sz="3600" dirty="0"/>
          </a:p>
          <a:p>
            <a:pPr lvl="1"/>
            <a:r>
              <a:rPr lang="en-US" dirty="0"/>
              <a:t>Document the requirements for an interoperable base Avatar format:</a:t>
            </a:r>
            <a:endParaRPr lang="en-IN" sz="3600" dirty="0"/>
          </a:p>
          <a:p>
            <a:pPr lvl="2"/>
            <a:r>
              <a:rPr lang="en-US" dirty="0"/>
              <a:t>Prioritize deployed representations.</a:t>
            </a:r>
            <a:endParaRPr lang="en-IN" sz="3200" dirty="0"/>
          </a:p>
          <a:p>
            <a:pPr lvl="1"/>
            <a:r>
              <a:rPr lang="en-US" dirty="0"/>
              <a:t>Document formats for the animation data,</a:t>
            </a:r>
            <a:endParaRPr lang="en-IN" sz="3600" dirty="0"/>
          </a:p>
          <a:p>
            <a:pPr lvl="1"/>
            <a:r>
              <a:rPr lang="en-US" dirty="0"/>
              <a:t>Study the integration of Avatars into the RTC services (including </a:t>
            </a:r>
            <a:r>
              <a:rPr lang="en-US" dirty="0" err="1"/>
              <a:t>WebRTC</a:t>
            </a:r>
            <a:r>
              <a:rPr lang="en-US" dirty="0"/>
              <a:t> and IMS),</a:t>
            </a:r>
            <a:endParaRPr lang="en-IN" sz="3600" dirty="0"/>
          </a:p>
          <a:p>
            <a:pPr lvl="1"/>
            <a:r>
              <a:rPr lang="en-US" dirty="0"/>
              <a:t>Study the cross-operation with split rendering,</a:t>
            </a:r>
            <a:endParaRPr lang="en-IN" sz="3600" dirty="0"/>
          </a:p>
          <a:p>
            <a:pPr lvl="1"/>
            <a:r>
              <a:rPr lang="en-US" dirty="0"/>
              <a:t>Investigate the </a:t>
            </a:r>
            <a:r>
              <a:rPr lang="en-US" dirty="0" err="1"/>
              <a:t>QoS</a:t>
            </a:r>
            <a:r>
              <a:rPr lang="en-US" dirty="0"/>
              <a:t>, processing, and storage requirements for Avatars,</a:t>
            </a:r>
            <a:endParaRPr lang="en-IN" sz="3600" dirty="0"/>
          </a:p>
          <a:p>
            <a:pPr lvl="1"/>
            <a:r>
              <a:rPr lang="en-US" dirty="0"/>
              <a:t>In collaboration with SA3, investigate security aspects of Avatars, including authentication, privacy, DRM, …</a:t>
            </a:r>
            <a:endParaRPr lang="en-IN" sz="3600" dirty="0"/>
          </a:p>
          <a:p>
            <a:pPr lvl="1"/>
            <a:r>
              <a:rPr lang="en-US" dirty="0"/>
              <a:t>Document the network procedures and the impact on the 5G-RTC architecture.</a:t>
            </a:r>
            <a:endParaRPr lang="en-IN" sz="3600" dirty="0"/>
          </a:p>
          <a:p>
            <a:pPr lvl="1"/>
            <a:r>
              <a:rPr lang="en-US" dirty="0"/>
              <a:t>Discuss with relevant 3GPP groups on architecture and security aspects.</a:t>
            </a:r>
            <a:endParaRPr lang="en-IN" sz="3600" dirty="0"/>
          </a:p>
          <a:p>
            <a:pPr lvl="1"/>
            <a:r>
              <a:rPr lang="en-US" dirty="0"/>
              <a:t> </a:t>
            </a:r>
            <a:endParaRPr lang="en-IN" dirty="0"/>
          </a:p>
          <a:p>
            <a:pPr lvl="1"/>
            <a:r>
              <a:rPr lang="en-GB" dirty="0"/>
              <a:t>NOTE: this study will not impact the integration of volumetric video formats such as V3C</a:t>
            </a:r>
            <a:r>
              <a:rPr lang="en-GB" dirty="0" smtClean="0"/>
              <a:t>.</a:t>
            </a:r>
            <a:endParaRPr lang="en-IN" dirty="0"/>
          </a:p>
        </p:txBody>
      </p:sp>
    </p:spTree>
    <p:extLst>
      <p:ext uri="{BB962C8B-B14F-4D97-AF65-F5344CB8AC3E}">
        <p14:creationId xmlns:p14="http://schemas.microsoft.com/office/powerpoint/2010/main" val="833448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Content</a:t>
            </a:r>
            <a:endParaRPr lang="en-IN" dirty="0"/>
          </a:p>
        </p:txBody>
      </p:sp>
      <p:sp>
        <p:nvSpPr>
          <p:cNvPr id="3" name="Content Placeholder 2"/>
          <p:cNvSpPr>
            <a:spLocks noGrp="1"/>
          </p:cNvSpPr>
          <p:nvPr>
            <p:ph idx="1"/>
          </p:nvPr>
        </p:nvSpPr>
        <p:spPr/>
        <p:txBody>
          <a:bodyPr/>
          <a:lstStyle/>
          <a:p>
            <a:r>
              <a:rPr lang="en-IN" dirty="0" smtClean="0"/>
              <a:t>EDGEAPP related use cases</a:t>
            </a:r>
          </a:p>
          <a:p>
            <a:r>
              <a:rPr lang="en-IN" dirty="0" smtClean="0"/>
              <a:t>Status of SA2/SA4 SIDs and objectives</a:t>
            </a:r>
            <a:endParaRPr lang="en-IN" dirty="0"/>
          </a:p>
        </p:txBody>
      </p:sp>
    </p:spTree>
    <p:extLst>
      <p:ext uri="{BB962C8B-B14F-4D97-AF65-F5344CB8AC3E}">
        <p14:creationId xmlns:p14="http://schemas.microsoft.com/office/powerpoint/2010/main" val="41135730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EDGEAPP Specific Use cases (From SA1)</a:t>
            </a:r>
            <a:endParaRPr lang="en-IN" dirty="0"/>
          </a:p>
        </p:txBody>
      </p:sp>
      <p:sp>
        <p:nvSpPr>
          <p:cNvPr id="3" name="Content Placeholder 2"/>
          <p:cNvSpPr>
            <a:spLocks noGrp="1"/>
          </p:cNvSpPr>
          <p:nvPr>
            <p:ph idx="1"/>
          </p:nvPr>
        </p:nvSpPr>
        <p:spPr>
          <a:xfrm>
            <a:off x="85725" y="1776274"/>
            <a:ext cx="7086600" cy="4576901"/>
          </a:xfrm>
        </p:spPr>
        <p:txBody>
          <a:bodyPr/>
          <a:lstStyle/>
          <a:p>
            <a:r>
              <a:rPr lang="en-IN" sz="1800" dirty="0" smtClean="0"/>
              <a:t>Use </a:t>
            </a:r>
            <a:r>
              <a:rPr lang="en-IN" sz="1800" dirty="0"/>
              <a:t>Case on Localized Mobile </a:t>
            </a:r>
            <a:r>
              <a:rPr lang="en-IN" sz="1800" dirty="0" err="1"/>
              <a:t>Metaverse</a:t>
            </a:r>
            <a:r>
              <a:rPr lang="en-IN" sz="1800" dirty="0"/>
              <a:t> Service </a:t>
            </a:r>
            <a:endParaRPr lang="en-IN" sz="1800" dirty="0" smtClean="0"/>
          </a:p>
          <a:p>
            <a:r>
              <a:rPr lang="en-IN" sz="1600" dirty="0"/>
              <a:t>“Ulysses transfers at the Osaka train station. He has some time before he catches his connecting train. As he is hungry, he activates a 'persistent search' on his mobile device to inform him of opportunities to eat as he traverses the station. </a:t>
            </a:r>
            <a:r>
              <a:rPr lang="en-IN" sz="1600" dirty="0" smtClean="0"/>
              <a:t>”</a:t>
            </a:r>
          </a:p>
          <a:p>
            <a:pPr marL="0" indent="0">
              <a:buNone/>
            </a:pPr>
            <a:r>
              <a:rPr lang="en-US" sz="1600" dirty="0"/>
              <a:t>a) As a result of the applications activated by the user, and the user's preferences, the UE requests the 'localized mobile </a:t>
            </a:r>
            <a:r>
              <a:rPr lang="en-US" sz="1600" dirty="0" err="1"/>
              <a:t>metaverse</a:t>
            </a:r>
            <a:r>
              <a:rPr lang="en-US" sz="1600" dirty="0"/>
              <a:t>' service enabler offered by M, providing a list of 'persistent search' information</a:t>
            </a:r>
            <a:r>
              <a:rPr lang="en-GB" sz="1600" dirty="0"/>
              <a:t> and the information that was collected from the user’s surroundings</a:t>
            </a:r>
            <a:r>
              <a:rPr lang="en-US" sz="1600" dirty="0"/>
              <a:t>. </a:t>
            </a:r>
            <a:endParaRPr lang="en-IN" sz="1600" dirty="0"/>
          </a:p>
          <a:p>
            <a:pPr marL="0" indent="0">
              <a:buNone/>
            </a:pPr>
            <a:r>
              <a:rPr lang="en-US" sz="1600" dirty="0"/>
              <a:t>b) M receiving the persistent search</a:t>
            </a:r>
            <a:r>
              <a:rPr lang="en-GB" sz="1600" dirty="0"/>
              <a:t> and the information that was collected from the user’s surroundings</a:t>
            </a:r>
            <a:r>
              <a:rPr lang="en-US" sz="1600" dirty="0"/>
              <a:t>, engages localized service activation. The location of the UE is compared against the search criteria</a:t>
            </a:r>
            <a:r>
              <a:rPr lang="en-GB" sz="1600" dirty="0"/>
              <a:t>, the information that was collected from the user’s surroundings</a:t>
            </a:r>
            <a:r>
              <a:rPr lang="en-US" sz="1600" dirty="0"/>
              <a:t> and information available to M of spatially defined access points. </a:t>
            </a:r>
            <a:endParaRPr lang="en-IN" sz="1600" dirty="0"/>
          </a:p>
          <a:p>
            <a:pPr marL="0" indent="0">
              <a:buNone/>
            </a:pPr>
            <a:r>
              <a:rPr lang="en-US" sz="1600" dirty="0"/>
              <a:t>c) M identifies a match - essentially a 'JOIN' of user preferences / application persistent search criteria "restaurants" AND location (in the user's field of view) AND local spatially defined access exists.</a:t>
            </a:r>
            <a:endParaRPr lang="en-IN" sz="1600" dirty="0"/>
          </a:p>
          <a:p>
            <a:pPr marL="0" indent="0">
              <a:buNone/>
            </a:pPr>
            <a:r>
              <a:rPr lang="en-US" sz="1600" dirty="0"/>
              <a:t>d) This match is provided to the UE, for further processing by the application. </a:t>
            </a:r>
            <a:endParaRPr lang="en-IN" sz="1600" dirty="0" smtClean="0"/>
          </a:p>
          <a:p>
            <a:endParaRPr lang="en-IN" sz="1600" dirty="0" smtClean="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7385685" y="1863884"/>
            <a:ext cx="4735830" cy="3538220"/>
          </a:xfrm>
          <a:prstGeom prst="rect">
            <a:avLst/>
          </a:prstGeom>
        </p:spPr>
      </p:pic>
      <p:sp>
        <p:nvSpPr>
          <p:cNvPr id="6" name="Rectangle 5"/>
          <p:cNvSpPr/>
          <p:nvPr/>
        </p:nvSpPr>
        <p:spPr>
          <a:xfrm>
            <a:off x="7172326" y="5575300"/>
            <a:ext cx="5019674" cy="954107"/>
          </a:xfrm>
          <a:prstGeom prst="rect">
            <a:avLst/>
          </a:prstGeom>
        </p:spPr>
        <p:txBody>
          <a:bodyPr wrap="square">
            <a:spAutoFit/>
          </a:bodyPr>
          <a:lstStyle/>
          <a:p>
            <a:pPr marL="742950" lvl="1" indent="-285750">
              <a:buFont typeface="Wingdings" panose="05000000000000000000" pitchFamily="2" charset="2"/>
              <a:buChar char="Ø"/>
            </a:pPr>
            <a:r>
              <a:rPr lang="en-IN" sz="1400" dirty="0"/>
              <a:t>How to discovery application services which can provide services within line of sight of the user? </a:t>
            </a:r>
          </a:p>
          <a:p>
            <a:pPr marL="742950" lvl="1" indent="-285750">
              <a:buFont typeface="Wingdings" panose="05000000000000000000" pitchFamily="2" charset="2"/>
              <a:buChar char="Ø"/>
            </a:pPr>
            <a:r>
              <a:rPr lang="en-IN" sz="1400" dirty="0"/>
              <a:t>Possible enhancements to the application discovery?</a:t>
            </a:r>
          </a:p>
        </p:txBody>
      </p:sp>
    </p:spTree>
    <p:extLst>
      <p:ext uri="{BB962C8B-B14F-4D97-AF65-F5344CB8AC3E}">
        <p14:creationId xmlns:p14="http://schemas.microsoft.com/office/powerpoint/2010/main" val="4213052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EDGEAPP Specific Use cases (From SA1)</a:t>
            </a:r>
            <a:endParaRPr lang="en-IN" dirty="0"/>
          </a:p>
        </p:txBody>
      </p:sp>
      <p:sp>
        <p:nvSpPr>
          <p:cNvPr id="3" name="Content Placeholder 2"/>
          <p:cNvSpPr>
            <a:spLocks noGrp="1"/>
          </p:cNvSpPr>
          <p:nvPr>
            <p:ph idx="1"/>
          </p:nvPr>
        </p:nvSpPr>
        <p:spPr>
          <a:xfrm>
            <a:off x="85725" y="1863884"/>
            <a:ext cx="6438900" cy="4260691"/>
          </a:xfrm>
        </p:spPr>
        <p:txBody>
          <a:bodyPr/>
          <a:lstStyle/>
          <a:p>
            <a:r>
              <a:rPr lang="en-IN" sz="2000" dirty="0" smtClean="0"/>
              <a:t>Use </a:t>
            </a:r>
            <a:r>
              <a:rPr lang="en-IN" sz="2000" dirty="0"/>
              <a:t>Case on Synchronized predictive </a:t>
            </a:r>
            <a:r>
              <a:rPr lang="en-IN" sz="2000" dirty="0" smtClean="0"/>
              <a:t>avatars</a:t>
            </a:r>
          </a:p>
          <a:p>
            <a:pPr lvl="1"/>
            <a:r>
              <a:rPr lang="en-IN" sz="1800" dirty="0"/>
              <a:t>“Figure 5.9.1-1 shows an exemplary scenario in which a MECS at location 3 (USA) runs the predictive models of remote users (Yong and Lukas) and takes as input the received sensed data from all users (Yong, Lukas, and Bob) as well as the current end-to-end communication parameters (e.g., latency) and generates a synchronized predicted (current) avatar digital representation (i.e. avatar) of the users to be rendered in local rendering devices of Bob. </a:t>
            </a:r>
            <a:r>
              <a:rPr lang="en-IN" sz="1800" dirty="0" smtClean="0"/>
              <a:t>”</a:t>
            </a:r>
          </a:p>
          <a:p>
            <a:pPr lvl="1">
              <a:buFont typeface="Wingdings" panose="05000000000000000000" pitchFamily="2" charset="2"/>
              <a:buChar char="Ø"/>
            </a:pPr>
            <a:r>
              <a:rPr lang="en-IN" sz="1800" dirty="0" smtClean="0"/>
              <a:t>How users from Location-1 (China) and Location-2 (Germany) discovers application where all3 users’ inputs are processed?</a:t>
            </a:r>
          </a:p>
          <a:p>
            <a:pPr lvl="1">
              <a:buFont typeface="Wingdings" panose="05000000000000000000" pitchFamily="2" charset="2"/>
              <a:buChar char="Ø"/>
            </a:pPr>
            <a:r>
              <a:rPr lang="en-IN" sz="1800" dirty="0" smtClean="0"/>
              <a:t>Possible Enhancements to Application discovery.</a:t>
            </a:r>
            <a:endParaRPr lang="en-IN" sz="1800" dirty="0"/>
          </a:p>
        </p:txBody>
      </p:sp>
      <p:pic>
        <p:nvPicPr>
          <p:cNvPr id="4" name="Picture 3"/>
          <p:cNvPicPr/>
          <p:nvPr/>
        </p:nvPicPr>
        <p:blipFill>
          <a:blip r:embed="rId2"/>
          <a:stretch>
            <a:fillRect/>
          </a:stretch>
        </p:blipFill>
        <p:spPr>
          <a:xfrm>
            <a:off x="6600825" y="2359184"/>
            <a:ext cx="5479415" cy="3265170"/>
          </a:xfrm>
          <a:prstGeom prst="rect">
            <a:avLst/>
          </a:prstGeom>
        </p:spPr>
      </p:pic>
    </p:spTree>
    <p:extLst>
      <p:ext uri="{BB962C8B-B14F-4D97-AF65-F5344CB8AC3E}">
        <p14:creationId xmlns:p14="http://schemas.microsoft.com/office/powerpoint/2010/main" val="2988124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EDGEAPP Specific Use cases (From SA1)</a:t>
            </a:r>
            <a:endParaRPr lang="en-IN" dirty="0"/>
          </a:p>
        </p:txBody>
      </p:sp>
      <p:sp>
        <p:nvSpPr>
          <p:cNvPr id="3" name="Content Placeholder 2"/>
          <p:cNvSpPr>
            <a:spLocks noGrp="1"/>
          </p:cNvSpPr>
          <p:nvPr>
            <p:ph idx="1"/>
          </p:nvPr>
        </p:nvSpPr>
        <p:spPr>
          <a:xfrm>
            <a:off x="838200" y="1892459"/>
            <a:ext cx="10515600" cy="4260691"/>
          </a:xfrm>
        </p:spPr>
        <p:txBody>
          <a:bodyPr/>
          <a:lstStyle/>
          <a:p>
            <a:r>
              <a:rPr lang="en-IN" sz="2000" dirty="0" smtClean="0"/>
              <a:t>Use </a:t>
            </a:r>
            <a:r>
              <a:rPr lang="en-IN" sz="2000" dirty="0"/>
              <a:t>Case on interconnection of mobile </a:t>
            </a:r>
            <a:r>
              <a:rPr lang="en-IN" sz="2000" dirty="0" err="1"/>
              <a:t>metaverse</a:t>
            </a:r>
            <a:r>
              <a:rPr lang="en-IN" sz="2000" dirty="0"/>
              <a:t> services </a:t>
            </a:r>
            <a:endParaRPr lang="en-IN" sz="2000" dirty="0" smtClean="0"/>
          </a:p>
          <a:p>
            <a:r>
              <a:rPr lang="en-IN" sz="1800" dirty="0"/>
              <a:t>“A user is able to transition between immersive mobile </a:t>
            </a:r>
            <a:r>
              <a:rPr lang="en-IN" sz="1800" dirty="0" err="1"/>
              <a:t>metaverse</a:t>
            </a:r>
            <a:r>
              <a:rPr lang="en-IN" sz="1800" dirty="0"/>
              <a:t> services using the similar digital representation seamlessly and taking into account the constraints of the mobile </a:t>
            </a:r>
            <a:r>
              <a:rPr lang="en-IN" sz="1800" dirty="0" err="1"/>
              <a:t>metaverse</a:t>
            </a:r>
            <a:r>
              <a:rPr lang="en-IN" sz="1800" dirty="0"/>
              <a:t> services accessed. The transfer of information via the operator's network ensures the semantic compatibility – possibly through abstraction - between the origin and the destination. This also ensures, if necessary, the confidentiality of the origin and the destination”</a:t>
            </a:r>
            <a:endParaRPr lang="en-IN" sz="1800" dirty="0" smtClean="0"/>
          </a:p>
          <a:p>
            <a:pPr lvl="1">
              <a:buFont typeface="Wingdings" panose="05000000000000000000" pitchFamily="2" charset="2"/>
              <a:buChar char="Ø"/>
            </a:pPr>
            <a:r>
              <a:rPr lang="en-IN" sz="1800" dirty="0" smtClean="0"/>
              <a:t>How to transfer context from one application to another application (of different application IDs)?</a:t>
            </a:r>
          </a:p>
          <a:p>
            <a:pPr lvl="1">
              <a:buFont typeface="Wingdings" panose="05000000000000000000" pitchFamily="2" charset="2"/>
              <a:buChar char="Ø"/>
            </a:pPr>
            <a:r>
              <a:rPr lang="en-IN" sz="1800" dirty="0" smtClean="0"/>
              <a:t>Possible Enhancements to ACR procedures.</a:t>
            </a:r>
            <a:endParaRPr lang="en-IN" sz="1800" dirty="0"/>
          </a:p>
        </p:txBody>
      </p:sp>
    </p:spTree>
    <p:extLst>
      <p:ext uri="{BB962C8B-B14F-4D97-AF65-F5344CB8AC3E}">
        <p14:creationId xmlns:p14="http://schemas.microsoft.com/office/powerpoint/2010/main" val="14087198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Status of </a:t>
            </a:r>
            <a:r>
              <a:rPr lang="en-IN" dirty="0" smtClean="0"/>
              <a:t>SA2 </a:t>
            </a:r>
            <a:r>
              <a:rPr lang="en-IN" dirty="0"/>
              <a:t>SIDs and objectives</a:t>
            </a:r>
          </a:p>
        </p:txBody>
      </p:sp>
      <p:sp>
        <p:nvSpPr>
          <p:cNvPr id="3" name="Content Placeholder 2"/>
          <p:cNvSpPr>
            <a:spLocks noGrp="1"/>
          </p:cNvSpPr>
          <p:nvPr>
            <p:ph idx="1"/>
          </p:nvPr>
        </p:nvSpPr>
        <p:spPr>
          <a:xfrm>
            <a:off x="838200" y="1825625"/>
            <a:ext cx="10515600" cy="4489449"/>
          </a:xfrm>
        </p:spPr>
        <p:txBody>
          <a:bodyPr>
            <a:normAutofit lnSpcReduction="10000"/>
          </a:bodyPr>
          <a:lstStyle/>
          <a:p>
            <a:r>
              <a:rPr lang="en-IN" sz="2400" dirty="0" smtClean="0"/>
              <a:t>SP-231196 (FS_NG_RTC_Ph2)</a:t>
            </a:r>
          </a:p>
          <a:p>
            <a:pPr marL="457200" lvl="1" indent="0">
              <a:buNone/>
            </a:pPr>
            <a:r>
              <a:rPr lang="en-US" sz="1600" dirty="0"/>
              <a:t>-    </a:t>
            </a:r>
            <a:r>
              <a:rPr lang="en-GB" sz="1600" dirty="0"/>
              <a:t>WT-5: Study whether and how to </a:t>
            </a:r>
            <a:r>
              <a:rPr lang="en-GB" sz="1600" dirty="0">
                <a:solidFill>
                  <a:srgbClr val="FF0000"/>
                </a:solidFill>
              </a:rPr>
              <a:t>enhance IMS architecture, procedures, interfaces for supporting avatar call</a:t>
            </a:r>
            <a:r>
              <a:rPr lang="en-GB" sz="1600" dirty="0"/>
              <a:t> (including multi-party communication) and communication with accessibility. This includes service/capability negotiation, enabling transition and transcoding between video and avatar media and avatar representation in the UE and in the IMS network, considering UE capability, network condition, and user preference.</a:t>
            </a:r>
            <a:endParaRPr lang="en-IN" sz="1600" dirty="0"/>
          </a:p>
          <a:p>
            <a:pPr marL="457200" lvl="1" indent="0">
              <a:buNone/>
            </a:pPr>
            <a:r>
              <a:rPr lang="en-US" sz="1600" dirty="0"/>
              <a:t>NOTE</a:t>
            </a:r>
            <a:r>
              <a:rPr lang="en-GB" sz="1600" dirty="0"/>
              <a:t> </a:t>
            </a:r>
            <a:r>
              <a:rPr lang="en-US" sz="1600" dirty="0"/>
              <a:t>2:  This WT studies usage of avatar representation in avatar call and the relation to IMS identities.</a:t>
            </a:r>
            <a:endParaRPr lang="en-IN" sz="1600" dirty="0"/>
          </a:p>
          <a:p>
            <a:pPr marL="457200" lvl="1" indent="0">
              <a:buNone/>
            </a:pPr>
            <a:r>
              <a:rPr lang="en-GB" sz="1600" dirty="0"/>
              <a:t>NOTE 3:  Coordination and alignment with SA4 on service/capability negotiation and transcoding aspects are required. IMS related enhancements in SA2 study shall be based on the output from SA4 [</a:t>
            </a:r>
            <a:r>
              <a:rPr lang="en-GB" sz="1600" dirty="0" err="1"/>
              <a:t>FS_Avatar</a:t>
            </a:r>
            <a:r>
              <a:rPr lang="en-GB" sz="1600" dirty="0" smtClean="0"/>
              <a:t>].</a:t>
            </a:r>
          </a:p>
          <a:p>
            <a:pPr lvl="1"/>
            <a:r>
              <a:rPr lang="en-IN" sz="2000" dirty="0" smtClean="0"/>
              <a:t>Avatar related work in SA2 mainly focuses on enhancements to IMS architecture and related procedures and interfaces.</a:t>
            </a:r>
          </a:p>
          <a:p>
            <a:pPr lvl="1"/>
            <a:r>
              <a:rPr lang="en-IN" sz="2000" dirty="0" smtClean="0"/>
              <a:t>SA6 does not work on IMS architecture.</a:t>
            </a:r>
          </a:p>
          <a:p>
            <a:pPr lvl="1"/>
            <a:r>
              <a:rPr lang="en-IN" sz="2000" dirty="0"/>
              <a:t>Other WTs: WT-1,2 and 4 are related to IMS data channels and WT-3 is related to IMS </a:t>
            </a:r>
            <a:r>
              <a:rPr lang="en-IN" sz="2000" dirty="0" smtClean="0"/>
              <a:t>security</a:t>
            </a:r>
          </a:p>
          <a:p>
            <a:r>
              <a:rPr lang="en-IN" sz="2400" dirty="0"/>
              <a:t>SP-231198 </a:t>
            </a:r>
            <a:r>
              <a:rPr lang="en-IN" sz="2400" dirty="0" smtClean="0"/>
              <a:t>(</a:t>
            </a:r>
            <a:r>
              <a:rPr lang="en-GB" sz="2400" dirty="0" smtClean="0"/>
              <a:t>FS_XRM Ph2</a:t>
            </a:r>
            <a:r>
              <a:rPr lang="en-IN" sz="2400" dirty="0" smtClean="0"/>
              <a:t>):</a:t>
            </a:r>
          </a:p>
          <a:p>
            <a:pPr lvl="1"/>
            <a:r>
              <a:rPr lang="en-IN" sz="2000" dirty="0" smtClean="0"/>
              <a:t>Focuses on </a:t>
            </a:r>
            <a:r>
              <a:rPr lang="da-DK" sz="2000" dirty="0"/>
              <a:t>PDU Set based QoS </a:t>
            </a:r>
            <a:r>
              <a:rPr lang="da-DK" sz="2000" dirty="0" smtClean="0"/>
              <a:t>handling</a:t>
            </a:r>
            <a:r>
              <a:rPr lang="da-DK" sz="2000" dirty="0"/>
              <a:t>, QoS handling enhancement for XRM services, support XR based on non-3GPP </a:t>
            </a:r>
            <a:r>
              <a:rPr lang="da-DK" sz="2000" dirty="0" smtClean="0"/>
              <a:t>access</a:t>
            </a:r>
            <a:r>
              <a:rPr lang="da-DK" sz="2000" dirty="0"/>
              <a:t>, Network exposure</a:t>
            </a:r>
            <a:endParaRPr lang="en-IN" sz="2000" dirty="0"/>
          </a:p>
        </p:txBody>
      </p:sp>
      <p:sp>
        <p:nvSpPr>
          <p:cNvPr id="4" name="TextBox 3"/>
          <p:cNvSpPr txBox="1"/>
          <p:nvPr/>
        </p:nvSpPr>
        <p:spPr>
          <a:xfrm>
            <a:off x="171450" y="6519445"/>
            <a:ext cx="234360" cy="307777"/>
          </a:xfrm>
          <a:prstGeom prst="rect">
            <a:avLst/>
          </a:prstGeom>
          <a:noFill/>
        </p:spPr>
        <p:txBody>
          <a:bodyPr wrap="none" rtlCol="0">
            <a:spAutoFit/>
          </a:bodyPr>
          <a:lstStyle/>
          <a:p>
            <a:r>
              <a:rPr lang="en-IN" sz="1400" dirty="0" smtClean="0"/>
              <a:t> </a:t>
            </a:r>
            <a:endParaRPr lang="en-IN" sz="1400" dirty="0"/>
          </a:p>
        </p:txBody>
      </p:sp>
      <p:sp>
        <p:nvSpPr>
          <p:cNvPr id="5" name="TextBox 4"/>
          <p:cNvSpPr txBox="1"/>
          <p:nvPr/>
        </p:nvSpPr>
        <p:spPr>
          <a:xfrm>
            <a:off x="9601200" y="6488668"/>
            <a:ext cx="1321708" cy="369332"/>
          </a:xfrm>
          <a:prstGeom prst="rect">
            <a:avLst/>
          </a:prstGeom>
          <a:noFill/>
        </p:spPr>
        <p:txBody>
          <a:bodyPr wrap="none" rtlCol="0">
            <a:spAutoFit/>
          </a:bodyPr>
          <a:lstStyle/>
          <a:p>
            <a:r>
              <a:rPr lang="en-IN" dirty="0"/>
              <a:t>SP-231198</a:t>
            </a:r>
          </a:p>
        </p:txBody>
      </p:sp>
    </p:spTree>
    <p:extLst>
      <p:ext uri="{BB962C8B-B14F-4D97-AF65-F5344CB8AC3E}">
        <p14:creationId xmlns:p14="http://schemas.microsoft.com/office/powerpoint/2010/main" val="318052034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Status of </a:t>
            </a:r>
            <a:r>
              <a:rPr lang="en-IN" dirty="0" smtClean="0"/>
              <a:t>SA4 SID </a:t>
            </a:r>
            <a:r>
              <a:rPr lang="en-IN" dirty="0"/>
              <a:t>and objectives</a:t>
            </a:r>
          </a:p>
        </p:txBody>
      </p:sp>
      <p:sp>
        <p:nvSpPr>
          <p:cNvPr id="3" name="Content Placeholder 2"/>
          <p:cNvSpPr>
            <a:spLocks noGrp="1"/>
          </p:cNvSpPr>
          <p:nvPr>
            <p:ph idx="1"/>
          </p:nvPr>
        </p:nvSpPr>
        <p:spPr/>
        <p:txBody>
          <a:bodyPr>
            <a:normAutofit/>
          </a:bodyPr>
          <a:lstStyle/>
          <a:p>
            <a:r>
              <a:rPr lang="en-IN" dirty="0" smtClean="0"/>
              <a:t>SA4</a:t>
            </a:r>
          </a:p>
          <a:p>
            <a:pPr lvl="1"/>
            <a:r>
              <a:rPr lang="en-IN" dirty="0"/>
              <a:t>SP-230544 </a:t>
            </a:r>
            <a:r>
              <a:rPr lang="en-IN" dirty="0" smtClean="0"/>
              <a:t>(</a:t>
            </a:r>
            <a:r>
              <a:rPr lang="en-GB" dirty="0" smtClean="0"/>
              <a:t>FS_AVATAR</a:t>
            </a:r>
            <a:r>
              <a:rPr lang="en-IN" dirty="0" smtClean="0"/>
              <a:t>)</a:t>
            </a:r>
          </a:p>
          <a:p>
            <a:pPr marL="457200" lvl="1" indent="0">
              <a:buNone/>
            </a:pPr>
            <a:r>
              <a:rPr lang="en-US" sz="1800" dirty="0" smtClean="0"/>
              <a:t>-    </a:t>
            </a:r>
            <a:r>
              <a:rPr lang="en-IN" sz="1800" dirty="0"/>
              <a:t>The integration, animation, and representation of avatars in real-time communication services is essential to enable these immersive experiences. This study item will identify and address the key technology challenges and recommend solutions for the support of Avatars</a:t>
            </a:r>
            <a:r>
              <a:rPr lang="en-IN" sz="1800" dirty="0" smtClean="0"/>
              <a:t>.</a:t>
            </a:r>
          </a:p>
          <a:p>
            <a:r>
              <a:rPr lang="en-IN" sz="2200" dirty="0" smtClean="0"/>
              <a:t>Avatar related work in SA4 mainly focuses on Avatar animation and representation approaches, formats, rendering, </a:t>
            </a:r>
            <a:r>
              <a:rPr lang="en-IN" sz="2200" dirty="0" err="1" smtClean="0"/>
              <a:t>QoS</a:t>
            </a:r>
            <a:r>
              <a:rPr lang="en-IN" sz="2200" dirty="0" smtClean="0"/>
              <a:t>, etc.</a:t>
            </a:r>
          </a:p>
          <a:p>
            <a:r>
              <a:rPr lang="en-IN" sz="2200" dirty="0" smtClean="0"/>
              <a:t>SA6 does not work on media aspects. The same has been clarified as the NOTE 4 in the SID proposal</a:t>
            </a:r>
            <a:endParaRPr lang="en-IN" sz="2200" dirty="0"/>
          </a:p>
        </p:txBody>
      </p:sp>
    </p:spTree>
    <p:extLst>
      <p:ext uri="{BB962C8B-B14F-4D97-AF65-F5344CB8AC3E}">
        <p14:creationId xmlns:p14="http://schemas.microsoft.com/office/powerpoint/2010/main" val="9410417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Overall </a:t>
            </a:r>
            <a:r>
              <a:rPr lang="en-IN" dirty="0" err="1" smtClean="0"/>
              <a:t>Metaverse</a:t>
            </a:r>
            <a:r>
              <a:rPr lang="en-IN" dirty="0" smtClean="0"/>
              <a:t> </a:t>
            </a:r>
            <a:r>
              <a:rPr lang="en-IN" smtClean="0"/>
              <a:t>related work</a:t>
            </a:r>
            <a:endParaRPr lang="en-IN" dirty="0"/>
          </a:p>
        </p:txBody>
      </p:sp>
      <p:sp>
        <p:nvSpPr>
          <p:cNvPr id="3" name="Content Placeholder 2"/>
          <p:cNvSpPr>
            <a:spLocks noGrp="1"/>
          </p:cNvSpPr>
          <p:nvPr>
            <p:ph idx="1"/>
          </p:nvPr>
        </p:nvSpPr>
        <p:spPr>
          <a:xfrm>
            <a:off x="5362575" y="1825624"/>
            <a:ext cx="6753225" cy="4670425"/>
          </a:xfrm>
        </p:spPr>
        <p:txBody>
          <a:bodyPr/>
          <a:lstStyle/>
          <a:p>
            <a:r>
              <a:rPr lang="en-IN" sz="1800" dirty="0" smtClean="0"/>
              <a:t>SA2 – FS_NG_RTC_Ph2, focuses on IMS architecture enhancements</a:t>
            </a:r>
          </a:p>
          <a:p>
            <a:r>
              <a:rPr lang="en-IN" sz="1800" dirty="0" smtClean="0"/>
              <a:t>SA4 – FS_AVATAR, focuses on media aspects of Avatar</a:t>
            </a:r>
          </a:p>
          <a:p>
            <a:r>
              <a:rPr lang="en-IN" sz="1800" dirty="0" smtClean="0"/>
              <a:t>SA6 – </a:t>
            </a:r>
            <a:r>
              <a:rPr lang="en-IN" sz="1800" dirty="0" err="1" smtClean="0"/>
              <a:t>FS_MetaApp</a:t>
            </a:r>
            <a:r>
              <a:rPr lang="en-IN" sz="1800" dirty="0" smtClean="0"/>
              <a:t>, focuses on </a:t>
            </a:r>
            <a:r>
              <a:rPr lang="en-IN" sz="1800" dirty="0" smtClean="0"/>
              <a:t>enhancing </a:t>
            </a:r>
            <a:r>
              <a:rPr lang="en-IN" sz="1800" dirty="0" smtClean="0"/>
              <a:t>enablement layer </a:t>
            </a:r>
            <a:r>
              <a:rPr lang="en-IN" sz="1800" dirty="0" smtClean="0"/>
              <a:t>for </a:t>
            </a:r>
            <a:r>
              <a:rPr lang="en-IN" sz="1800" dirty="0" err="1" smtClean="0"/>
              <a:t>Metaverse</a:t>
            </a:r>
            <a:r>
              <a:rPr lang="en-IN" sz="1800" smtClean="0"/>
              <a:t> </a:t>
            </a:r>
            <a:r>
              <a:rPr lang="en-IN" sz="1800" smtClean="0"/>
              <a:t>Applications.</a:t>
            </a:r>
            <a:endParaRPr lang="en-IN" sz="1800" dirty="0" smtClean="0"/>
          </a:p>
          <a:p>
            <a:pPr lvl="1"/>
            <a:r>
              <a:rPr lang="en-IN" sz="1400" dirty="0"/>
              <a:t>a) Potential management and exposure of digital assets (like avatar/alter egos) related information;</a:t>
            </a:r>
          </a:p>
          <a:p>
            <a:pPr lvl="1"/>
            <a:r>
              <a:rPr lang="en-IN" sz="1400" dirty="0"/>
              <a:t>b) Potential management and exposure of spatial anchors;</a:t>
            </a:r>
          </a:p>
          <a:p>
            <a:pPr lvl="1"/>
            <a:r>
              <a:rPr lang="en-IN" sz="1400" dirty="0"/>
              <a:t>c) Potential enhancement to SEAL LMS to support localization service (based on Spatial mapping);</a:t>
            </a:r>
          </a:p>
          <a:p>
            <a:pPr lvl="1"/>
            <a:r>
              <a:rPr lang="en-IN" sz="1400" dirty="0"/>
              <a:t>d) Potential enhancements to application discovery for </a:t>
            </a:r>
            <a:r>
              <a:rPr lang="en-IN" sz="1400" dirty="0" err="1"/>
              <a:t>metaverse</a:t>
            </a:r>
            <a:r>
              <a:rPr lang="en-IN" sz="1400" dirty="0"/>
              <a:t> applications in EDGEAPP;</a:t>
            </a:r>
          </a:p>
          <a:p>
            <a:pPr lvl="1"/>
            <a:r>
              <a:rPr lang="en-IN" sz="1400" dirty="0"/>
              <a:t>e) Potential enhancements to application service continuity for </a:t>
            </a:r>
            <a:r>
              <a:rPr lang="en-IN" sz="1400" dirty="0" err="1"/>
              <a:t>metaverse</a:t>
            </a:r>
            <a:r>
              <a:rPr lang="en-IN" sz="1400" dirty="0"/>
              <a:t> application in EDGEAPP; </a:t>
            </a:r>
            <a:endParaRPr lang="en-IN" sz="1400" dirty="0" smtClean="0"/>
          </a:p>
          <a:p>
            <a:r>
              <a:rPr lang="en-IN" sz="1800" dirty="0" smtClean="0"/>
              <a:t>All </a:t>
            </a:r>
            <a:r>
              <a:rPr lang="en-IN" sz="1800" dirty="0" smtClean="0"/>
              <a:t>3 groups co-work and possible complement each other where possible.</a:t>
            </a:r>
          </a:p>
          <a:p>
            <a:pPr lvl="1"/>
            <a:r>
              <a:rPr lang="en-IN" sz="1400" dirty="0" smtClean="0"/>
              <a:t>For an Avatar call, SA2 can work on transport aspect (related to IMS), SA4 can work on media aspect (like formats, encoding, decoding), while SA6 can work on enablement aspect (like managing Digital assets/Avatar related information</a:t>
            </a:r>
            <a:endParaRPr lang="en-IN" sz="1400" dirty="0"/>
          </a:p>
        </p:txBody>
      </p:sp>
      <p:sp>
        <p:nvSpPr>
          <p:cNvPr id="6" name="Content Placeholder 2"/>
          <p:cNvSpPr txBox="1">
            <a:spLocks/>
          </p:cNvSpPr>
          <p:nvPr/>
        </p:nvSpPr>
        <p:spPr bwMode="auto">
          <a:xfrm>
            <a:off x="0" y="5353367"/>
            <a:ext cx="53625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800" dirty="0" smtClean="0"/>
              <a:t>This diagram is only for discussion purpose to understand responsibility and possible non-overlap objectives of different WGs.</a:t>
            </a:r>
          </a:p>
        </p:txBody>
      </p:sp>
      <p:pic>
        <p:nvPicPr>
          <p:cNvPr id="4" name="Picture 3"/>
          <p:cNvPicPr>
            <a:picLocks noChangeAspect="1"/>
          </p:cNvPicPr>
          <p:nvPr/>
        </p:nvPicPr>
        <p:blipFill>
          <a:blip r:embed="rId3"/>
          <a:stretch>
            <a:fillRect/>
          </a:stretch>
        </p:blipFill>
        <p:spPr>
          <a:xfrm>
            <a:off x="266700" y="1825624"/>
            <a:ext cx="5000625" cy="3275647"/>
          </a:xfrm>
          <a:prstGeom prst="rect">
            <a:avLst/>
          </a:prstGeom>
        </p:spPr>
      </p:pic>
    </p:spTree>
    <p:extLst>
      <p:ext uri="{BB962C8B-B14F-4D97-AF65-F5344CB8AC3E}">
        <p14:creationId xmlns:p14="http://schemas.microsoft.com/office/powerpoint/2010/main" val="1785906734"/>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IN" sz="4800" dirty="0" smtClean="0"/>
              <a:t>Thanks</a:t>
            </a:r>
            <a:endParaRPr lang="en-IN" sz="4800" dirty="0"/>
          </a:p>
        </p:txBody>
      </p:sp>
    </p:spTree>
    <p:extLst>
      <p:ext uri="{BB962C8B-B14F-4D97-AF65-F5344CB8AC3E}">
        <p14:creationId xmlns:p14="http://schemas.microsoft.com/office/powerpoint/2010/main" val="162827235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purl.org/dc/terms/"/>
    <ds:schemaRef ds:uri="http://schemas.microsoft.com/office/infopath/2007/PartnerControls"/>
    <ds:schemaRef ds:uri="http://purl.org/dc/dcmitype/"/>
    <ds:schemaRef ds:uri="http://purl.org/dc/elements/1.1/"/>
    <ds:schemaRef ds:uri="http://schemas.microsoft.com/office/2006/documentManagement/types"/>
    <ds:schemaRef ds:uri="679a257e-872f-4c98-9e8a-0a9c104f72cd"/>
    <ds:schemaRef ds:uri="http://schemas.openxmlformats.org/package/2006/metadata/core-properties"/>
    <ds:schemaRef ds:uri="280d8efa-eff2-4910-88d2-79ca146720c4"/>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10067</TotalTime>
  <Words>1188</Words>
  <Application>Microsoft Office PowerPoint</Application>
  <PresentationFormat>Widescreen</PresentationFormat>
  <Paragraphs>73</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Times New Roman</vt:lpstr>
      <vt:lpstr>Wingdings</vt:lpstr>
      <vt:lpstr>Office Theme</vt:lpstr>
      <vt:lpstr>FS_MetaApp: application enablement for Localized Mobile Metaverse Services Discussion on objectives</vt:lpstr>
      <vt:lpstr>Content</vt:lpstr>
      <vt:lpstr>EDGEAPP Specific Use cases (From SA1)</vt:lpstr>
      <vt:lpstr>EDGEAPP Specific Use cases (From SA1)</vt:lpstr>
      <vt:lpstr>EDGEAPP Specific Use cases (From SA1)</vt:lpstr>
      <vt:lpstr>Status of SA2 SIDs and objectives</vt:lpstr>
      <vt:lpstr>Status of SA4 SID and objectives</vt:lpstr>
      <vt:lpstr>Overall Metaverse related work</vt:lpstr>
      <vt:lpstr>PowerPoint Presentation</vt:lpstr>
      <vt:lpstr>SA4 (FS_Avatar) SP-230544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1133</cp:revision>
  <dcterms:created xsi:type="dcterms:W3CDTF">2010-02-05T13:52:04Z</dcterms:created>
  <dcterms:modified xsi:type="dcterms:W3CDTF">2023-10-03T09:23:53Z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