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41" r:id="rId3"/>
    <p:sldId id="367" r:id="rId4"/>
    <p:sldId id="363" r:id="rId5"/>
    <p:sldId id="364" r:id="rId6"/>
    <p:sldId id="365" r:id="rId7"/>
    <p:sldId id="366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y" initials="ly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09" d="100"/>
          <a:sy n="109" d="100"/>
        </p:scale>
        <p:origin x="390" y="96"/>
      </p:cViewPr>
      <p:guideLst>
        <p:guide orient="horz" pos="2160"/>
        <p:guide pos="383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7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commentAuthors" Target="commentAuthors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US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US" altLang="en-US" dirty="0"/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TSG-SA WG6 Meeting #57</a:t>
            </a:r>
            <a:endParaRPr lang="sv-SE" altLang="en-US" sz="1200" b="1" dirty="0">
              <a:latin typeface="Arial" panose="020B0604020202020204"/>
            </a:endParaRPr>
          </a:p>
          <a:p>
            <a:pPr eaLnBrk="1" hangingPunct="1">
              <a:defRPr/>
            </a:pPr>
            <a:r>
              <a:rPr lang="en-GB" altLang="en-US" sz="1200" b="1" dirty="0">
                <a:latin typeface="Arial" panose="020B0604020202020204"/>
              </a:rPr>
              <a:t>Xiamen, China 9</a:t>
            </a:r>
            <a:r>
              <a:rPr lang="en-GB" altLang="en-US" sz="1200" b="1" baseline="30000" dirty="0">
                <a:latin typeface="Arial" panose="020B0604020202020204"/>
              </a:rPr>
              <a:t>th</a:t>
            </a:r>
            <a:r>
              <a:rPr lang="en-GB" altLang="en-US" sz="1200" b="1" dirty="0">
                <a:latin typeface="Arial" panose="020B0604020202020204"/>
              </a:rPr>
              <a:t> – 13</a:t>
            </a:r>
            <a:r>
              <a:rPr lang="en-GB" altLang="en-US" sz="1200" b="1" baseline="30000" dirty="0">
                <a:latin typeface="Arial" panose="020B0604020202020204"/>
              </a:rPr>
              <a:t>th</a:t>
            </a:r>
            <a:r>
              <a:rPr lang="en-GB" altLang="en-US" sz="1200" b="1" dirty="0">
                <a:latin typeface="Arial" panose="020B0604020202020204"/>
              </a:rPr>
              <a:t> October 2023</a:t>
            </a:r>
            <a:endParaRPr lang="en-US" altLang="en-US" sz="1200" b="1" dirty="0">
              <a:latin typeface="Arial" panose="020B0604020202020204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S6-23xxxx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5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e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e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emf"/><Relationship Id="rId2" Type="http://schemas.openxmlformats.org/officeDocument/2006/relationships/oleObject" Target="../embeddings/oleObject3.bin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1464945" y="1710055"/>
            <a:ext cx="8569960" cy="2109470"/>
          </a:xfrm>
        </p:spPr>
        <p:txBody>
          <a:bodyPr/>
          <a:lstStyle/>
          <a:p>
            <a:pPr eaLnBrk="1" hangingPunct="1"/>
            <a:r>
              <a:rPr lang="en-US" sz="4800" b="1" kern="0" dirty="0" smtClean="0">
                <a:cs typeface="MS PGothic" panose="020B0600070205080204" pitchFamily="34" charset="-128"/>
                <a:sym typeface="+mn-ea"/>
              </a:rPr>
              <a:t>Discussion on roles and usages of eMMTel Enabler</a:t>
            </a:r>
            <a:endParaRPr lang="en-US" altLang="en-US" sz="4800" b="1" kern="0" dirty="0" smtClean="0">
              <a:cs typeface="MS PGothic" panose="020B0600070205080204" pitchFamily="34" charset="-128"/>
              <a:sym typeface="+mn-ea"/>
            </a:endParaRPr>
          </a:p>
        </p:txBody>
      </p:sp>
      <p:sp>
        <p:nvSpPr>
          <p:cNvPr id="5123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zh-CN" kern="0" noProof="0" dirty="0" err="1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  <a:sym typeface="+mn-ea"/>
              </a:rPr>
              <a:t>Yue</a:t>
            </a:r>
            <a:r>
              <a:rPr lang="en-US" altLang="zh-CN" kern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  <a:sym typeface="+mn-ea"/>
              </a:rPr>
              <a:t> Liu</a:t>
            </a:r>
            <a:endParaRPr lang="en-US" altLang="zh-CN" kern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MS PGothic" panose="020B0600070205080204" pitchFamily="34" charset="-128"/>
              <a:sym typeface="+mn-ea"/>
            </a:endParaRPr>
          </a:p>
          <a:p>
            <a:pPr marL="0" indent="0" eaLnBrk="1" hangingPunct="1">
              <a:buFontTx/>
              <a:buNone/>
            </a:pPr>
            <a:r>
              <a:rPr lang="en-US" altLang="en-US" kern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  <a:sym typeface="+mn-ea"/>
              </a:rPr>
              <a:t>China Mobile</a:t>
            </a:r>
            <a:endParaRPr lang="en-GB" altLang="en-US"/>
          </a:p>
          <a:p>
            <a:pPr marL="0" indent="0" eaLnBrk="1" hangingPunct="1">
              <a:buFontTx/>
              <a:buNone/>
            </a:pPr>
            <a:endParaRPr lang="en-GB" altLang="en-US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4000"/>
              <a:t>High level architecture of eMMTel enabler</a:t>
            </a:r>
            <a:endParaRPr lang="en-US" altLang="zh-CN" sz="400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05801" y="1834715"/>
            <a:ext cx="8380329" cy="456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26085" y="585470"/>
            <a:ext cx="10927715" cy="1104900"/>
          </a:xfrm>
        </p:spPr>
        <p:txBody>
          <a:bodyPr/>
          <a:lstStyle/>
          <a:p>
            <a:r>
              <a:rPr lang="zh-CN" altLang="en-US" sz="3200">
                <a:sym typeface="+mn-ea"/>
              </a:rPr>
              <a:t>Use case 1: Application/VAL </a:t>
            </a:r>
            <a:r>
              <a:rPr lang="en-US" altLang="zh-CN" sz="3200">
                <a:sym typeface="+mn-ea"/>
              </a:rPr>
              <a:t>application </a:t>
            </a:r>
            <a:r>
              <a:rPr lang="zh-CN" altLang="en-US" sz="3200">
                <a:sym typeface="+mn-ea"/>
              </a:rPr>
              <a:t>as a call party </a:t>
            </a:r>
            <a:endParaRPr lang="zh-CN" altLang="en-US" sz="3200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5335" y="1784985"/>
            <a:ext cx="11044555" cy="20967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1"/>
              </a:buBlip>
            </a:pPr>
            <a:r>
              <a:rPr lang="en-US" altLang="zh-CN" sz="1800" dirty="0" smtClean="0">
                <a:latin typeface="+mn-lt"/>
                <a:sym typeface="+mn-ea"/>
              </a:rPr>
              <a:t>application providers/VAL service provider may either acts as a UE or a AS in the call.</a:t>
            </a:r>
            <a:endParaRPr lang="en-US" altLang="zh-CN" sz="1800" dirty="0" smtClean="0">
              <a:latin typeface="+mn-lt"/>
              <a:sym typeface="+mn-ea"/>
            </a:endParaRP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1"/>
              </a:buBlip>
            </a:pPr>
            <a:r>
              <a:rPr lang="en-US" altLang="zh-CN" sz="1800" dirty="0" smtClean="0">
                <a:latin typeface="+mn-lt"/>
                <a:sym typeface="+mn-ea"/>
              </a:rPr>
              <a:t>eMMTel call session is </a:t>
            </a:r>
            <a:r>
              <a:rPr lang="en-US" altLang="zh-CN" sz="1800" dirty="0" smtClean="0">
                <a:latin typeface="+mn-lt"/>
                <a:ea typeface="宋体" panose="02010600030101010101" pitchFamily="2" charset="-122"/>
                <a:sym typeface="+mn-ea"/>
              </a:rPr>
              <a:t>established between UE and eMMTel Enabler. eMMTel Enabler maintains the call session.</a:t>
            </a:r>
            <a:endParaRPr lang="en-US" altLang="zh-CN" sz="1800" dirty="0" smtClean="0">
              <a:latin typeface="+mn-lt"/>
              <a:ea typeface="宋体" panose="02010600030101010101" pitchFamily="2" charset="-122"/>
              <a:sym typeface="+mn-ea"/>
            </a:endParaRP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1"/>
              </a:buBlip>
            </a:pPr>
            <a:r>
              <a:rPr lang="en-US" altLang="zh-CN" sz="1800" dirty="0" smtClean="0">
                <a:latin typeface="+mn-lt"/>
                <a:ea typeface="宋体" panose="02010600030101010101" pitchFamily="2" charset="-122"/>
                <a:sym typeface="+mn-ea"/>
              </a:rPr>
              <a:t>eMMTel Enabler acts as a media gateway for the eMMTel audio/video media and acts as HTTP proxy in the Bootstrap/Application data channel</a:t>
            </a:r>
            <a:endParaRPr lang="en-US" altLang="zh-CN" sz="1800" dirty="0" smtClean="0">
              <a:latin typeface="+mn-lt"/>
              <a:ea typeface="宋体" panose="02010600030101010101" pitchFamily="2" charset="-122"/>
              <a:sym typeface="+mn-ea"/>
            </a:endParaRP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1"/>
              </a:buBlip>
            </a:pPr>
            <a:r>
              <a:rPr lang="en-US" altLang="zh-CN" sz="1800" dirty="0" smtClean="0">
                <a:latin typeface="+mn-lt"/>
                <a:ea typeface="宋体" panose="02010600030101010101" pitchFamily="2" charset="-122"/>
                <a:sym typeface="+mn-ea"/>
              </a:rPr>
              <a:t>Controlling (e.g. call establish, terminate, etc) and Signalling APIs (e.g. maps SIP signalling to APIs) are needed </a:t>
            </a:r>
            <a:endParaRPr lang="en-US" altLang="zh-CN" sz="1800" dirty="0" smtClean="0">
              <a:latin typeface="+mn-lt"/>
              <a:ea typeface="宋体" panose="02010600030101010101" pitchFamily="2" charset="-122"/>
              <a:sym typeface="+mn-ea"/>
            </a:endParaRP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1"/>
              </a:buBlip>
            </a:pPr>
            <a:endParaRPr lang="en-US" altLang="zh-CN" sz="1800" dirty="0" smtClean="0">
              <a:latin typeface="+mn-lt"/>
              <a:ea typeface="宋体" panose="02010600030101010101" pitchFamily="2" charset="-122"/>
              <a:sym typeface="+mn-ea"/>
            </a:endParaRPr>
          </a:p>
        </p:txBody>
      </p:sp>
      <p:graphicFrame>
        <p:nvGraphicFramePr>
          <p:cNvPr id="19" name="对象 18"/>
          <p:cNvGraphicFramePr/>
          <p:nvPr/>
        </p:nvGraphicFramePr>
        <p:xfrm>
          <a:off x="813435" y="3515360"/>
          <a:ext cx="10345420" cy="287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2" imgW="16268700" imgH="4152900" progId="Visio.Drawing.11">
                  <p:embed/>
                </p:oleObj>
              </mc:Choice>
              <mc:Fallback>
                <p:oleObj name="" r:id="rId2" imgW="16268700" imgH="4152900" progId="Visio.Drawing.11">
                  <p:embed/>
                  <p:pic>
                    <p:nvPicPr>
                      <p:cNvPr id="0" name="图片 19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13435" y="3515360"/>
                        <a:ext cx="10345420" cy="287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>
                <a:sym typeface="+mn-ea"/>
              </a:rPr>
              <a:t>Use case 2: eMMTel 3rd party call</a:t>
            </a:r>
            <a:endParaRPr lang="zh-CN" altLang="en-US" sz="3200"/>
          </a:p>
        </p:txBody>
      </p:sp>
      <p:sp>
        <p:nvSpPr>
          <p:cNvPr id="7" name="文本框 6"/>
          <p:cNvSpPr txBox="1"/>
          <p:nvPr/>
        </p:nvSpPr>
        <p:spPr>
          <a:xfrm>
            <a:off x="438150" y="1863090"/>
            <a:ext cx="10801350" cy="13430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1"/>
              </a:buBlip>
            </a:pPr>
            <a:r>
              <a:rPr lang="en-US" altLang="zh-CN" sz="1800" dirty="0" smtClean="0">
                <a:latin typeface="+mn-lt"/>
                <a:sym typeface="+mn-ea"/>
              </a:rPr>
              <a:t>eMMTel call session is </a:t>
            </a:r>
            <a:r>
              <a:rPr lang="en-US" altLang="zh-CN" sz="1800" dirty="0" smtClean="0">
                <a:latin typeface="+mn-lt"/>
                <a:ea typeface="宋体" panose="02010600030101010101" pitchFamily="2" charset="-122"/>
                <a:sym typeface="+mn-ea"/>
              </a:rPr>
              <a:t>established between two UEs but eMMTel Enabler needs to establish temporary session to establish </a:t>
            </a:r>
            <a:r>
              <a:rPr lang="en-US" altLang="zh-CN" sz="1800" dirty="0" smtClean="0">
                <a:latin typeface="+mn-lt"/>
                <a:sym typeface="+mn-ea"/>
              </a:rPr>
              <a:t>eMMTel call session </a:t>
            </a:r>
            <a:r>
              <a:rPr lang="en-US" altLang="zh-CN" sz="1800" dirty="0" smtClean="0">
                <a:latin typeface="+mn-lt"/>
                <a:ea typeface="宋体" panose="02010600030101010101" pitchFamily="2" charset="-122"/>
                <a:sym typeface="+mn-ea"/>
              </a:rPr>
              <a:t>between two UEs.  </a:t>
            </a:r>
            <a:r>
              <a:rPr lang="en-US" altLang="zh-CN" sz="1800" dirty="0" smtClean="0">
                <a:latin typeface="+mn-lt"/>
                <a:ea typeface="宋体" panose="02010600030101010101" pitchFamily="2" charset="-122"/>
                <a:sym typeface="+mn-ea"/>
              </a:rPr>
              <a:t>eMMTel Enabler maintains the temporary session</a:t>
            </a:r>
            <a:endParaRPr lang="en-US" altLang="zh-CN" sz="1800" dirty="0" smtClean="0">
              <a:latin typeface="+mn-lt"/>
              <a:ea typeface="宋体" panose="02010600030101010101" pitchFamily="2" charset="-122"/>
              <a:sym typeface="+mn-ea"/>
            </a:endParaRP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1"/>
              </a:buBlip>
            </a:pPr>
            <a:r>
              <a:rPr lang="en-US" altLang="zh-CN" sz="1800" dirty="0" smtClean="0">
                <a:latin typeface="+mn-lt"/>
                <a:ea typeface="宋体" panose="02010600030101010101" pitchFamily="2" charset="-122"/>
                <a:sym typeface="+mn-ea"/>
              </a:rPr>
              <a:t>Only Controlling APIs are needed </a:t>
            </a:r>
            <a:endParaRPr lang="en-US" altLang="zh-CN" sz="1800" dirty="0" smtClean="0">
              <a:latin typeface="+mn-lt"/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90000"/>
              </a:lnSpc>
              <a:spcBef>
                <a:spcPts val="1000"/>
              </a:spcBef>
              <a:buNone/>
            </a:pPr>
            <a:endParaRPr lang="en-US" altLang="zh-CN" sz="1800" dirty="0" smtClean="0">
              <a:latin typeface="+mn-lt"/>
              <a:sym typeface="+mn-ea"/>
            </a:endParaRPr>
          </a:p>
        </p:txBody>
      </p:sp>
      <p:graphicFrame>
        <p:nvGraphicFramePr>
          <p:cNvPr id="5" name="对象 4"/>
          <p:cNvGraphicFramePr/>
          <p:nvPr/>
        </p:nvGraphicFramePr>
        <p:xfrm>
          <a:off x="1638935" y="2861310"/>
          <a:ext cx="8455660" cy="3661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2" imgW="11518900" imgH="7302500" progId="Visio.Drawing.11">
                  <p:embed/>
                </p:oleObj>
              </mc:Choice>
              <mc:Fallback>
                <p:oleObj name="" r:id="rId2" imgW="11518900" imgH="7302500" progId="Visio.Drawing.11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638935" y="2861310"/>
                        <a:ext cx="8455660" cy="36614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buClrTx/>
              <a:buSzTx/>
              <a:buFontTx/>
            </a:pPr>
            <a:r>
              <a:rPr lang="zh-CN" altLang="en-US" sz="3200">
                <a:sym typeface="+mn-ea"/>
              </a:rPr>
              <a:t>Use case 3: eMMTel application Controller</a:t>
            </a:r>
            <a:endParaRPr lang="zh-CN" altLang="en-US" sz="3200"/>
          </a:p>
        </p:txBody>
      </p:sp>
      <p:sp>
        <p:nvSpPr>
          <p:cNvPr id="7" name="文本框 6"/>
          <p:cNvSpPr txBox="1"/>
          <p:nvPr/>
        </p:nvSpPr>
        <p:spPr>
          <a:xfrm>
            <a:off x="427355" y="1879600"/>
            <a:ext cx="10635615" cy="13430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1"/>
              </a:buBlip>
            </a:pPr>
            <a:r>
              <a:rPr lang="en-US" altLang="zh-CN" sz="1800" dirty="0" smtClean="0">
                <a:latin typeface="+mn-lt"/>
                <a:sym typeface="+mn-ea"/>
              </a:rPr>
              <a:t>eMMTel Enabler interacts with DCSF/MF/enhanced MRF via DC3/DC4/MDC2/MDC3 to set the downloading policy/control the downloading of DC applications</a:t>
            </a:r>
            <a:endParaRPr lang="en-US" altLang="zh-CN" sz="1800" dirty="0" smtClean="0">
              <a:latin typeface="+mn-lt"/>
              <a:ea typeface="宋体" panose="02010600030101010101" pitchFamily="2" charset="-122"/>
              <a:sym typeface="+mn-ea"/>
            </a:endParaRP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1"/>
              </a:buBlip>
            </a:pPr>
            <a:r>
              <a:rPr lang="en-US" altLang="zh-CN" sz="1800" dirty="0" smtClean="0">
                <a:latin typeface="+mn-lt"/>
                <a:ea typeface="宋体" panose="02010600030101010101" pitchFamily="2" charset="-122"/>
                <a:sym typeface="+mn-ea"/>
              </a:rPr>
              <a:t>Only Controlling APIs are needed </a:t>
            </a:r>
            <a:endParaRPr lang="en-US" altLang="zh-CN" sz="1800" dirty="0" smtClean="0">
              <a:latin typeface="+mn-lt"/>
              <a:ea typeface="宋体" panose="02010600030101010101" pitchFamily="2" charset="-122"/>
              <a:sym typeface="+mn-ea"/>
            </a:endParaRP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1"/>
              </a:buBlip>
            </a:pPr>
            <a:endParaRPr lang="en-US" altLang="zh-CN" sz="1800" dirty="0" smtClean="0">
              <a:latin typeface="+mn-lt"/>
              <a:sym typeface="+mn-ea"/>
            </a:endParaRPr>
          </a:p>
        </p:txBody>
      </p:sp>
      <p:graphicFrame>
        <p:nvGraphicFramePr>
          <p:cNvPr id="8" name="对象 7"/>
          <p:cNvGraphicFramePr/>
          <p:nvPr/>
        </p:nvGraphicFramePr>
        <p:xfrm>
          <a:off x="1854835" y="2872105"/>
          <a:ext cx="8273415" cy="3396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2611100" imgH="5067300" progId="Visio.Drawing.11">
                  <p:embed/>
                </p:oleObj>
              </mc:Choice>
              <mc:Fallback>
                <p:oleObj name="" r:id="rId2" imgW="12611100" imgH="5067300" progId="Visio.Drawing.11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854835" y="2872105"/>
                        <a:ext cx="8273415" cy="33966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zh-CN" altLang="en-US" sz="3200">
                <a:sym typeface="+mn-ea"/>
              </a:rPr>
              <a:t>High level </a:t>
            </a:r>
            <a:r>
              <a:rPr lang="zh-CN" altLang="en-US" sz="3200">
                <a:sym typeface="+mn-ea"/>
              </a:rPr>
              <a:t>functionalities of eMMTel Enabler</a:t>
            </a:r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77695"/>
            <a:ext cx="10515600" cy="4351338"/>
          </a:xfrm>
        </p:spPr>
        <p:txBody>
          <a:bodyPr/>
          <a:p>
            <a:pPr marL="0" indent="0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altLang="zh-CN" sz="2400">
                <a:sym typeface="+mn-ea"/>
              </a:rPr>
              <a:t>eMMTel Enabler has the following functionalities in different use cases</a:t>
            </a:r>
            <a:endParaRPr lang="en-US" altLang="zh-CN" sz="2400" dirty="0" smtClean="0">
              <a:latin typeface="+mn-lt"/>
              <a:sym typeface="+mn-ea"/>
            </a:endParaRP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1"/>
              </a:buBlip>
            </a:pPr>
            <a:r>
              <a:rPr lang="en-US" altLang="zh-CN" sz="2400" b="1" dirty="0" smtClean="0">
                <a:sym typeface="+mn-ea"/>
              </a:rPr>
              <a:t>SIP signalling/media user agent</a:t>
            </a:r>
            <a:r>
              <a:rPr lang="en-US" altLang="zh-CN" sz="2400" dirty="0" smtClean="0">
                <a:sym typeface="+mn-ea"/>
              </a:rPr>
              <a:t> when acts as a call party</a:t>
            </a:r>
            <a:r>
              <a:rPr lang="en-US" altLang="zh-CN" sz="2400" dirty="0" smtClean="0">
                <a:ea typeface="宋体" panose="02010600030101010101" pitchFamily="2" charset="-122"/>
                <a:sym typeface="+mn-ea"/>
              </a:rPr>
              <a:t>.</a:t>
            </a:r>
            <a:endParaRPr lang="en-US" altLang="zh-CN" sz="2400" dirty="0" smtClean="0">
              <a:latin typeface="+mn-lt"/>
              <a:ea typeface="宋体" panose="02010600030101010101" pitchFamily="2" charset="-122"/>
              <a:sym typeface="+mn-ea"/>
            </a:endParaRP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1"/>
              </a:buBlip>
            </a:pPr>
            <a:r>
              <a:rPr lang="en-US" altLang="zh-CN" sz="2400" b="1" dirty="0" smtClean="0">
                <a:ea typeface="宋体" panose="02010600030101010101" pitchFamily="2" charset="-122"/>
                <a:sym typeface="+mn-ea"/>
              </a:rPr>
              <a:t>Controller</a:t>
            </a:r>
            <a:r>
              <a:rPr lang="en-US" altLang="zh-CN" sz="2400" dirty="0" smtClean="0">
                <a:ea typeface="宋体" panose="02010600030101010101" pitchFamily="2" charset="-122"/>
                <a:sym typeface="+mn-ea"/>
              </a:rPr>
              <a:t> in all three use cases, i.e. </a:t>
            </a:r>
            <a:r>
              <a:rPr lang="en-US" altLang="zh-CN" sz="2400" dirty="0" smtClean="0">
                <a:sym typeface="+mn-ea"/>
              </a:rPr>
              <a:t>acts as a call party, acts as</a:t>
            </a:r>
            <a:r>
              <a:rPr lang="en-US" altLang="zh-CN" sz="2400" dirty="0" smtClean="0">
                <a:ea typeface="宋体" panose="02010600030101010101" pitchFamily="2" charset="-122"/>
                <a:sym typeface="+mn-ea"/>
              </a:rPr>
              <a:t> 3rd party call controller, and DC application downloading controller.</a:t>
            </a:r>
            <a:endParaRPr lang="en-US" altLang="zh-CN" sz="2400" dirty="0" smtClean="0">
              <a:latin typeface="+mn-lt"/>
              <a:ea typeface="宋体" panose="02010600030101010101" pitchFamily="2" charset="-122"/>
              <a:sym typeface="+mn-ea"/>
            </a:endParaRP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1"/>
              </a:buBlip>
            </a:pPr>
            <a:r>
              <a:rPr lang="en-US" altLang="zh-CN" sz="2400" b="1" dirty="0" smtClean="0">
                <a:sym typeface="+mn-ea"/>
              </a:rPr>
              <a:t>HTTP Proxy </a:t>
            </a:r>
            <a:r>
              <a:rPr lang="en-US" altLang="zh-CN" sz="2400" dirty="0" smtClean="0">
                <a:sym typeface="+mn-ea"/>
              </a:rPr>
              <a:t>when acts as a call party and establishes a Bootstrap data channel</a:t>
            </a:r>
            <a:r>
              <a:rPr lang="en-US" altLang="zh-CN" sz="2400" dirty="0" smtClean="0">
                <a:ea typeface="宋体" panose="02010600030101010101" pitchFamily="2" charset="-122"/>
                <a:sym typeface="+mn-ea"/>
              </a:rPr>
              <a:t>.</a:t>
            </a:r>
            <a:endParaRPr lang="en-US" altLang="zh-CN" sz="2400" dirty="0" smtClean="0">
              <a:latin typeface="+mn-lt"/>
              <a:ea typeface="宋体" panose="02010600030101010101" pitchFamily="2" charset="-122"/>
              <a:sym typeface="+mn-ea"/>
            </a:endParaRP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1"/>
              </a:buBlip>
            </a:pPr>
            <a:endParaRPr lang="en-US" altLang="zh-CN" sz="2400" dirty="0" smtClean="0">
              <a:latin typeface="+mn-lt"/>
              <a:ea typeface="宋体" panose="02010600030101010101" pitchFamily="2" charset="-122"/>
              <a:sym typeface="+mn-ea"/>
            </a:endParaRP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1"/>
              </a:buBlip>
            </a:pPr>
            <a:r>
              <a:rPr lang="en-US" altLang="zh-CN" sz="2400" b="1" dirty="0" smtClean="0">
                <a:ea typeface="宋体" panose="02010600030101010101" pitchFamily="2" charset="-122"/>
                <a:sym typeface="+mn-ea"/>
              </a:rPr>
              <a:t>Conclusion: </a:t>
            </a:r>
            <a:r>
              <a:rPr lang="en-US" altLang="zh-CN" sz="2400" dirty="0" smtClean="0">
                <a:ea typeface="宋体" panose="02010600030101010101" pitchFamily="2" charset="-122"/>
                <a:sym typeface="+mn-ea"/>
              </a:rPr>
              <a:t>the functionalities listed above are considered as basis of the eMMTel Enabler layer architecture</a:t>
            </a:r>
            <a:endParaRPr lang="en-US" altLang="zh-CN" sz="2400" dirty="0" smtClean="0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1599</Words>
  <Application>WPS 演示</Application>
  <PresentationFormat>Widescreen</PresentationFormat>
  <Paragraphs>37</Paragraphs>
  <Slides>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Wingdings</vt:lpstr>
      <vt:lpstr>Calibri</vt:lpstr>
      <vt:lpstr>Arial</vt:lpstr>
      <vt:lpstr>Calibri Light</vt:lpstr>
      <vt:lpstr>Times New Roman</vt:lpstr>
      <vt:lpstr>MS PGothic</vt:lpstr>
      <vt:lpstr>微软雅黑</vt:lpstr>
      <vt:lpstr>Arial Unicode MS</vt:lpstr>
      <vt:lpstr>Office Theme</vt:lpstr>
      <vt:lpstr>Visio.Drawing.11</vt:lpstr>
      <vt:lpstr>Visio.Drawing.11</vt:lpstr>
      <vt:lpstr>Visio.Drawing.11</vt:lpstr>
      <vt:lpstr>Discussion on roles and usages of eMMTel Enabler</vt:lpstr>
      <vt:lpstr>High level architecture of eMMTel enabler</vt:lpstr>
      <vt:lpstr>Use case 1: Application/VAL application as a call party </vt:lpstr>
      <vt:lpstr>Use case 2: eMMTel 3rd party call</vt:lpstr>
      <vt:lpstr>Use case 3: eMMTel application Controller</vt:lpstr>
      <vt:lpstr>High level functionalities of eMMTel Enabler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ly</cp:lastModifiedBy>
  <cp:revision>640</cp:revision>
  <dcterms:created xsi:type="dcterms:W3CDTF">2010-02-05T13:52:00Z</dcterms:created>
  <dcterms:modified xsi:type="dcterms:W3CDTF">2023-10-02T16:29:46Z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ICV">
    <vt:lpwstr>66FE9F84592C4988BDDF460AAF52C3A8</vt:lpwstr>
  </property>
  <property fmtid="{D5CDD505-2E9C-101B-9397-08002B2CF9AE}" pid="4" name="KSOProductBuildVer">
    <vt:lpwstr>2052-11.8.2.12085</vt:lpwstr>
  </property>
</Properties>
</file>