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111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8" d="100"/>
          <a:sy n="88" d="100"/>
        </p:scale>
        <p:origin x="72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23.700-90	Study on interconnection and migration aspects for railways, V18.0.0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4150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24" y="513825"/>
            <a:ext cx="9103784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3699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Xiamen, China 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S6-232863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1709738"/>
            <a:ext cx="11183257" cy="2852737"/>
          </a:xfrm>
        </p:spPr>
        <p:txBody>
          <a:bodyPr anchor="ctr"/>
          <a:lstStyle/>
          <a:p>
            <a:pPr algn="ctr" eaLnBrk="1" hangingPunct="1"/>
            <a:r>
              <a:rPr lang="en-GB" altLang="en-US" dirty="0"/>
              <a:t>Discussion paper on </a:t>
            </a:r>
            <a:br>
              <a:rPr lang="en-GB" altLang="en-US" dirty="0"/>
            </a:br>
            <a:r>
              <a:rPr lang="en-GB" altLang="en-US" dirty="0"/>
              <a:t>migration issue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5148262"/>
            <a:ext cx="7886700" cy="9413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Andreas Platzer, BDBOS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migration issue					1/2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0050"/>
            <a:ext cx="10515600" cy="4351338"/>
          </a:xfrm>
        </p:spPr>
        <p:txBody>
          <a:bodyPr/>
          <a:lstStyle/>
          <a:p>
            <a:pPr marL="449263" indent="-449263">
              <a:defRPr/>
            </a:pPr>
            <a:r>
              <a:rPr lang="en-GB" altLang="en-US" kern="0" dirty="0"/>
              <a:t>This paper aims to clarify the expected state of an MC service user, </a:t>
            </a:r>
            <a:r>
              <a:rPr lang="en-US" altLang="en-US" kern="0" dirty="0"/>
              <a:t>in case of an error condition, e.g. due to no network connection issues, in procedure “Migration service authorization request”, TS 23.280, clause 10.6.3.3.1.</a:t>
            </a:r>
            <a:endParaRPr lang="en-GB" altLang="en-US" kern="0" dirty="0"/>
          </a:p>
          <a:p>
            <a:pPr marL="0" indent="0">
              <a:buNone/>
              <a:defRPr/>
            </a:pPr>
            <a:endParaRPr lang="en-US" altLang="en-US" kern="0" dirty="0"/>
          </a:p>
          <a:p>
            <a:pPr marL="449263" indent="-449263">
              <a:defRPr/>
            </a:pPr>
            <a:r>
              <a:rPr lang="en-US" altLang="en-US" kern="0" dirty="0"/>
              <a:t>SA6 does not specify error handling.</a:t>
            </a:r>
          </a:p>
          <a:p>
            <a:pPr marL="449263" indent="-449263">
              <a:defRPr/>
            </a:pPr>
            <a:r>
              <a:rPr lang="en-US" altLang="en-US" kern="0" dirty="0"/>
              <a:t>FS TR 23.700-90, provided a “Solution on migration without interconnection” clause 7.10.</a:t>
            </a: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migration issue					2/2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2B72AFF6-90CF-493A-B869-B5ABF220A8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411571"/>
              </p:ext>
            </p:extLst>
          </p:nvPr>
        </p:nvGraphicFramePr>
        <p:xfrm>
          <a:off x="3839026" y="1690688"/>
          <a:ext cx="4844779" cy="385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10715528" imgH="7581760" progId="Visio.Drawing.11">
                  <p:embed/>
                </p:oleObj>
              </mc:Choice>
              <mc:Fallback>
                <p:oleObj name="Visio" r:id="rId3" imgW="10715528" imgH="7581760" progId="Visio.Drawing.11">
                  <p:embed/>
                  <p:pic>
                    <p:nvPicPr>
                      <p:cNvPr id="3" name="Objekt 2">
                        <a:extLst>
                          <a:ext uri="{FF2B5EF4-FFF2-40B4-BE49-F238E27FC236}">
                            <a16:creationId xmlns:a16="http://schemas.microsoft.com/office/drawing/2014/main" id="{03EA6B20-67D5-46F9-94A3-505F3E5B62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508" t="2530" r="44351" b="37804"/>
                      <a:stretch>
                        <a:fillRect/>
                      </a:stretch>
                    </p:blipFill>
                    <p:spPr bwMode="auto">
                      <a:xfrm>
                        <a:off x="3839026" y="1690688"/>
                        <a:ext cx="4844779" cy="38500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C8542EF9-AE50-4E25-9F82-DB47AB3A4930}"/>
              </a:ext>
            </a:extLst>
          </p:cNvPr>
          <p:cNvSpPr txBox="1"/>
          <p:nvPr/>
        </p:nvSpPr>
        <p:spPr>
          <a:xfrm>
            <a:off x="87085" y="2538486"/>
            <a:ext cx="44341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2000"/>
            </a:lvl1pPr>
          </a:lstStyle>
          <a:p>
            <a:r>
              <a:rPr lang="en-US" sz="1800" dirty="0"/>
              <a:t>Figure 10.6.3.3.1-1: </a:t>
            </a:r>
            <a:br>
              <a:rPr lang="en-US" sz="1800" dirty="0"/>
            </a:br>
            <a:r>
              <a:rPr lang="en-US" sz="1800" dirty="0"/>
              <a:t>Service authorization for migration to partner MC system and subsequent service authorization.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de-DE" sz="1800" dirty="0"/>
          </a:p>
        </p:txBody>
      </p:sp>
      <p:sp>
        <p:nvSpPr>
          <p:cNvPr id="7" name="Gewitterblitz 6">
            <a:extLst>
              <a:ext uri="{FF2B5EF4-FFF2-40B4-BE49-F238E27FC236}">
                <a16:creationId xmlns:a16="http://schemas.microsoft.com/office/drawing/2014/main" id="{60A288A8-5F7C-4D20-BEC1-4FF4BBE04819}"/>
              </a:ext>
            </a:extLst>
          </p:cNvPr>
          <p:cNvSpPr/>
          <p:nvPr/>
        </p:nvSpPr>
        <p:spPr bwMode="auto">
          <a:xfrm>
            <a:off x="6165099" y="3021864"/>
            <a:ext cx="1139369" cy="1242525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4E45FCD-7C6F-4219-944E-1E21A6F75084}"/>
              </a:ext>
            </a:extLst>
          </p:cNvPr>
          <p:cNvSpPr txBox="1"/>
          <p:nvPr/>
        </p:nvSpPr>
        <p:spPr>
          <a:xfrm>
            <a:off x="1118630" y="5578759"/>
            <a:ext cx="890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What is the expected state of the MC service user in the partner MC system?</a:t>
            </a:r>
          </a:p>
          <a:p>
            <a:r>
              <a:rPr lang="en-GB" sz="2000" dirty="0"/>
              <a:t>(All Pre-conditions fulfilled.)</a:t>
            </a:r>
          </a:p>
        </p:txBody>
      </p:sp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2B51FE0A-8B18-4FCB-A87F-D33AD6449970}"/>
              </a:ext>
            </a:extLst>
          </p:cNvPr>
          <p:cNvSpPr/>
          <p:nvPr/>
        </p:nvSpPr>
        <p:spPr bwMode="auto">
          <a:xfrm>
            <a:off x="3718013" y="4599728"/>
            <a:ext cx="1795168" cy="424073"/>
          </a:xfrm>
          <a:prstGeom prst="wedgeEllipseCallout">
            <a:avLst>
              <a:gd name="adj1" fmla="val -37991"/>
              <a:gd name="adj2" fmla="val 186239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expectation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507" y="1757445"/>
            <a:ext cx="10990521" cy="4979206"/>
          </a:xfrm>
        </p:spPr>
        <p:txBody>
          <a:bodyPr/>
          <a:lstStyle/>
          <a:p>
            <a:pPr marL="355600" indent="-355600">
              <a:defRPr/>
            </a:pPr>
            <a:r>
              <a:rPr lang="en-GB" sz="2400" dirty="0"/>
              <a:t>What is the expected final state of the MC service user in case of error, considering:</a:t>
            </a:r>
          </a:p>
          <a:p>
            <a:pPr lvl="1">
              <a:defRPr/>
            </a:pPr>
            <a:r>
              <a:rPr lang="en-GB" sz="1800" dirty="0"/>
              <a:t>All pre-conditions fulfilled: The MC service user </a:t>
            </a:r>
          </a:p>
          <a:p>
            <a:pPr lvl="2">
              <a:defRPr/>
            </a:pPr>
            <a:r>
              <a:rPr lang="en-GB" sz="1400" dirty="0"/>
              <a:t>has a valid user profile for migration, </a:t>
            </a:r>
          </a:p>
          <a:p>
            <a:pPr lvl="2">
              <a:defRPr/>
            </a:pPr>
            <a:r>
              <a:rPr lang="en-GB" sz="1400" dirty="0"/>
              <a:t>has successfully authenticated at the </a:t>
            </a:r>
            <a:r>
              <a:rPr lang="en-GB" sz="1400" dirty="0" err="1"/>
              <a:t>IdM</a:t>
            </a:r>
            <a:r>
              <a:rPr lang="en-GB" sz="1400" dirty="0"/>
              <a:t> Server in the partner MC System and </a:t>
            </a:r>
          </a:p>
          <a:p>
            <a:pPr lvl="2">
              <a:defRPr/>
            </a:pPr>
            <a:r>
              <a:rPr lang="en-GB" sz="1400" dirty="0"/>
              <a:t>has received the tokens to access the MC service server(s) in the partner MC system.</a:t>
            </a:r>
          </a:p>
          <a:p>
            <a:pPr marL="457200" lvl="1" indent="0">
              <a:buNone/>
              <a:defRPr/>
            </a:pPr>
            <a:endParaRPr lang="en-GB" sz="800" dirty="0"/>
          </a:p>
          <a:p>
            <a:pPr marL="355600" indent="-355600">
              <a:defRPr/>
            </a:pPr>
            <a:r>
              <a:rPr lang="en-GB" sz="2400" dirty="0"/>
              <a:t>BDBOS expectation:  In case of an error</a:t>
            </a:r>
          </a:p>
          <a:p>
            <a:pPr lvl="1">
              <a:defRPr/>
            </a:pPr>
            <a:r>
              <a:rPr lang="en-GB" altLang="en-US" sz="1800" kern="0" dirty="0"/>
              <a:t>Depending on mutual agreements between the two MC organizations and configuration </a:t>
            </a:r>
            <a:br>
              <a:rPr lang="en-GB" altLang="en-US" sz="1800" kern="0" dirty="0"/>
            </a:br>
            <a:r>
              <a:rPr lang="en-GB" altLang="en-US" sz="1800" kern="0" dirty="0"/>
              <a:t>in the </a:t>
            </a:r>
            <a:r>
              <a:rPr lang="en-GB" altLang="en-US" sz="1800" b="1" kern="0" dirty="0"/>
              <a:t>partner MC system</a:t>
            </a:r>
            <a:r>
              <a:rPr lang="en-GB" altLang="en-US" sz="1800" kern="0" dirty="0"/>
              <a:t>: </a:t>
            </a:r>
            <a:br>
              <a:rPr lang="en-GB" altLang="en-US" sz="1800" kern="0" dirty="0"/>
            </a:br>
            <a:r>
              <a:rPr lang="en-GB" altLang="en-US" sz="1800" b="1" kern="0" dirty="0">
                <a:solidFill>
                  <a:srgbClr val="339933"/>
                </a:solidFill>
              </a:rPr>
              <a:t>Service from the partner MC system may be granted to the migrating MC service user.</a:t>
            </a:r>
          </a:p>
          <a:p>
            <a:pPr lvl="1">
              <a:defRPr/>
            </a:pPr>
            <a:r>
              <a:rPr lang="en-GB" altLang="en-US" sz="1800" kern="0" dirty="0"/>
              <a:t>Depending on configuration of the </a:t>
            </a:r>
            <a:r>
              <a:rPr lang="en-GB" altLang="en-US" sz="1800" b="1" kern="0" dirty="0"/>
              <a:t>MC service client </a:t>
            </a:r>
            <a:r>
              <a:rPr lang="en-GB" altLang="en-US" sz="1800" kern="0" dirty="0"/>
              <a:t>(as a policy of the primary system):</a:t>
            </a:r>
            <a:br>
              <a:rPr lang="en-GB" altLang="en-US" sz="1800" kern="0" dirty="0"/>
            </a:br>
            <a:r>
              <a:rPr lang="en-GB" altLang="en-US" sz="1800" b="1" kern="0" dirty="0">
                <a:solidFill>
                  <a:srgbClr val="339933"/>
                </a:solidFill>
              </a:rPr>
              <a:t>The MC service client may accept service offered from the partner MC system (if granted).</a:t>
            </a:r>
          </a:p>
          <a:p>
            <a:pPr marL="457200" lvl="1" indent="0">
              <a:buNone/>
              <a:defRPr/>
            </a:pPr>
            <a:endParaRPr lang="en-GB" altLang="en-US" sz="800" kern="0" dirty="0"/>
          </a:p>
          <a:p>
            <a:pPr marL="355600" indent="-355600">
              <a:defRPr/>
            </a:pPr>
            <a:r>
              <a:rPr lang="en-GB" altLang="en-US" sz="2400" kern="0" dirty="0"/>
              <a:t>Way forward:</a:t>
            </a:r>
          </a:p>
          <a:p>
            <a:pPr lvl="1">
              <a:defRPr/>
            </a:pPr>
            <a:r>
              <a:rPr lang="en-GB" altLang="en-US" sz="1800" kern="0" dirty="0"/>
              <a:t>Should a decision of the final state be left to downstream groups?</a:t>
            </a:r>
          </a:p>
          <a:p>
            <a:pPr lvl="1">
              <a:defRPr/>
            </a:pPr>
            <a:r>
              <a:rPr lang="en-GB" altLang="en-US" sz="1800" kern="0" dirty="0"/>
              <a:t>Is a clarification on this issue needed? (see provided CR)?</a:t>
            </a:r>
          </a:p>
        </p:txBody>
      </p:sp>
    </p:spTree>
    <p:extLst>
      <p:ext uri="{BB962C8B-B14F-4D97-AF65-F5344CB8AC3E}">
        <p14:creationId xmlns:p14="http://schemas.microsoft.com/office/powerpoint/2010/main" val="426561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145301C-4DD2-48D4-B48A-0134375FF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136" y="195761"/>
            <a:ext cx="2462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BDE9F61-C7AF-4B0A-B2B2-8A19F4C5947B}"/>
              </a:ext>
            </a:extLst>
          </p:cNvPr>
          <p:cNvSpPr txBox="1"/>
          <p:nvPr/>
        </p:nvSpPr>
        <p:spPr>
          <a:xfrm>
            <a:off x="1274686" y="2384145"/>
            <a:ext cx="910378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/>
          </a:p>
          <a:p>
            <a:pPr algn="ctr"/>
            <a:r>
              <a:rPr lang="en-GB" sz="2400" b="1" i="1" dirty="0">
                <a:solidFill>
                  <a:srgbClr val="00B050"/>
                </a:solidFill>
              </a:rPr>
              <a:t>“</a:t>
            </a:r>
            <a:r>
              <a:rPr lang="en-US" sz="2400" b="1" i="1" dirty="0">
                <a:solidFill>
                  <a:srgbClr val="00B050"/>
                </a:solidFill>
              </a:rPr>
              <a:t>It is better being able to work with restrictions, </a:t>
            </a:r>
            <a:br>
              <a:rPr lang="en-US" sz="2400" b="1" i="1" dirty="0">
                <a:solidFill>
                  <a:srgbClr val="00B050"/>
                </a:solidFill>
              </a:rPr>
            </a:br>
            <a:r>
              <a:rPr lang="en-US" sz="2400" b="1" i="1" dirty="0">
                <a:solidFill>
                  <a:srgbClr val="00B050"/>
                </a:solidFill>
              </a:rPr>
              <a:t>  than not at all.</a:t>
            </a:r>
            <a:r>
              <a:rPr lang="en-GB" sz="2400" b="1" i="1" dirty="0">
                <a:solidFill>
                  <a:srgbClr val="00B050"/>
                </a:solidFill>
              </a:rPr>
              <a:t>”</a:t>
            </a:r>
          </a:p>
          <a:p>
            <a:endParaRPr lang="en-GB" sz="2400" dirty="0"/>
          </a:p>
          <a:p>
            <a:pPr algn="ctr"/>
            <a:r>
              <a:rPr lang="en-GB" sz="2800" dirty="0"/>
              <a:t>Thank you.</a:t>
            </a:r>
          </a:p>
          <a:p>
            <a:endParaRPr lang="en-GB" sz="1600" dirty="0"/>
          </a:p>
          <a:p>
            <a:endParaRPr lang="en-GB" sz="1600" dirty="0"/>
          </a:p>
          <a:p>
            <a:r>
              <a:rPr lang="en-GB" sz="1600" dirty="0"/>
              <a:t>Andreas Platzer</a:t>
            </a:r>
          </a:p>
          <a:p>
            <a:endParaRPr lang="en-GB" sz="1600" dirty="0"/>
          </a:p>
          <a:p>
            <a:r>
              <a:rPr lang="en-GB" sz="1600" dirty="0"/>
              <a:t>Division K 3 - Service Design</a:t>
            </a:r>
          </a:p>
          <a:p>
            <a:r>
              <a:rPr lang="en-GB" sz="1600" dirty="0"/>
              <a:t>Federal Agency for Public Safety Digital Radio (BDBOS)</a:t>
            </a:r>
          </a:p>
          <a:p>
            <a:endParaRPr lang="en-GB" sz="16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B7A605-33DB-4882-8547-107012FF1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GB" altLang="en-US" dirty="0"/>
              <a:t>migration issue					</a:t>
            </a:r>
          </a:p>
        </p:txBody>
      </p:sp>
    </p:spTree>
    <p:extLst>
      <p:ext uri="{BB962C8B-B14F-4D97-AF65-F5344CB8AC3E}">
        <p14:creationId xmlns:p14="http://schemas.microsoft.com/office/powerpoint/2010/main" val="27278803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schemas.microsoft.com/office/2006/metadata/properties"/>
    <ds:schemaRef ds:uri="http://purl.org/dc/elements/1.1/"/>
    <ds:schemaRef ds:uri="679a257e-872f-4c98-9e8a-0a9c104f72c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367</Words>
  <Application>Microsoft Office PowerPoint</Application>
  <PresentationFormat>Breitbild</PresentationFormat>
  <Paragraphs>39</Paragraphs>
  <Slides>5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Discussion paper on  migration issue</vt:lpstr>
      <vt:lpstr>migration issue     1/2</vt:lpstr>
      <vt:lpstr>migration issue     2/2</vt:lpstr>
      <vt:lpstr>expectation</vt:lpstr>
      <vt:lpstr>migration issue   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Andreas Platzer</cp:lastModifiedBy>
  <cp:revision>621</cp:revision>
  <dcterms:created xsi:type="dcterms:W3CDTF">2010-02-05T13:52:04Z</dcterms:created>
  <dcterms:modified xsi:type="dcterms:W3CDTF">2023-10-02T07:38:31Z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