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7"/>
  </p:notesMasterIdLst>
  <p:handoutMasterIdLst>
    <p:handoutMasterId r:id="rId8"/>
  </p:handoutMasterIdLst>
  <p:sldIdLst>
    <p:sldId id="364" r:id="rId5"/>
    <p:sldId id="366" r:id="rId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ED7D31"/>
    <a:srgbClr val="2A6EA8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01" d="100"/>
          <a:sy n="101" d="100"/>
        </p:scale>
        <p:origin x="840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532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553558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</a:t>
            </a:r>
            <a:r>
              <a:rPr lang="sv-SE" altLang="en-US" sz="1200" b="1" dirty="0" smtClean="0">
                <a:latin typeface="Arial "/>
              </a:rPr>
              <a:t>55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GB" altLang="en-US" sz="1200" b="1" dirty="0" smtClean="0">
                <a:latin typeface="Arial "/>
              </a:rPr>
              <a:t>Berlin, Germany 22</a:t>
            </a:r>
            <a:r>
              <a:rPr lang="en-GB" altLang="en-US" sz="1200" b="1" baseline="30000" dirty="0" smtClean="0">
                <a:latin typeface="Arial "/>
              </a:rPr>
              <a:t>nd</a:t>
            </a:r>
            <a:r>
              <a:rPr lang="en-GB" altLang="en-US" sz="1200" b="1" dirty="0" smtClean="0">
                <a:latin typeface="Arial "/>
              </a:rPr>
              <a:t> May </a:t>
            </a:r>
            <a:r>
              <a:rPr lang="en-GB" altLang="en-US" sz="1200" b="1" dirty="0">
                <a:latin typeface="Arial "/>
              </a:rPr>
              <a:t>– </a:t>
            </a:r>
            <a:r>
              <a:rPr lang="en-GB" altLang="en-US" sz="1200" b="1" dirty="0" smtClean="0">
                <a:latin typeface="Arial "/>
              </a:rPr>
              <a:t>26</a:t>
            </a:r>
            <a:r>
              <a:rPr lang="en-GB" altLang="en-US" sz="1200" b="1" baseline="30000" dirty="0" smtClean="0">
                <a:latin typeface="Arial "/>
              </a:rPr>
              <a:t>th</a:t>
            </a:r>
            <a:r>
              <a:rPr lang="en-GB" altLang="en-US" sz="1200" b="1" baseline="0" dirty="0" smtClean="0">
                <a:latin typeface="Arial "/>
              </a:rPr>
              <a:t> </a:t>
            </a:r>
            <a:r>
              <a:rPr lang="en-GB" altLang="en-US" sz="1200" b="1" dirty="0" smtClean="0">
                <a:latin typeface="Arial "/>
              </a:rPr>
              <a:t>May </a:t>
            </a:r>
            <a:r>
              <a:rPr lang="en-GB" altLang="en-US" sz="1200" b="1" dirty="0">
                <a:latin typeface="Arial "/>
              </a:rPr>
              <a:t>2023</a:t>
            </a:r>
            <a:endParaRPr lang="en-US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i="1" dirty="0" smtClean="0">
                <a:solidFill>
                  <a:srgbClr val="0000FF"/>
                </a:solidFill>
              </a:rPr>
              <a:t>&lt;&lt;Acronym: </a:t>
            </a:r>
            <a:r>
              <a:rPr lang="en-US" altLang="en-US" sz="3600" i="1" dirty="0" err="1" smtClean="0">
                <a:solidFill>
                  <a:srgbClr val="0000FF"/>
                </a:solidFill>
              </a:rPr>
              <a:t>MCShAC</a:t>
            </a:r>
            <a:r>
              <a:rPr lang="en-US" altLang="en-US" sz="3600" i="1" dirty="0" smtClean="0">
                <a:solidFill>
                  <a:srgbClr val="0000FF"/>
                </a:solidFill>
              </a:rPr>
              <a:t>&gt;&gt; </a:t>
            </a:r>
            <a:r>
              <a:rPr lang="en-US" altLang="en-US" sz="3600" dirty="0" smtClean="0"/>
              <a:t>1/2</a:t>
            </a:r>
            <a:endParaRPr lang="en-GB" altLang="en-US" sz="3600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230270"/>
          </a:xfrm>
        </p:spPr>
        <p:txBody>
          <a:bodyPr/>
          <a:lstStyle/>
          <a:p>
            <a:r>
              <a:rPr lang="en-GB" altLang="en-US" sz="2400" dirty="0" smtClean="0"/>
              <a:t>Continuation </a:t>
            </a:r>
            <a:r>
              <a:rPr lang="en-GB" altLang="en-US" sz="2400" dirty="0"/>
              <a:t>or </a:t>
            </a:r>
            <a:r>
              <a:rPr lang="en-GB" altLang="en-US" sz="2400" dirty="0" smtClean="0"/>
              <a:t>New Item: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&lt;&lt;New Item: </a:t>
            </a:r>
            <a:r>
              <a:rPr lang="en-GB" altLang="en-US" sz="1600" i="1" dirty="0" err="1" smtClean="0">
                <a:solidFill>
                  <a:srgbClr val="0000FF"/>
                </a:solidFill>
              </a:rPr>
              <a:t>MCShAC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 </a:t>
            </a:r>
            <a:r>
              <a:rPr lang="en-GB" altLang="en-US" sz="1600" i="1" u="sng" dirty="0" smtClean="0">
                <a:solidFill>
                  <a:srgbClr val="0000FF"/>
                </a:solidFill>
              </a:rPr>
              <a:t>M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ission </a:t>
            </a:r>
            <a:r>
              <a:rPr lang="en-GB" altLang="en-US" sz="1600" i="1" u="sng" dirty="0" smtClean="0">
                <a:solidFill>
                  <a:srgbClr val="0000FF"/>
                </a:solidFill>
              </a:rPr>
              <a:t>C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ritical </a:t>
            </a:r>
            <a:r>
              <a:rPr lang="en-GB" altLang="en-US" sz="1600" i="1" u="sng" dirty="0" smtClean="0">
                <a:solidFill>
                  <a:srgbClr val="0000FF"/>
                </a:solidFill>
              </a:rPr>
              <a:t>Sh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aring of </a:t>
            </a:r>
            <a:r>
              <a:rPr lang="en-GB" altLang="en-US" sz="1600" i="1" u="sng" dirty="0" smtClean="0">
                <a:solidFill>
                  <a:srgbClr val="0000FF"/>
                </a:solidFill>
              </a:rPr>
              <a:t>A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dministrative </a:t>
            </a:r>
            <a:r>
              <a:rPr lang="en-GB" altLang="en-US" sz="1600" i="1" u="sng" dirty="0" smtClean="0">
                <a:solidFill>
                  <a:srgbClr val="0000FF"/>
                </a:solidFill>
              </a:rPr>
              <a:t>C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onfiguration&gt;&gt;</a:t>
            </a:r>
            <a:endParaRPr lang="en-GB" altLang="en-US" sz="2400" dirty="0" smtClean="0"/>
          </a:p>
          <a:p>
            <a:r>
              <a:rPr lang="en-US" sz="2400" dirty="0" smtClean="0"/>
              <a:t>Study Item/Work Item/Both: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&lt;&lt;Work Item&gt;&gt;</a:t>
            </a:r>
            <a:endParaRPr lang="en-IN" sz="2400" dirty="0"/>
          </a:p>
          <a:p>
            <a:pPr lvl="0"/>
            <a:r>
              <a:rPr lang="en-GB" altLang="en-US" sz="2400" dirty="0" smtClean="0"/>
              <a:t>Source of requirements: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&lt;&lt;SA1, TS 22.280, clause 6.17.2&gt;&gt;</a:t>
            </a:r>
            <a:endParaRPr lang="en-GB" altLang="en-US" sz="2400" dirty="0" smtClean="0"/>
          </a:p>
          <a:p>
            <a:r>
              <a:rPr lang="en-GB" altLang="en-US" sz="2400" dirty="0" smtClean="0"/>
              <a:t>Expected Output: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&lt;&lt;TS 23.280: New clause with new procedures and information flows, TS 23.379, TS 23.281 and TS 23.282 may also receive new procedures and information flows&gt;&gt;</a:t>
            </a:r>
          </a:p>
          <a:p>
            <a:r>
              <a:rPr lang="en-US" sz="2400" dirty="0"/>
              <a:t>Anticipated start </a:t>
            </a:r>
            <a:r>
              <a:rPr lang="en-US" sz="2400" dirty="0" smtClean="0"/>
              <a:t>date/meeting: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&lt;&lt;Start date: Sep. 2023 SA#101/TSG#101&gt;&gt;</a:t>
            </a:r>
            <a:endParaRPr lang="en-IN" sz="2400" dirty="0"/>
          </a:p>
          <a:p>
            <a:pPr lvl="0"/>
            <a:r>
              <a:rPr lang="en-GB" altLang="en-US" sz="2400" dirty="0" smtClean="0"/>
              <a:t>Target Completion: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&lt;&lt;Dec. 2024 SA#106/TSG#106&gt;&gt;</a:t>
            </a:r>
            <a:endParaRPr lang="en-GB" altLang="en-US" sz="2400" dirty="0" smtClean="0"/>
          </a:p>
          <a:p>
            <a:pPr lvl="0"/>
            <a:r>
              <a:rPr lang="en-IN" altLang="en-US" sz="2400" dirty="0" smtClean="0"/>
              <a:t>Estimated TUs: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&lt;&lt;6 TUs&gt;&gt;</a:t>
            </a:r>
            <a:endParaRPr lang="en-IN" altLang="en-US" sz="2400" dirty="0" smtClean="0"/>
          </a:p>
          <a:p>
            <a:r>
              <a:rPr lang="en-IN" altLang="en-US" sz="2400" dirty="0" err="1" smtClean="0"/>
              <a:t>Rapporteurship</a:t>
            </a:r>
            <a:r>
              <a:rPr lang="en-IN" altLang="en-US" sz="2400" dirty="0" smtClean="0"/>
              <a:t>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&lt;&lt;BDBOS: Andreas Flander&gt;&gt;</a:t>
            </a:r>
            <a:endParaRPr lang="en-IN" altLang="en-US" sz="2400" dirty="0" smtClean="0"/>
          </a:p>
          <a:p>
            <a:r>
              <a:rPr lang="en-IN" altLang="en-US" sz="2400" dirty="0" smtClean="0"/>
              <a:t>Supporting IMs: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&lt;&lt;</a:t>
            </a:r>
            <a:r>
              <a:rPr lang="en-GB" altLang="en-US" sz="1600" i="1" dirty="0" err="1" smtClean="0">
                <a:solidFill>
                  <a:srgbClr val="0000FF"/>
                </a:solidFill>
              </a:rPr>
              <a:t>FirstNet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, AT+T, Ericsson, Netherlands Police, Home Office, Motorola Solutions,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Nokia, Samsung, BDBOS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&gt;&gt;</a:t>
            </a:r>
            <a:endParaRPr lang="en-IN" altLang="en-US" sz="2400" dirty="0" smtClean="0"/>
          </a:p>
        </p:txBody>
      </p:sp>
      <p:sp>
        <p:nvSpPr>
          <p:cNvPr id="2" name="Up Ribbon 1"/>
          <p:cNvSpPr/>
          <p:nvPr/>
        </p:nvSpPr>
        <p:spPr>
          <a:xfrm>
            <a:off x="5235192" y="114214"/>
            <a:ext cx="4692580" cy="673240"/>
          </a:xfrm>
          <a:prstGeom prst="ribbon2">
            <a:avLst>
              <a:gd name="adj1" fmla="val 16667"/>
              <a:gd name="adj2" fmla="val 6884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b="1" dirty="0" smtClean="0">
                <a:solidFill>
                  <a:schemeClr val="bg1"/>
                </a:solidFill>
              </a:rPr>
              <a:t>Rel-19 SID/WID Proposal Slide Template</a:t>
            </a:r>
            <a:endParaRPr lang="en-IN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i="1" dirty="0">
                <a:solidFill>
                  <a:srgbClr val="0000FF"/>
                </a:solidFill>
              </a:rPr>
              <a:t>&lt;&lt;Acronym: </a:t>
            </a:r>
            <a:r>
              <a:rPr lang="en-US" altLang="en-US" sz="3600" i="1" dirty="0" err="1" smtClean="0">
                <a:solidFill>
                  <a:srgbClr val="0000FF"/>
                </a:solidFill>
              </a:rPr>
              <a:t>MCShAC</a:t>
            </a:r>
            <a:r>
              <a:rPr lang="en-US" altLang="en-US" sz="3600" i="1" dirty="0" smtClean="0">
                <a:solidFill>
                  <a:srgbClr val="0000FF"/>
                </a:solidFill>
              </a:rPr>
              <a:t>&gt;&gt; </a:t>
            </a:r>
            <a:r>
              <a:rPr lang="en-US" altLang="en-US" sz="3600" dirty="0" smtClean="0"/>
              <a:t>2/2</a:t>
            </a:r>
            <a:endParaRPr lang="en-GB" altLang="en-US" sz="3600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0871" y="1825625"/>
            <a:ext cx="11405507" cy="4607832"/>
          </a:xfrm>
        </p:spPr>
        <p:txBody>
          <a:bodyPr/>
          <a:lstStyle/>
          <a:p>
            <a:r>
              <a:rPr lang="en-GB" altLang="en-US" dirty="0" smtClean="0"/>
              <a:t>Description: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 &lt;&lt;The study </a:t>
            </a:r>
            <a:r>
              <a:rPr lang="en-GB" altLang="en-US" sz="1600" i="1" dirty="0" err="1" smtClean="0">
                <a:solidFill>
                  <a:srgbClr val="0000FF"/>
                </a:solidFill>
              </a:rPr>
              <a:t>FS_MCShAC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 is about to be finalised and closed very soon. Now the normative work has to start in order to implement solutions proposed in the study.&gt;&gt;</a:t>
            </a:r>
            <a:endParaRPr lang="en-GB" altLang="en-US" dirty="0" smtClean="0"/>
          </a:p>
          <a:p>
            <a:pPr lvl="1"/>
            <a:endParaRPr lang="en-GB" altLang="en-US" dirty="0" smtClean="0"/>
          </a:p>
          <a:p>
            <a:r>
              <a:rPr lang="en-GB" altLang="en-US" dirty="0" smtClean="0"/>
              <a:t>Goals: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 &lt;&lt;The goal is to introduce and to establish procedures and information flows to enable sharing of administrative configuration between interconnected MC system. This should help co-operating MC systems to manage migration of MC service users from one MC system to another MC system&gt;&gt;</a:t>
            </a:r>
            <a:endParaRPr lang="en-GB" altLang="en-US" dirty="0" smtClean="0"/>
          </a:p>
          <a:p>
            <a:pPr lvl="1"/>
            <a:endParaRPr lang="en-GB" altLang="en-US" dirty="0"/>
          </a:p>
          <a:p>
            <a:r>
              <a:rPr lang="en-GB" altLang="en-US" dirty="0" smtClean="0"/>
              <a:t>Dependency on other working groups: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&lt;&lt;&gt;&gt;</a:t>
            </a:r>
            <a:endParaRPr lang="en-GB" altLang="en-US" dirty="0" smtClean="0"/>
          </a:p>
          <a:p>
            <a:pPr lvl="1"/>
            <a:endParaRPr lang="en-GB" altLang="en-US" dirty="0"/>
          </a:p>
          <a:p>
            <a:r>
              <a:rPr lang="en-US" dirty="0"/>
              <a:t>Impacts to </a:t>
            </a:r>
            <a:r>
              <a:rPr lang="en-US" dirty="0" smtClean="0"/>
              <a:t>3GPP/Industry </a:t>
            </a:r>
            <a:r>
              <a:rPr lang="en-US" dirty="0"/>
              <a:t>work </a:t>
            </a:r>
            <a:r>
              <a:rPr lang="en-US" dirty="0" smtClean="0"/>
              <a:t>if </a:t>
            </a:r>
            <a:r>
              <a:rPr lang="en-US" dirty="0"/>
              <a:t>this </a:t>
            </a:r>
            <a:r>
              <a:rPr lang="en-US" dirty="0" smtClean="0"/>
              <a:t>is not accepted </a:t>
            </a:r>
            <a:r>
              <a:rPr lang="en-US" dirty="0"/>
              <a:t>into </a:t>
            </a:r>
            <a:r>
              <a:rPr lang="en-US" dirty="0" smtClean="0"/>
              <a:t>Rel-19: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&lt;&lt;Currently migration of MC service users to MC partner systems and interconnected groups are parts of MC system’s </a:t>
            </a:r>
            <a:r>
              <a:rPr lang="en-GB" altLang="en-US" sz="1600" i="1" dirty="0" err="1" smtClean="0">
                <a:solidFill>
                  <a:srgbClr val="0000FF"/>
                </a:solidFill>
              </a:rPr>
              <a:t>architechture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 but the necessary </a:t>
            </a:r>
            <a:r>
              <a:rPr lang="en-GB" altLang="en-US" sz="1600" i="1" dirty="0" err="1" smtClean="0">
                <a:solidFill>
                  <a:srgbClr val="0000FF"/>
                </a:solidFill>
              </a:rPr>
              <a:t>prerequites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 are not clarified.&gt;&gt;</a:t>
            </a:r>
            <a:endParaRPr lang="en-GB" altLang="en-US" sz="1600" dirty="0"/>
          </a:p>
          <a:p>
            <a:endParaRPr lang="en-US" dirty="0" smtClean="0"/>
          </a:p>
          <a:p>
            <a:pPr lvl="1"/>
            <a:endParaRPr lang="en-IN" dirty="0"/>
          </a:p>
        </p:txBody>
      </p:sp>
      <p:sp>
        <p:nvSpPr>
          <p:cNvPr id="4" name="Up Ribbon 3"/>
          <p:cNvSpPr/>
          <p:nvPr/>
        </p:nvSpPr>
        <p:spPr>
          <a:xfrm>
            <a:off x="5235192" y="114214"/>
            <a:ext cx="4692580" cy="673240"/>
          </a:xfrm>
          <a:prstGeom prst="ribbon2">
            <a:avLst>
              <a:gd name="adj1" fmla="val 16667"/>
              <a:gd name="adj2" fmla="val 6841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b="1" dirty="0" smtClean="0">
                <a:solidFill>
                  <a:schemeClr val="bg1"/>
                </a:solidFill>
              </a:rPr>
              <a:t>Rel-19 SID/WID Proposal Slide Template</a:t>
            </a:r>
            <a:endParaRPr lang="en-IN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174598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679a257e-872f-4c98-9e8a-0a9c104f72cd"/>
    <ds:schemaRef ds:uri="http://schemas.microsoft.com/office/infopath/2007/PartnerControls"/>
    <ds:schemaRef ds:uri="http://purl.org/dc/terms/"/>
    <ds:schemaRef ds:uri="280d8efa-eff2-4910-88d2-79ca146720c4"/>
    <ds:schemaRef ds:uri="http://schemas.microsoft.com/office/2006/documentManagement/typ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283</Words>
  <Application>Microsoft Office PowerPoint</Application>
  <PresentationFormat>Breitbild</PresentationFormat>
  <Paragraphs>20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8" baseType="lpstr">
      <vt:lpstr>Arial</vt:lpstr>
      <vt:lpstr>Arial </vt:lpstr>
      <vt:lpstr>Calibri</vt:lpstr>
      <vt:lpstr>Calibri Light</vt:lpstr>
      <vt:lpstr>Times New Roman</vt:lpstr>
      <vt:lpstr>Office Theme</vt:lpstr>
      <vt:lpstr>&lt;&lt;Acronym: MCShAC&gt;&gt; 1/2</vt:lpstr>
      <vt:lpstr>&lt;&lt;Acronym: MCShAC&gt;&gt; 2/2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BDBOS4</cp:lastModifiedBy>
  <cp:revision>987</cp:revision>
  <dcterms:created xsi:type="dcterms:W3CDTF">2010-02-05T13:52:04Z</dcterms:created>
  <dcterms:modified xsi:type="dcterms:W3CDTF">2023-05-24T15:35:46Z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