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9"/>
  </p:notesMasterIdLst>
  <p:handoutMasterIdLst>
    <p:handoutMasterId r:id="rId10"/>
  </p:handoutMasterIdLst>
  <p:sldIdLst>
    <p:sldId id="341" r:id="rId5"/>
    <p:sldId id="372" r:id="rId6"/>
    <p:sldId id="373" r:id="rId7"/>
    <p:sldId id="380" r:id="rId8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ED7D31"/>
    <a:srgbClr val="2A6EA8"/>
    <a:srgbClr val="FFFFFF"/>
    <a:srgbClr val="FF6600"/>
    <a:srgbClr val="1A4669"/>
    <a:srgbClr val="C6D254"/>
    <a:srgbClr val="B1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3542" autoAdjust="0"/>
  </p:normalViewPr>
  <p:slideViewPr>
    <p:cSldViewPr snapToGrid="0">
      <p:cViewPr>
        <p:scale>
          <a:sx n="80" d="100"/>
          <a:sy n="80" d="100"/>
        </p:scale>
        <p:origin x="-234" y="21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2532" y="72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=""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=""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=""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=""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=""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=""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=""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=""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=""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=""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2288016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655265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=""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=""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=""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=""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=""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=""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=""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=""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50" y="73025"/>
            <a:ext cx="3553558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WG6 Meeting #</a:t>
            </a:r>
            <a:r>
              <a:rPr lang="sv-SE" altLang="en-US" sz="1200" b="1" dirty="0" smtClean="0">
                <a:latin typeface="Arial "/>
              </a:rPr>
              <a:t>55</a:t>
            </a:r>
            <a:endParaRPr lang="sv-SE" altLang="en-US" sz="1200" b="1" dirty="0">
              <a:latin typeface="Arial "/>
            </a:endParaRPr>
          </a:p>
          <a:p>
            <a:pPr eaLnBrk="1" hangingPunct="1">
              <a:defRPr/>
            </a:pPr>
            <a:r>
              <a:rPr lang="en-GB" altLang="en-US" sz="1200" b="1" dirty="0" smtClean="0">
                <a:latin typeface="Arial "/>
              </a:rPr>
              <a:t>Berlin, Germany 22</a:t>
            </a:r>
            <a:r>
              <a:rPr lang="en-GB" altLang="en-US" sz="1200" b="1" baseline="30000" dirty="0" smtClean="0">
                <a:latin typeface="Arial "/>
              </a:rPr>
              <a:t>nd</a:t>
            </a:r>
            <a:r>
              <a:rPr lang="en-GB" altLang="en-US" sz="1200" b="1" dirty="0" smtClean="0">
                <a:latin typeface="Arial "/>
              </a:rPr>
              <a:t> May </a:t>
            </a:r>
            <a:r>
              <a:rPr lang="en-GB" altLang="en-US" sz="1200" b="1" dirty="0">
                <a:latin typeface="Arial "/>
              </a:rPr>
              <a:t>– </a:t>
            </a:r>
            <a:r>
              <a:rPr lang="en-GB" altLang="en-US" sz="1200" b="1" dirty="0" smtClean="0">
                <a:latin typeface="Arial "/>
              </a:rPr>
              <a:t>26</a:t>
            </a:r>
            <a:r>
              <a:rPr lang="en-GB" altLang="en-US" sz="1200" b="1" baseline="30000" dirty="0" smtClean="0">
                <a:latin typeface="Arial "/>
              </a:rPr>
              <a:t>th</a:t>
            </a:r>
            <a:r>
              <a:rPr lang="en-GB" altLang="en-US" sz="1200" b="1" baseline="0" dirty="0" smtClean="0">
                <a:latin typeface="Arial "/>
              </a:rPr>
              <a:t> </a:t>
            </a:r>
            <a:r>
              <a:rPr lang="en-GB" altLang="en-US" sz="1200" b="1" dirty="0" smtClean="0">
                <a:latin typeface="Arial "/>
              </a:rPr>
              <a:t>May </a:t>
            </a:r>
            <a:r>
              <a:rPr lang="en-GB" altLang="en-US" sz="1200" b="1" dirty="0">
                <a:latin typeface="Arial "/>
              </a:rPr>
              <a:t>2023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10" name="Text Box 14">
            <a:extLst>
              <a:ext uri="{FF2B5EF4-FFF2-40B4-BE49-F238E27FC236}">
                <a16:creationId xmlns=""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165895" y="60554"/>
            <a:ext cx="1875189" cy="27699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 smtClean="0">
                <a:latin typeface="Arial "/>
              </a:rPr>
              <a:t>S6-232002</a:t>
            </a:r>
            <a:endParaRPr lang="sv-SE" altLang="en-US" sz="1200" b="1" dirty="0"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=""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65662" y="1947244"/>
            <a:ext cx="9179626" cy="2852737"/>
          </a:xfrm>
        </p:spPr>
        <p:txBody>
          <a:bodyPr/>
          <a:lstStyle/>
          <a:p>
            <a:pPr eaLnBrk="1" hangingPunct="1"/>
            <a:r>
              <a:rPr lang="en-GB" altLang="en-US" b="1" dirty="0" smtClean="0"/>
              <a:t>SA6 Rel-19 SID </a:t>
            </a:r>
            <a:r>
              <a:rPr lang="en-US" altLang="en-US" b="1" dirty="0" smtClean="0"/>
              <a:t>P</a:t>
            </a:r>
            <a:r>
              <a:rPr lang="en-US" altLang="zh-CN" b="1" dirty="0" smtClean="0"/>
              <a:t>roposal</a:t>
            </a:r>
            <a:r>
              <a:rPr lang="zh-CN" altLang="en-US" b="1" dirty="0" smtClean="0"/>
              <a:t>：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en-US" sz="5400" i="1" dirty="0" err="1" smtClean="0"/>
              <a:t>FS_SATIoTAPP</a:t>
            </a:r>
            <a:r>
              <a:rPr lang="en-US" altLang="en-US" sz="5400" i="1" dirty="0" smtClean="0"/>
              <a:t> </a:t>
            </a:r>
            <a:r>
              <a:rPr lang="en-US" altLang="en-US" sz="5400" i="1" dirty="0"/>
              <a:t>: study on </a:t>
            </a:r>
            <a:r>
              <a:rPr lang="en-US" altLang="zh-CN" sz="5400" i="1" dirty="0" smtClean="0"/>
              <a:t>application </a:t>
            </a:r>
            <a:r>
              <a:rPr lang="en-US" altLang="zh-CN" sz="5400" i="1" dirty="0"/>
              <a:t>layer enablement for satellite-enabled </a:t>
            </a:r>
            <a:r>
              <a:rPr lang="en-US" altLang="zh-CN" sz="5400" i="1" dirty="0" err="1"/>
              <a:t>IoT</a:t>
            </a:r>
            <a:r>
              <a:rPr lang="en-US" altLang="zh-CN" sz="5400" i="1" dirty="0"/>
              <a:t> services</a:t>
            </a:r>
            <a:endParaRPr lang="en-GB" altLang="en-US" sz="4400" i="1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=""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1518496" y="5357813"/>
            <a:ext cx="7886700" cy="1500187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GB" altLang="en-US" sz="2000" dirty="0" smtClean="0"/>
              <a:t>M</a:t>
            </a:r>
            <a:r>
              <a:rPr lang="en-US" altLang="zh-CN" sz="2000" dirty="0" smtClean="0"/>
              <a:t>ay, 2023</a:t>
            </a:r>
            <a:endParaRPr lang="en-GB" altLang="en-US" sz="2000" dirty="0" smtClean="0"/>
          </a:p>
          <a:p>
            <a:pPr marL="0" indent="0" eaLnBrk="1" hangingPunct="1">
              <a:buNone/>
            </a:pPr>
            <a:r>
              <a:rPr lang="en-GB" altLang="en-US" sz="2000" dirty="0" smtClean="0"/>
              <a:t>L</a:t>
            </a:r>
            <a:r>
              <a:rPr lang="en-US" altLang="zh-CN" sz="2000" dirty="0" err="1" smtClean="0"/>
              <a:t>iping</a:t>
            </a:r>
            <a:r>
              <a:rPr lang="en-US" altLang="zh-CN" sz="2000" dirty="0" smtClean="0"/>
              <a:t> Wu, </a:t>
            </a:r>
            <a:r>
              <a:rPr lang="en-GB" altLang="en-US" sz="2000" dirty="0" smtClean="0"/>
              <a:t>CATT</a:t>
            </a:r>
            <a:endParaRPr lang="en-GB" altLang="en-US" sz="20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=""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9250" y="579421"/>
            <a:ext cx="10515600" cy="1104917"/>
          </a:xfrm>
        </p:spPr>
        <p:txBody>
          <a:bodyPr/>
          <a:lstStyle/>
          <a:p>
            <a:r>
              <a:rPr lang="en-US" altLang="en-US" sz="3200" b="1" dirty="0" err="1" smtClean="0"/>
              <a:t>FS_SATIoTAPP</a:t>
            </a:r>
            <a:r>
              <a:rPr lang="en-US" altLang="en-US" sz="3200" b="1" dirty="0" smtClean="0"/>
              <a:t>:</a:t>
            </a:r>
            <a:r>
              <a:rPr lang="en-GB" altLang="zh-CN" sz="3200" dirty="0"/>
              <a:t> Study on application layer enablement for </a:t>
            </a:r>
            <a:r>
              <a:rPr lang="en-GB" altLang="zh-CN" sz="3200" dirty="0" smtClean="0"/>
              <a:t/>
            </a:r>
            <a:br>
              <a:rPr lang="en-GB" altLang="zh-CN" sz="3200" dirty="0" smtClean="0"/>
            </a:br>
            <a:r>
              <a:rPr lang="en-GB" altLang="zh-CN" sz="3200" dirty="0" smtClean="0"/>
              <a:t>satellite-enabled </a:t>
            </a:r>
            <a:r>
              <a:rPr lang="en-GB" altLang="zh-CN" sz="3200" dirty="0" err="1"/>
              <a:t>IoT</a:t>
            </a:r>
            <a:r>
              <a:rPr lang="en-GB" altLang="zh-CN" sz="3200" dirty="0"/>
              <a:t> services</a:t>
            </a:r>
            <a:endParaRPr lang="en-GB" altLang="en-US" sz="3200" b="1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=""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775950" cy="4230270"/>
          </a:xfrm>
        </p:spPr>
        <p:txBody>
          <a:bodyPr/>
          <a:lstStyle/>
          <a:p>
            <a:r>
              <a:rPr lang="en-GB" altLang="en-US" sz="2400" dirty="0" smtClean="0"/>
              <a:t>Continuation </a:t>
            </a:r>
            <a:r>
              <a:rPr lang="en-GB" altLang="en-US" sz="2400" dirty="0"/>
              <a:t>or </a:t>
            </a:r>
            <a:r>
              <a:rPr lang="en-GB" altLang="en-US" sz="2400" dirty="0" smtClean="0"/>
              <a:t>New Item: </a:t>
            </a:r>
            <a:r>
              <a:rPr lang="en-GB" altLang="en-US" sz="2400" i="1" dirty="0" smtClean="0">
                <a:solidFill>
                  <a:srgbClr val="0000FF"/>
                </a:solidFill>
              </a:rPr>
              <a:t>New Item</a:t>
            </a:r>
            <a:endParaRPr lang="en-GB" altLang="en-US" sz="1400" i="1" dirty="0" smtClean="0"/>
          </a:p>
          <a:p>
            <a:r>
              <a:rPr lang="en-US" sz="2400" dirty="0"/>
              <a:t>Study </a:t>
            </a:r>
            <a:r>
              <a:rPr lang="en-US" sz="2400" dirty="0" smtClean="0"/>
              <a:t>Item/Work Item/Both: </a:t>
            </a:r>
            <a:r>
              <a:rPr lang="en-US" sz="2400" i="1" dirty="0" smtClean="0">
                <a:solidFill>
                  <a:srgbClr val="0000FF"/>
                </a:solidFill>
              </a:rPr>
              <a:t>Both</a:t>
            </a:r>
            <a:endParaRPr lang="en-IN" sz="2400" dirty="0"/>
          </a:p>
          <a:p>
            <a:pPr lvl="0"/>
            <a:r>
              <a:rPr lang="en-GB" altLang="en-US" sz="2400" dirty="0" smtClean="0"/>
              <a:t>Source of requirements: </a:t>
            </a:r>
            <a:r>
              <a:rPr lang="en-GB" altLang="en-US" sz="2400" i="1" dirty="0">
                <a:solidFill>
                  <a:srgbClr val="0000FF"/>
                </a:solidFill>
              </a:rPr>
              <a:t>SA1 </a:t>
            </a:r>
            <a:r>
              <a:rPr lang="en-GB" altLang="en-US" sz="2400" i="1" dirty="0" smtClean="0">
                <a:solidFill>
                  <a:srgbClr val="0000FF"/>
                </a:solidFill>
              </a:rPr>
              <a:t>requirements and SA2 related solutions</a:t>
            </a:r>
            <a:endParaRPr lang="en-GB" altLang="en-US" sz="2400" i="1" dirty="0">
              <a:solidFill>
                <a:srgbClr val="0000FF"/>
              </a:solidFill>
            </a:endParaRPr>
          </a:p>
          <a:p>
            <a:r>
              <a:rPr lang="en-GB" altLang="en-US" sz="2400" dirty="0" smtClean="0"/>
              <a:t>Expected Output: </a:t>
            </a:r>
            <a:r>
              <a:rPr lang="en-GB" altLang="en-US" sz="2400" i="1" dirty="0">
                <a:solidFill>
                  <a:srgbClr val="0000FF"/>
                </a:solidFill>
              </a:rPr>
              <a:t>new TR </a:t>
            </a:r>
            <a:r>
              <a:rPr lang="en-GB" altLang="en-US" sz="2400" i="1" dirty="0" smtClean="0">
                <a:solidFill>
                  <a:srgbClr val="0000FF"/>
                </a:solidFill>
              </a:rPr>
              <a:t>for study item and new TS for work item</a:t>
            </a:r>
          </a:p>
          <a:p>
            <a:r>
              <a:rPr lang="en-US" altLang="zh-CN" sz="2400" dirty="0"/>
              <a:t>Anticipated start date/meeting: </a:t>
            </a:r>
            <a:r>
              <a:rPr lang="en-US" altLang="zh-CN" sz="2400" i="1" dirty="0">
                <a:solidFill>
                  <a:srgbClr val="0000FF"/>
                </a:solidFill>
              </a:rPr>
              <a:t>Aug,2023 SA6#56</a:t>
            </a:r>
            <a:endParaRPr lang="en-GB" altLang="en-US" sz="1600" i="1" dirty="0">
              <a:solidFill>
                <a:srgbClr val="0000FF"/>
              </a:solidFill>
            </a:endParaRPr>
          </a:p>
          <a:p>
            <a:pPr lvl="0"/>
            <a:r>
              <a:rPr lang="en-GB" altLang="en-US" sz="2400" dirty="0"/>
              <a:t>Target Completion:</a:t>
            </a:r>
            <a:r>
              <a:rPr lang="en-US" altLang="zh-CN" sz="2400" dirty="0">
                <a:solidFill>
                  <a:srgbClr val="0000FF"/>
                </a:solidFill>
              </a:rPr>
              <a:t> </a:t>
            </a:r>
            <a:r>
              <a:rPr lang="en-US" altLang="zh-CN" sz="2400" i="1" dirty="0">
                <a:solidFill>
                  <a:srgbClr val="0000FF"/>
                </a:solidFill>
              </a:rPr>
              <a:t>Dec,2024 SA6#61</a:t>
            </a:r>
            <a:r>
              <a:rPr lang="en-GB" altLang="zh-CN" sz="2400" i="1" dirty="0">
                <a:solidFill>
                  <a:srgbClr val="0000FF"/>
                </a:solidFill>
              </a:rPr>
              <a:t>, SA#104</a:t>
            </a:r>
            <a:endParaRPr lang="en-GB" altLang="en-US" sz="2400" i="1" dirty="0">
              <a:solidFill>
                <a:srgbClr val="0000FF"/>
              </a:solidFill>
            </a:endParaRPr>
          </a:p>
          <a:p>
            <a:pPr lvl="0"/>
            <a:r>
              <a:rPr lang="en-IN" altLang="en-US" sz="2400" dirty="0"/>
              <a:t>Estimated TUs: </a:t>
            </a:r>
            <a:r>
              <a:rPr lang="en-GB" altLang="en-US" sz="2400" i="1" dirty="0" smtClean="0">
                <a:solidFill>
                  <a:srgbClr val="0000FF"/>
                </a:solidFill>
              </a:rPr>
              <a:t>11 </a:t>
            </a:r>
            <a:r>
              <a:rPr lang="en-GB" altLang="en-US" sz="2400" i="1" dirty="0">
                <a:solidFill>
                  <a:srgbClr val="0000FF"/>
                </a:solidFill>
              </a:rPr>
              <a:t>TUs (SID) + 9</a:t>
            </a:r>
            <a:r>
              <a:rPr lang="en-GB" altLang="en-US" sz="2400" i="1" dirty="0" smtClean="0">
                <a:solidFill>
                  <a:srgbClr val="0000FF"/>
                </a:solidFill>
              </a:rPr>
              <a:t> TUs(WID</a:t>
            </a:r>
            <a:r>
              <a:rPr lang="en-GB" altLang="en-US" sz="2400" i="1" dirty="0">
                <a:solidFill>
                  <a:srgbClr val="0000FF"/>
                </a:solidFill>
              </a:rPr>
              <a:t>) </a:t>
            </a:r>
            <a:endParaRPr lang="en-IN" altLang="en-US" sz="2400" i="1" dirty="0">
              <a:solidFill>
                <a:srgbClr val="0000FF"/>
              </a:solidFill>
            </a:endParaRPr>
          </a:p>
          <a:p>
            <a:r>
              <a:rPr lang="en-IN" altLang="en-US" sz="2400" dirty="0" err="1"/>
              <a:t>Rapporteurship</a:t>
            </a:r>
            <a:r>
              <a:rPr lang="en-IN" altLang="en-US" sz="2400" dirty="0"/>
              <a:t>: </a:t>
            </a:r>
            <a:r>
              <a:rPr lang="en-IN" altLang="en-US" sz="2400" i="1" dirty="0" err="1">
                <a:solidFill>
                  <a:srgbClr val="0000FF"/>
                </a:solidFill>
              </a:rPr>
              <a:t>Liping</a:t>
            </a:r>
            <a:r>
              <a:rPr lang="en-IN" altLang="en-US" sz="2400" i="1" dirty="0">
                <a:solidFill>
                  <a:srgbClr val="0000FF"/>
                </a:solidFill>
              </a:rPr>
              <a:t> Wu, </a:t>
            </a:r>
            <a:r>
              <a:rPr lang="en-IN" altLang="en-US" sz="2400" i="1" dirty="0" smtClean="0">
                <a:solidFill>
                  <a:srgbClr val="0000FF"/>
                </a:solidFill>
              </a:rPr>
              <a:t>CATT, wuliping@cictmobile.com</a:t>
            </a:r>
            <a:endParaRPr lang="en-IN" altLang="en-US" sz="2400" i="1" dirty="0">
              <a:solidFill>
                <a:srgbClr val="0000FF"/>
              </a:solidFill>
            </a:endParaRPr>
          </a:p>
          <a:p>
            <a:r>
              <a:rPr lang="en-IN" altLang="en-US" sz="2400" dirty="0"/>
              <a:t>Supporting IMs: </a:t>
            </a:r>
            <a:r>
              <a:rPr lang="en-IN" altLang="en-US" sz="2400" i="1" dirty="0" smtClean="0">
                <a:solidFill>
                  <a:srgbClr val="0000FF"/>
                </a:solidFill>
              </a:rPr>
              <a:t>CATT, &lt;will discuss with other company&gt;</a:t>
            </a:r>
            <a:endParaRPr lang="en-IN" altLang="en-US" sz="2400" dirty="0"/>
          </a:p>
        </p:txBody>
      </p:sp>
      <p:sp>
        <p:nvSpPr>
          <p:cNvPr id="4" name="Up Ribbon 3"/>
          <p:cNvSpPr/>
          <p:nvPr/>
        </p:nvSpPr>
        <p:spPr>
          <a:xfrm>
            <a:off x="5235192" y="114214"/>
            <a:ext cx="4692580" cy="673240"/>
          </a:xfrm>
          <a:prstGeom prst="ribbon2">
            <a:avLst>
              <a:gd name="adj1" fmla="val 16667"/>
              <a:gd name="adj2" fmla="val 6841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b="1" dirty="0" smtClean="0">
                <a:solidFill>
                  <a:schemeClr val="bg1"/>
                </a:solidFill>
              </a:rPr>
              <a:t>Rel-19 SID/WID Proposal Slide Template</a:t>
            </a:r>
            <a:endParaRPr lang="en-IN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579010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=""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2750" y="623871"/>
            <a:ext cx="10515600" cy="1104917"/>
          </a:xfrm>
        </p:spPr>
        <p:txBody>
          <a:bodyPr/>
          <a:lstStyle/>
          <a:p>
            <a:r>
              <a:rPr lang="en-US" altLang="en-US" sz="3200" b="1" dirty="0" err="1" smtClean="0"/>
              <a:t>FS_SATIoTAPP</a:t>
            </a:r>
            <a:r>
              <a:rPr lang="en-US" altLang="en-US" sz="3200" b="1" dirty="0"/>
              <a:t>:</a:t>
            </a:r>
            <a:r>
              <a:rPr lang="en-GB" altLang="zh-CN" sz="3200" dirty="0"/>
              <a:t> Study on application layer enablement for </a:t>
            </a:r>
            <a:br>
              <a:rPr lang="en-GB" altLang="zh-CN" sz="3200" dirty="0"/>
            </a:br>
            <a:r>
              <a:rPr lang="en-GB" altLang="zh-CN" sz="3200" dirty="0"/>
              <a:t>satellite-enabled </a:t>
            </a:r>
            <a:r>
              <a:rPr lang="en-GB" altLang="zh-CN" sz="3200" dirty="0" err="1"/>
              <a:t>IoT</a:t>
            </a:r>
            <a:r>
              <a:rPr lang="en-GB" altLang="zh-CN" sz="3200" dirty="0"/>
              <a:t> services</a:t>
            </a:r>
            <a:endParaRPr lang="en-GB" altLang="en-US" sz="3200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=""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0871" y="1825625"/>
            <a:ext cx="11405507" cy="4705804"/>
          </a:xfrm>
        </p:spPr>
        <p:txBody>
          <a:bodyPr/>
          <a:lstStyle/>
          <a:p>
            <a:r>
              <a:rPr lang="en-GB" altLang="en-US" sz="1400" dirty="0" smtClean="0"/>
              <a:t>Description:</a:t>
            </a:r>
            <a:r>
              <a:rPr lang="en-GB" altLang="en-US" sz="1400" i="1" dirty="0" smtClean="0">
                <a:solidFill>
                  <a:srgbClr val="0000FF"/>
                </a:solidFill>
              </a:rPr>
              <a:t> </a:t>
            </a:r>
            <a:endParaRPr lang="en-GB" altLang="en-US" sz="1400" dirty="0" smtClean="0"/>
          </a:p>
          <a:p>
            <a:pPr lvl="1"/>
            <a:r>
              <a:rPr lang="en-US" altLang="en-US" sz="1400" i="1" dirty="0">
                <a:solidFill>
                  <a:srgbClr val="0000FF"/>
                </a:solidFill>
              </a:rPr>
              <a:t>The service requirements for satellite-enabled </a:t>
            </a:r>
            <a:r>
              <a:rPr lang="en-US" altLang="en-US" sz="1400" i="1" dirty="0" err="1">
                <a:solidFill>
                  <a:srgbClr val="0000FF"/>
                </a:solidFill>
              </a:rPr>
              <a:t>IoT</a:t>
            </a:r>
            <a:r>
              <a:rPr lang="en-US" altLang="en-US" sz="1400" i="1" dirty="0">
                <a:solidFill>
                  <a:srgbClr val="0000FF"/>
                </a:solidFill>
              </a:rPr>
              <a:t> service have been specified in 3GPP SA1 TS 22.261. </a:t>
            </a:r>
            <a:endParaRPr lang="en-US" altLang="en-US" sz="1400" i="1" dirty="0" smtClean="0">
              <a:solidFill>
                <a:srgbClr val="0000FF"/>
              </a:solidFill>
            </a:endParaRPr>
          </a:p>
          <a:p>
            <a:pPr lvl="1"/>
            <a:r>
              <a:rPr lang="en-US" altLang="en-US" sz="1400" i="1" dirty="0" smtClean="0">
                <a:solidFill>
                  <a:srgbClr val="0000FF"/>
                </a:solidFill>
              </a:rPr>
              <a:t>What's </a:t>
            </a:r>
            <a:r>
              <a:rPr lang="en-US" altLang="en-US" sz="1400" i="1" dirty="0">
                <a:solidFill>
                  <a:srgbClr val="0000FF"/>
                </a:solidFill>
              </a:rPr>
              <a:t>more, in Rel-17 and Rel-18, 3GPP SA2 has specified the architecture and solutions for the satellite access. Especially support the discontinuous network coverage for satellite access which is suitable for </a:t>
            </a:r>
            <a:r>
              <a:rPr lang="en-US" altLang="en-US" sz="1400" i="1" dirty="0" err="1">
                <a:solidFill>
                  <a:srgbClr val="0000FF"/>
                </a:solidFill>
              </a:rPr>
              <a:t>IoT</a:t>
            </a:r>
            <a:r>
              <a:rPr lang="en-US" altLang="en-US" sz="1400" i="1" dirty="0">
                <a:solidFill>
                  <a:srgbClr val="0000FF"/>
                </a:solidFill>
              </a:rPr>
              <a:t>-NTN devices. </a:t>
            </a:r>
            <a:endParaRPr lang="en-US" altLang="en-US" sz="1400" i="1" dirty="0" smtClean="0">
              <a:solidFill>
                <a:srgbClr val="0000FF"/>
              </a:solidFill>
            </a:endParaRPr>
          </a:p>
          <a:p>
            <a:pPr lvl="1"/>
            <a:r>
              <a:rPr lang="en-US" altLang="en-US" sz="1400" i="1" dirty="0">
                <a:solidFill>
                  <a:srgbClr val="0000FF"/>
                </a:solidFill>
              </a:rPr>
              <a:t>SA1 is also studying the new requirements in Rel-19 for discontinuous satellite coverage operations which is applicable for satellite-enabled </a:t>
            </a:r>
            <a:r>
              <a:rPr lang="en-US" altLang="en-US" sz="1400" i="1" dirty="0" err="1">
                <a:solidFill>
                  <a:srgbClr val="0000FF"/>
                </a:solidFill>
              </a:rPr>
              <a:t>IoT</a:t>
            </a:r>
            <a:r>
              <a:rPr lang="en-US" altLang="en-US" sz="1400" i="1" dirty="0">
                <a:solidFill>
                  <a:srgbClr val="0000FF"/>
                </a:solidFill>
              </a:rPr>
              <a:t> service.</a:t>
            </a:r>
            <a:endParaRPr lang="en-GB" altLang="en-US" sz="1400" i="1" dirty="0" smtClean="0">
              <a:solidFill>
                <a:srgbClr val="0000FF"/>
              </a:solidFill>
            </a:endParaRPr>
          </a:p>
          <a:p>
            <a:r>
              <a:rPr lang="en-GB" altLang="en-US" sz="1400" dirty="0" smtClean="0"/>
              <a:t>Goals:</a:t>
            </a:r>
            <a:r>
              <a:rPr lang="en-GB" altLang="en-US" sz="1400" i="1" dirty="0" smtClean="0">
                <a:solidFill>
                  <a:srgbClr val="0000FF"/>
                </a:solidFill>
              </a:rPr>
              <a:t> </a:t>
            </a:r>
            <a:endParaRPr lang="en-GB" altLang="en-US" sz="1400" dirty="0" smtClean="0"/>
          </a:p>
          <a:p>
            <a:pPr lvl="1"/>
            <a:r>
              <a:rPr lang="en-US" altLang="en-US" sz="1400" i="1" dirty="0" smtClean="0">
                <a:solidFill>
                  <a:srgbClr val="0000FF"/>
                </a:solidFill>
              </a:rPr>
              <a:t>Identify </a:t>
            </a:r>
            <a:r>
              <a:rPr lang="en-US" altLang="en-US" sz="1400" i="1" dirty="0">
                <a:solidFill>
                  <a:srgbClr val="0000FF"/>
                </a:solidFill>
              </a:rPr>
              <a:t>the requirements for application layer enabler platform/application framework to support satellite-enabled </a:t>
            </a:r>
            <a:r>
              <a:rPr lang="en-US" altLang="en-US" sz="1400" i="1" dirty="0" err="1">
                <a:solidFill>
                  <a:srgbClr val="0000FF"/>
                </a:solidFill>
              </a:rPr>
              <a:t>IoT</a:t>
            </a:r>
            <a:r>
              <a:rPr lang="en-US" altLang="en-US" sz="1400" i="1" dirty="0">
                <a:solidFill>
                  <a:srgbClr val="0000FF"/>
                </a:solidFill>
              </a:rPr>
              <a:t> services in EPS and 5GS. </a:t>
            </a:r>
          </a:p>
          <a:p>
            <a:pPr lvl="1"/>
            <a:r>
              <a:rPr lang="en-US" altLang="zh-CN" sz="1400" i="1" dirty="0" smtClean="0">
                <a:solidFill>
                  <a:srgbClr val="0000FF"/>
                </a:solidFill>
              </a:rPr>
              <a:t>Exposure </a:t>
            </a:r>
            <a:r>
              <a:rPr lang="en-US" altLang="zh-CN" sz="1400" i="1" dirty="0">
                <a:solidFill>
                  <a:srgbClr val="0000FF"/>
                </a:solidFill>
              </a:rPr>
              <a:t>of satellite access and backhaul information (e.g. bandwidth, latency, changes of the satellite coverage) initiated by application layer enabler. </a:t>
            </a:r>
          </a:p>
          <a:p>
            <a:pPr lvl="1"/>
            <a:r>
              <a:rPr lang="en-US" altLang="zh-CN" sz="1400" i="1" dirty="0">
                <a:solidFill>
                  <a:srgbClr val="0000FF"/>
                </a:solidFill>
              </a:rPr>
              <a:t>Support for discontinuous satellite coverage and discontinuous feeder </a:t>
            </a:r>
            <a:r>
              <a:rPr lang="en-US" altLang="zh-CN" sz="1400" i="1" dirty="0" smtClean="0">
                <a:solidFill>
                  <a:srgbClr val="0000FF"/>
                </a:solidFill>
              </a:rPr>
              <a:t>link for </a:t>
            </a:r>
            <a:r>
              <a:rPr lang="en-US" altLang="zh-CN" sz="1400" i="1" dirty="0">
                <a:solidFill>
                  <a:srgbClr val="0000FF"/>
                </a:solidFill>
              </a:rPr>
              <a:t>application layer enabler. </a:t>
            </a:r>
          </a:p>
          <a:p>
            <a:pPr lvl="1"/>
            <a:r>
              <a:rPr lang="en-US" altLang="zh-CN" sz="1400" i="1" dirty="0" smtClean="0">
                <a:solidFill>
                  <a:srgbClr val="0000FF"/>
                </a:solidFill>
              </a:rPr>
              <a:t>Identify </a:t>
            </a:r>
            <a:r>
              <a:rPr lang="en-US" altLang="zh-CN" sz="1400" i="1" dirty="0">
                <a:solidFill>
                  <a:srgbClr val="0000FF"/>
                </a:solidFill>
              </a:rPr>
              <a:t>key issues </a:t>
            </a:r>
            <a:r>
              <a:rPr lang="en-US" altLang="zh-CN" sz="1400" i="1" dirty="0" smtClean="0">
                <a:solidFill>
                  <a:srgbClr val="0000FF"/>
                </a:solidFill>
              </a:rPr>
              <a:t>and </a:t>
            </a:r>
            <a:r>
              <a:rPr lang="en-US" altLang="zh-CN" sz="1400" i="1" dirty="0">
                <a:solidFill>
                  <a:srgbClr val="0000FF"/>
                </a:solidFill>
              </a:rPr>
              <a:t>develop corresponding functional model and potential </a:t>
            </a:r>
            <a:r>
              <a:rPr lang="en-US" altLang="zh-CN" sz="1400" i="1" dirty="0" smtClean="0">
                <a:solidFill>
                  <a:srgbClr val="0000FF"/>
                </a:solidFill>
              </a:rPr>
              <a:t>solutions.</a:t>
            </a:r>
            <a:endParaRPr lang="en-US" altLang="zh-CN" sz="1400" i="1" dirty="0">
              <a:solidFill>
                <a:srgbClr val="0000FF"/>
              </a:solidFill>
            </a:endParaRPr>
          </a:p>
          <a:p>
            <a:r>
              <a:rPr lang="en-GB" altLang="en-US" sz="1400" dirty="0" smtClean="0"/>
              <a:t>Dependency on other working groups: </a:t>
            </a:r>
          </a:p>
          <a:p>
            <a:pPr lvl="1"/>
            <a:r>
              <a:rPr lang="en-IN" altLang="en-US" sz="1400" i="1" dirty="0" smtClean="0">
                <a:solidFill>
                  <a:srgbClr val="0000FF"/>
                </a:solidFill>
              </a:rPr>
              <a:t>SA2 </a:t>
            </a:r>
            <a:r>
              <a:rPr lang="en-IN" altLang="en-US" sz="1400" i="1" dirty="0">
                <a:solidFill>
                  <a:srgbClr val="0000FF"/>
                </a:solidFill>
              </a:rPr>
              <a:t>for system aspects, SA3 for security aspects, SA5 for management aspects</a:t>
            </a:r>
            <a:endParaRPr lang="en-GB" altLang="en-US" sz="1400" dirty="0"/>
          </a:p>
          <a:p>
            <a:r>
              <a:rPr lang="en-US" altLang="zh-CN" sz="1400" dirty="0" smtClean="0"/>
              <a:t>Impacts </a:t>
            </a:r>
            <a:r>
              <a:rPr lang="en-US" altLang="zh-CN" sz="1400" dirty="0"/>
              <a:t>to 3GPP/Industry work if this is not accepted into Rel-19:</a:t>
            </a:r>
          </a:p>
          <a:p>
            <a:pPr lvl="1"/>
            <a:r>
              <a:rPr lang="en-IN" altLang="zh-CN" sz="1400" i="1" dirty="0">
                <a:solidFill>
                  <a:srgbClr val="0000FF"/>
                </a:solidFill>
              </a:rPr>
              <a:t>Deploying SA6 defined application enablers over a 3GPP network integrated with Satellite access </a:t>
            </a:r>
            <a:r>
              <a:rPr lang="en-IN" altLang="zh-CN" sz="1400" i="1" dirty="0" smtClean="0">
                <a:solidFill>
                  <a:srgbClr val="0000FF"/>
                </a:solidFill>
              </a:rPr>
              <a:t>for </a:t>
            </a:r>
            <a:r>
              <a:rPr lang="en-IN" altLang="zh-CN" sz="1400" i="1" dirty="0" err="1" smtClean="0">
                <a:solidFill>
                  <a:srgbClr val="0000FF"/>
                </a:solidFill>
              </a:rPr>
              <a:t>IoT</a:t>
            </a:r>
            <a:r>
              <a:rPr lang="en-IN" altLang="zh-CN" sz="1400" i="1" dirty="0" smtClean="0">
                <a:solidFill>
                  <a:srgbClr val="0000FF"/>
                </a:solidFill>
              </a:rPr>
              <a:t> services may </a:t>
            </a:r>
            <a:r>
              <a:rPr lang="en-IN" altLang="zh-CN" sz="1400" i="1" dirty="0">
                <a:solidFill>
                  <a:srgbClr val="0000FF"/>
                </a:solidFill>
              </a:rPr>
              <a:t>not work as expected. </a:t>
            </a:r>
            <a:endParaRPr lang="en-IN" altLang="zh-CN" sz="1400" i="1" dirty="0" smtClean="0">
              <a:solidFill>
                <a:srgbClr val="0000FF"/>
              </a:solidFill>
            </a:endParaRPr>
          </a:p>
          <a:p>
            <a:pPr lvl="1"/>
            <a:r>
              <a:rPr lang="en-IN" altLang="zh-CN" sz="1400" i="1" dirty="0" smtClean="0">
                <a:solidFill>
                  <a:srgbClr val="0000FF"/>
                </a:solidFill>
              </a:rPr>
              <a:t>Inconsistent work between SA1, SA2 and SA6.</a:t>
            </a:r>
            <a:endParaRPr lang="en-IN" altLang="zh-CN" sz="1400" i="1" dirty="0">
              <a:solidFill>
                <a:srgbClr val="0000FF"/>
              </a:solidFill>
            </a:endParaRPr>
          </a:p>
          <a:p>
            <a:pPr marL="457200" lvl="1" indent="0">
              <a:buNone/>
            </a:pPr>
            <a:endParaRPr lang="en-GB" altLang="en-US" sz="1200" dirty="0" smtClean="0"/>
          </a:p>
        </p:txBody>
      </p:sp>
      <p:sp>
        <p:nvSpPr>
          <p:cNvPr id="4" name="Up Ribbon 3"/>
          <p:cNvSpPr/>
          <p:nvPr/>
        </p:nvSpPr>
        <p:spPr>
          <a:xfrm>
            <a:off x="5235192" y="114214"/>
            <a:ext cx="4692580" cy="673240"/>
          </a:xfrm>
          <a:prstGeom prst="ribbon2">
            <a:avLst>
              <a:gd name="adj1" fmla="val 16667"/>
              <a:gd name="adj2" fmla="val 6841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b="1" dirty="0" smtClean="0">
                <a:solidFill>
                  <a:schemeClr val="bg1"/>
                </a:solidFill>
              </a:rPr>
              <a:t>Rel-19 SID/WID Proposal Slide Template</a:t>
            </a:r>
            <a:endParaRPr lang="en-IN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34460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zh-CN" sz="6600" dirty="0" smtClean="0"/>
              <a:t>Thanks!</a:t>
            </a:r>
            <a:endParaRPr lang="zh-CN" altLang="en-US" sz="6600" dirty="0"/>
          </a:p>
        </p:txBody>
      </p:sp>
    </p:spTree>
    <p:extLst>
      <p:ext uri="{BB962C8B-B14F-4D97-AF65-F5344CB8AC3E}">
        <p14:creationId xmlns:p14="http://schemas.microsoft.com/office/powerpoint/2010/main" val="3330432129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5CA3727-A4EB-4398-9783-D0148B061093}">
  <ds:schemaRefs>
    <ds:schemaRef ds:uri="679a257e-872f-4c98-9e8a-0a9c104f72cd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280d8efa-eff2-4910-88d2-79ca146720c4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17467</TotalTime>
  <Words>337</Words>
  <Application>Microsoft Office PowerPoint</Application>
  <PresentationFormat>自定义</PresentationFormat>
  <Paragraphs>32</Paragraphs>
  <Slides>4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Theme</vt:lpstr>
      <vt:lpstr>SA6 Rel-19 SID Proposal： FS_SATIoTAPP : study on application layer enablement for satellite-enabled IoT services</vt:lpstr>
      <vt:lpstr>FS_SATIoTAPP: Study on application layer enablement for  satellite-enabled IoT services</vt:lpstr>
      <vt:lpstr>FS_SATIoTAPP: Study on application layer enablement for  satellite-enabled IoT services</vt:lpstr>
      <vt:lpstr>Thanks!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CATT-01</cp:lastModifiedBy>
  <cp:revision>1035</cp:revision>
  <dcterms:created xsi:type="dcterms:W3CDTF">2010-02-05T13:52:04Z</dcterms:created>
  <dcterms:modified xsi:type="dcterms:W3CDTF">2023-05-22T12:49:14Z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