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0" r:id="rId2"/>
    <p:sldId id="263" r:id="rId3"/>
    <p:sldId id="266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7792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85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5/19/2023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xmlns="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sv-SE" altLang="en-US" sz="1200" b="1" dirty="0">
                <a:solidFill>
                  <a:prstClr val="black"/>
                </a:solidFill>
                <a:latin typeface="Arial "/>
              </a:rPr>
              <a:t>3GPP TSG-SA </a:t>
            </a:r>
            <a:r>
              <a:rPr lang="sv-SE" altLang="en-US" sz="1200" b="1">
                <a:solidFill>
                  <a:prstClr val="black"/>
                </a:solidFill>
                <a:latin typeface="Arial "/>
              </a:rPr>
              <a:t>WG6 </a:t>
            </a:r>
            <a:r>
              <a:rPr lang="sv-SE" altLang="en-US" sz="1200" b="1" smtClean="0">
                <a:solidFill>
                  <a:prstClr val="black"/>
                </a:solidFill>
                <a:latin typeface="Arial "/>
              </a:rPr>
              <a:t>SA6#55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1162" y="1736726"/>
            <a:ext cx="8005763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</a:t>
            </a:r>
            <a:r>
              <a:rPr lang="en-US" altLang="zh-CN" dirty="0" smtClean="0"/>
              <a:t>NRM support socket operation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 smtClean="0"/>
              <a:t>Cuili Ge, </a:t>
            </a:r>
            <a:r>
              <a:rPr lang="en-US" altLang="zh-CN" dirty="0" err="1" smtClean="0"/>
              <a:t>Yanmei</a:t>
            </a:r>
            <a:r>
              <a:rPr lang="en-US" altLang="zh-CN" dirty="0" smtClean="0"/>
              <a:t> Yang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Huawei</a:t>
            </a:r>
            <a:r>
              <a:rPr lang="en-GB" altLang="en-US" dirty="0"/>
              <a:t>, </a:t>
            </a:r>
            <a:r>
              <a:rPr lang="en-GB" altLang="en-US" dirty="0" smtClean="0"/>
              <a:t>Hisilicon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11014634" y="2928473"/>
            <a:ext cx="1144915" cy="3428736"/>
          </a:xfrm>
          <a:prstGeom prst="roundRect">
            <a:avLst>
              <a:gd name="adj" fmla="val 120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9717" y="1973108"/>
            <a:ext cx="3860799" cy="4384101"/>
          </a:xfrm>
          <a:prstGeom prst="rect">
            <a:avLst/>
          </a:prstGeom>
        </p:spPr>
      </p:pic>
      <p:sp>
        <p:nvSpPr>
          <p:cNvPr id="3" name="文本框 7">
            <a:extLst>
              <a:ext uri="{FF2B5EF4-FFF2-40B4-BE49-F238E27FC236}">
                <a16:creationId xmlns:a16="http://schemas.microsoft.com/office/drawing/2014/main" xmlns="" id="{62078A6A-58DF-41E0-8A99-EE480A38FE24}"/>
              </a:ext>
            </a:extLst>
          </p:cNvPr>
          <p:cNvSpPr txBox="1"/>
          <p:nvPr/>
        </p:nvSpPr>
        <p:spPr>
          <a:xfrm>
            <a:off x="311366" y="46369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Service flow of ASP with/without NRM service API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784" y="1973108"/>
            <a:ext cx="3473982" cy="42275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1784" y="1252854"/>
            <a:ext cx="3705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Traditional service flow of establishing the connection b/t VAL client &amp; server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14416" y="1234443"/>
            <a:ext cx="3705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With NRM </a:t>
            </a:r>
            <a:r>
              <a:rPr lang="en-US" altLang="zh-CN" sz="1200" dirty="0" err="1" smtClean="0"/>
              <a:t>Request_Unicast_Resoure</a:t>
            </a:r>
            <a:r>
              <a:rPr lang="en-US" altLang="zh-CN" sz="1200" dirty="0" smtClean="0"/>
              <a:t> API</a:t>
            </a:r>
          </a:p>
          <a:p>
            <a:r>
              <a:rPr lang="en-US" altLang="zh-CN" sz="1200" b="1" dirty="0" smtClean="0">
                <a:solidFill>
                  <a:srgbClr val="C00000"/>
                </a:solidFill>
              </a:rPr>
              <a:t>Issue</a:t>
            </a:r>
            <a:r>
              <a:rPr lang="en-US" altLang="zh-CN" sz="1200" dirty="0" smtClean="0">
                <a:solidFill>
                  <a:srgbClr val="C00000"/>
                </a:solidFill>
              </a:rPr>
              <a:t>: the developer does not know when to call the NRM API ?</a:t>
            </a:r>
          </a:p>
        </p:txBody>
      </p:sp>
      <p:sp>
        <p:nvSpPr>
          <p:cNvPr id="8" name="Rounded Rectangular Callout 7"/>
          <p:cNvSpPr/>
          <p:nvPr/>
        </p:nvSpPr>
        <p:spPr>
          <a:xfrm>
            <a:off x="11014634" y="4672765"/>
            <a:ext cx="1117599" cy="963050"/>
          </a:xfrm>
          <a:prstGeom prst="wedgeRoundRectCallout">
            <a:avLst>
              <a:gd name="adj1" fmla="val -39420"/>
              <a:gd name="adj2" fmla="val -63408"/>
              <a:gd name="adj3" fmla="val 16667"/>
            </a:avLst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033528" y="4671928"/>
            <a:ext cx="115847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This invocation is well taken care of by NRM within the 5Gaccept() API. The ASP will not be bothered about it.</a:t>
            </a:r>
            <a:endParaRPr kumimoji="0" lang="en-US" sz="1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8625" y="2041094"/>
            <a:ext cx="3866776" cy="415951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785216" y="4453284"/>
            <a:ext cx="1213006" cy="85561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>
              <a:lnSpc>
                <a:spcPct val="80000"/>
              </a:lnSpc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sym typeface="Wingdings" panose="05000000000000000000" pitchFamily="2" charset="2"/>
              </a:rPr>
              <a:t> 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Wingdings" panose="05000000000000000000" pitchFamily="2" charset="2"/>
              </a:rPr>
              <a:t> </a:t>
            </a:r>
            <a:r>
              <a:rPr lang="en-US" sz="1200" b="1" kern="0" dirty="0">
                <a:solidFill>
                  <a:srgbClr val="C00000"/>
                </a:solidFill>
                <a:sym typeface="Wingdings" panose="05000000000000000000" pitchFamily="2" charset="2"/>
              </a:rPr>
              <a:t></a:t>
            </a: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sym typeface="Wingdings" panose="05000000000000000000" pitchFamily="2" charset="2"/>
            </a:endParaRPr>
          </a:p>
          <a:p>
            <a:pPr marR="0" lvl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Wingdings" panose="05000000000000000000" pitchFamily="2" charset="2"/>
              </a:rPr>
              <a:t>When to call the </a:t>
            </a:r>
            <a:r>
              <a:rPr kumimoji="0" lang="en-US" altLang="zh-CN" sz="1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Request_Unicast_Resource</a:t>
            </a:r>
            <a:endParaRPr kumimoji="0" lang="en-US" altLang="zh-CN" sz="1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Wingdings" panose="05000000000000000000" pitchFamily="2" charset="2"/>
              </a:rPr>
              <a:t>API in</a:t>
            </a:r>
            <a:r>
              <a:rPr kumimoji="0" lang="en-US" altLang="zh-CN" sz="10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Wingdings" panose="05000000000000000000" pitchFamily="2" charset="2"/>
              </a:rPr>
              <a:t> the main flow </a:t>
            </a: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sym typeface="Wingdings" panose="05000000000000000000" pitchFamily="2" charset="2"/>
              </a:rPr>
              <a:t>???</a:t>
            </a:r>
            <a:endParaRPr kumimoji="0" lang="en-US" sz="10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6804110" y="4418035"/>
            <a:ext cx="1117599" cy="835285"/>
          </a:xfrm>
          <a:prstGeom prst="wedgeRoundRectCallout">
            <a:avLst>
              <a:gd name="adj1" fmla="val -36212"/>
              <a:gd name="adj2" fmla="val -93802"/>
              <a:gd name="adj3" fmla="val 16667"/>
            </a:avLst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3847197" y="1368614"/>
            <a:ext cx="0" cy="49885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998222" y="1284801"/>
            <a:ext cx="0" cy="50724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159724" y="1234443"/>
            <a:ext cx="37054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 smtClean="0"/>
              <a:t>With NRM 5G Socket APIs</a:t>
            </a:r>
          </a:p>
        </p:txBody>
      </p:sp>
      <p:sp>
        <p:nvSpPr>
          <p:cNvPr id="20" name="Rounded Rectangular Callout 19"/>
          <p:cNvSpPr/>
          <p:nvPr/>
        </p:nvSpPr>
        <p:spPr>
          <a:xfrm>
            <a:off x="11051459" y="1935384"/>
            <a:ext cx="1089503" cy="594148"/>
          </a:xfrm>
          <a:prstGeom prst="wedgeRoundRectCallout">
            <a:avLst>
              <a:gd name="adj1" fmla="val -27426"/>
              <a:gd name="adj2" fmla="val 136681"/>
              <a:gd name="adj3" fmla="val 16667"/>
            </a:avLst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033528" y="1974502"/>
            <a:ext cx="11584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This</a:t>
            </a:r>
            <a:r>
              <a:rPr kumimoji="0" lang="en-US" altLang="zh-CN" sz="10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ASP is not aware of this part. It is the internal implementation</a:t>
            </a:r>
            <a:endParaRPr kumimoji="0" lang="en-US" sz="1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22" name="Rounded Rectangular Callout 21"/>
          <p:cNvSpPr/>
          <p:nvPr/>
        </p:nvSpPr>
        <p:spPr>
          <a:xfrm>
            <a:off x="6836288" y="2044083"/>
            <a:ext cx="1089503" cy="594148"/>
          </a:xfrm>
          <a:prstGeom prst="wedgeRoundRectCallout">
            <a:avLst>
              <a:gd name="adj1" fmla="val 19749"/>
              <a:gd name="adj2" fmla="val 129640"/>
              <a:gd name="adj3" fmla="val 16667"/>
            </a:avLst>
          </a:prstGeom>
          <a:noFill/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04111" y="2083201"/>
            <a:ext cx="1132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This</a:t>
            </a:r>
            <a:r>
              <a:rPr kumimoji="0" lang="en-US" altLang="zh-CN" sz="10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ASP has to handle this API invocation on its own !!!</a:t>
            </a:r>
            <a:endParaRPr kumimoji="0" lang="en-US" sz="10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3042024" y="6200610"/>
            <a:ext cx="0" cy="337651"/>
          </a:xfrm>
          <a:prstGeom prst="line">
            <a:avLst/>
          </a:prstGeom>
          <a:ln w="762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0584330" y="6043736"/>
            <a:ext cx="0" cy="494525"/>
          </a:xfrm>
          <a:prstGeom prst="line">
            <a:avLst/>
          </a:prstGeom>
          <a:ln w="762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3000188" y="6496427"/>
            <a:ext cx="7584142" cy="4183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829035" y="6360198"/>
            <a:ext cx="6155596" cy="307777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The two function/API invocation models are the same except the functions name</a:t>
            </a:r>
            <a:endParaRPr lang="en-US" sz="1400" b="1" dirty="0"/>
          </a:p>
        </p:txBody>
      </p:sp>
      <p:sp>
        <p:nvSpPr>
          <p:cNvPr id="41" name="Right Bracket 40"/>
          <p:cNvSpPr/>
          <p:nvPr/>
        </p:nvSpPr>
        <p:spPr>
          <a:xfrm rot="5400000">
            <a:off x="1860627" y="4421401"/>
            <a:ext cx="221130" cy="3411975"/>
          </a:xfrm>
          <a:prstGeom prst="rightBracket">
            <a:avLst>
              <a:gd name="adj" fmla="val 43385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ight Bracket 41"/>
          <p:cNvSpPr/>
          <p:nvPr/>
        </p:nvSpPr>
        <p:spPr>
          <a:xfrm rot="5400000">
            <a:off x="9699444" y="4281271"/>
            <a:ext cx="221130" cy="3411975"/>
          </a:xfrm>
          <a:prstGeom prst="rightBracket">
            <a:avLst>
              <a:gd name="adj" fmla="val 43385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25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流程图: 过程 9"/>
          <p:cNvSpPr/>
          <p:nvPr/>
        </p:nvSpPr>
        <p:spPr>
          <a:xfrm>
            <a:off x="963827" y="1720338"/>
            <a:ext cx="1491049" cy="1876200"/>
          </a:xfrm>
          <a:prstGeom prst="flowChartProcess">
            <a:avLst/>
          </a:prstGeom>
          <a:solidFill>
            <a:schemeClr val="bg2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7">
            <a:extLst>
              <a:ext uri="{FF2B5EF4-FFF2-40B4-BE49-F238E27FC236}">
                <a16:creationId xmlns:a16="http://schemas.microsoft.com/office/drawing/2014/main" xmlns="" id="{62078A6A-58DF-41E0-8A99-EE480A38FE2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0964" y="551625"/>
            <a:ext cx="105156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C00000"/>
                </a:solidFill>
              </a:rPr>
              <a:t>How to use NRM provisioning 5G socket service to utilize 5G network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3873" y="1310628"/>
            <a:ext cx="5272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Option1 NRM service provide external 5G connection service </a:t>
            </a:r>
            <a:endParaRPr lang="zh-CN" altLang="en-US" sz="1600" dirty="0"/>
          </a:p>
        </p:txBody>
      </p:sp>
      <p:sp>
        <p:nvSpPr>
          <p:cNvPr id="7" name="矩形 6"/>
          <p:cNvSpPr/>
          <p:nvPr/>
        </p:nvSpPr>
        <p:spPr>
          <a:xfrm>
            <a:off x="1042087" y="2452517"/>
            <a:ext cx="1375719" cy="26361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</a:rPr>
              <a:t>RTP/Quick..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900" y="2792663"/>
            <a:ext cx="1375719" cy="69404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UPD/TCP/IP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(using  5G socket service)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12" name="流程图: 过程 11"/>
          <p:cNvSpPr/>
          <p:nvPr/>
        </p:nvSpPr>
        <p:spPr>
          <a:xfrm>
            <a:off x="1000900" y="1904089"/>
            <a:ext cx="1375719" cy="442707"/>
          </a:xfrm>
          <a:prstGeom prst="flowChartProces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100" dirty="0" smtClean="0">
              <a:solidFill>
                <a:srgbClr val="C00000"/>
              </a:solidFill>
            </a:endParaRPr>
          </a:p>
          <a:p>
            <a:pPr algn="ctr"/>
            <a:r>
              <a:rPr lang="en-US" altLang="zh-CN" sz="1100" dirty="0" smtClean="0">
                <a:solidFill>
                  <a:srgbClr val="C00000"/>
                </a:solidFill>
              </a:rPr>
              <a:t>Data transmission scheduling</a:t>
            </a:r>
            <a:r>
              <a:rPr lang="en-US" altLang="zh-CN" sz="1100" dirty="0">
                <a:solidFill>
                  <a:srgbClr val="C00000"/>
                </a:solidFill>
              </a:rPr>
              <a:t>/</a:t>
            </a:r>
            <a:r>
              <a:rPr lang="en-US" altLang="zh-CN" sz="1100" dirty="0" smtClean="0">
                <a:solidFill>
                  <a:srgbClr val="C00000"/>
                </a:solidFill>
              </a:rPr>
              <a:t>receiving</a:t>
            </a:r>
            <a:r>
              <a:rPr lang="en-US" altLang="zh-CN" sz="1100" dirty="0" smtClean="0"/>
              <a:t>..</a:t>
            </a:r>
            <a:endParaRPr lang="zh-CN" altLang="en-US" sz="1100" dirty="0"/>
          </a:p>
        </p:txBody>
      </p:sp>
      <p:sp>
        <p:nvSpPr>
          <p:cNvPr id="13" name="文本框 12"/>
          <p:cNvSpPr txBox="1"/>
          <p:nvPr/>
        </p:nvSpPr>
        <p:spPr>
          <a:xfrm>
            <a:off x="1239795" y="3588461"/>
            <a:ext cx="11780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VAL server</a:t>
            </a:r>
            <a:endParaRPr lang="zh-CN" altLang="en-US" sz="1400" dirty="0"/>
          </a:p>
        </p:txBody>
      </p:sp>
      <p:sp>
        <p:nvSpPr>
          <p:cNvPr id="14" name="文本框 13"/>
          <p:cNvSpPr txBox="1"/>
          <p:nvPr/>
        </p:nvSpPr>
        <p:spPr>
          <a:xfrm>
            <a:off x="2500184" y="2766240"/>
            <a:ext cx="15857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NRM server SDK</a:t>
            </a:r>
            <a:endParaRPr lang="zh-CN" altLang="en-US" sz="1400" dirty="0"/>
          </a:p>
        </p:txBody>
      </p:sp>
      <p:sp>
        <p:nvSpPr>
          <p:cNvPr id="17" name="流程图: 过程 16"/>
          <p:cNvSpPr/>
          <p:nvPr/>
        </p:nvSpPr>
        <p:spPr>
          <a:xfrm>
            <a:off x="4201293" y="1747710"/>
            <a:ext cx="1491049" cy="1876200"/>
          </a:xfrm>
          <a:prstGeom prst="flowChartProcess">
            <a:avLst/>
          </a:prstGeom>
          <a:solidFill>
            <a:schemeClr val="bg2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279553" y="2479889"/>
            <a:ext cx="1375719" cy="26361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</a:rPr>
              <a:t>RTP/Quick..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38366" y="2820035"/>
            <a:ext cx="1375719" cy="69404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UPD/TCP/IP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(using 5G socket service)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20" name="流程图: 过程 19"/>
          <p:cNvSpPr/>
          <p:nvPr/>
        </p:nvSpPr>
        <p:spPr>
          <a:xfrm>
            <a:off x="4279553" y="1931461"/>
            <a:ext cx="1334532" cy="442707"/>
          </a:xfrm>
          <a:prstGeom prst="flowChartProces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..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4378406" y="3602448"/>
            <a:ext cx="11780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UE client</a:t>
            </a:r>
            <a:endParaRPr lang="zh-CN" altLang="en-US" sz="1400" dirty="0"/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2481643" y="2582489"/>
            <a:ext cx="1616679" cy="1096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4201293" y="1931460"/>
            <a:ext cx="1544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</a:rPr>
              <a:t>Data transmission scheduling/receiving</a:t>
            </a:r>
            <a:endParaRPr lang="zh-CN" altLang="en-US" sz="1200" dirty="0"/>
          </a:p>
        </p:txBody>
      </p:sp>
      <p:sp>
        <p:nvSpPr>
          <p:cNvPr id="22" name="圆角矩形标注 21"/>
          <p:cNvSpPr/>
          <p:nvPr/>
        </p:nvSpPr>
        <p:spPr>
          <a:xfrm>
            <a:off x="2454876" y="2769365"/>
            <a:ext cx="1433383" cy="304652"/>
          </a:xfrm>
          <a:prstGeom prst="wedgeRoundRectCallout">
            <a:avLst>
              <a:gd name="adj1" fmla="val -57286"/>
              <a:gd name="adj2" fmla="val -3574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2500184" y="3271489"/>
            <a:ext cx="1626973" cy="14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6236044" y="1351004"/>
            <a:ext cx="52722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Option2 NRM </a:t>
            </a:r>
            <a:r>
              <a:rPr lang="en-US" altLang="zh-CN" sz="1600" dirty="0"/>
              <a:t>service provide external 5G connection service </a:t>
            </a:r>
            <a:endParaRPr lang="zh-CN" altLang="en-US" sz="1600" dirty="0"/>
          </a:p>
        </p:txBody>
      </p:sp>
      <p:sp>
        <p:nvSpPr>
          <p:cNvPr id="30" name="流程图: 过程 29"/>
          <p:cNvSpPr/>
          <p:nvPr/>
        </p:nvSpPr>
        <p:spPr>
          <a:xfrm>
            <a:off x="6236044" y="1720337"/>
            <a:ext cx="1491049" cy="1876200"/>
          </a:xfrm>
          <a:prstGeom prst="flowChartProcess">
            <a:avLst/>
          </a:prstGeom>
          <a:solidFill>
            <a:schemeClr val="bg2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314304" y="2452516"/>
            <a:ext cx="1375719" cy="26361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</a:rPr>
              <a:t>RTP/Quick..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73117" y="2792662"/>
            <a:ext cx="1375719" cy="69404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UPD/TCP/IP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(using socket service)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340814" y="2792662"/>
            <a:ext cx="1589903" cy="69404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200" dirty="0" smtClean="0">
              <a:solidFill>
                <a:srgbClr val="C00000"/>
              </a:solidFill>
            </a:endParaRP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UPD/TCP/IP connection over 5G</a:t>
            </a:r>
          </a:p>
          <a:p>
            <a:pPr algn="ctr"/>
            <a:r>
              <a:rPr lang="en-US" altLang="zh-CN" sz="1200" dirty="0">
                <a:solidFill>
                  <a:srgbClr val="C00000"/>
                </a:solidFill>
              </a:rPr>
              <a:t>(using </a:t>
            </a:r>
            <a:r>
              <a:rPr lang="en-US" altLang="zh-CN" sz="1200" dirty="0" smtClean="0">
                <a:solidFill>
                  <a:srgbClr val="C00000"/>
                </a:solidFill>
              </a:rPr>
              <a:t>5G socket </a:t>
            </a:r>
            <a:r>
              <a:rPr lang="en-US" altLang="zh-CN" sz="1200" dirty="0">
                <a:solidFill>
                  <a:srgbClr val="C00000"/>
                </a:solidFill>
              </a:rPr>
              <a:t>service)</a:t>
            </a:r>
            <a:endParaRPr lang="zh-CN" altLang="en-US" sz="1200" dirty="0">
              <a:solidFill>
                <a:srgbClr val="C00000"/>
              </a:solidFill>
            </a:endParaRPr>
          </a:p>
          <a:p>
            <a:pPr algn="ctr"/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35" name="流程图: 过程 34"/>
          <p:cNvSpPr/>
          <p:nvPr/>
        </p:nvSpPr>
        <p:spPr>
          <a:xfrm>
            <a:off x="6273117" y="1904088"/>
            <a:ext cx="1375719" cy="442707"/>
          </a:xfrm>
          <a:prstGeom prst="flowChartProces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100" dirty="0" smtClean="0">
              <a:solidFill>
                <a:srgbClr val="C00000"/>
              </a:solidFill>
            </a:endParaRPr>
          </a:p>
          <a:p>
            <a:pPr algn="ctr"/>
            <a:r>
              <a:rPr lang="en-US" altLang="zh-CN" sz="1100" dirty="0" smtClean="0">
                <a:solidFill>
                  <a:srgbClr val="C00000"/>
                </a:solidFill>
              </a:rPr>
              <a:t>Data transmission scheduling</a:t>
            </a:r>
            <a:r>
              <a:rPr lang="en-US" altLang="zh-CN" sz="1100" dirty="0">
                <a:solidFill>
                  <a:srgbClr val="C00000"/>
                </a:solidFill>
              </a:rPr>
              <a:t>/</a:t>
            </a:r>
            <a:r>
              <a:rPr lang="en-US" altLang="zh-CN" sz="1100" dirty="0" smtClean="0">
                <a:solidFill>
                  <a:srgbClr val="C00000"/>
                </a:solidFill>
              </a:rPr>
              <a:t>receiving</a:t>
            </a:r>
            <a:r>
              <a:rPr lang="en-US" altLang="zh-CN" sz="1100" dirty="0" smtClean="0"/>
              <a:t>..</a:t>
            </a:r>
            <a:endParaRPr lang="zh-CN" altLang="en-US" sz="1100" dirty="0"/>
          </a:p>
        </p:txBody>
      </p:sp>
      <p:sp>
        <p:nvSpPr>
          <p:cNvPr id="36" name="文本框 35"/>
          <p:cNvSpPr txBox="1"/>
          <p:nvPr/>
        </p:nvSpPr>
        <p:spPr>
          <a:xfrm>
            <a:off x="6512012" y="3588460"/>
            <a:ext cx="11780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VAL server</a:t>
            </a:r>
            <a:endParaRPr lang="zh-CN" altLang="en-US" sz="1400" dirty="0"/>
          </a:p>
        </p:txBody>
      </p:sp>
      <p:sp>
        <p:nvSpPr>
          <p:cNvPr id="37" name="文本框 36"/>
          <p:cNvSpPr txBox="1"/>
          <p:nvPr/>
        </p:nvSpPr>
        <p:spPr>
          <a:xfrm>
            <a:off x="8579704" y="3486704"/>
            <a:ext cx="11780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NRM server</a:t>
            </a:r>
            <a:endParaRPr lang="zh-CN" altLang="en-US" sz="1400" dirty="0"/>
          </a:p>
        </p:txBody>
      </p:sp>
      <p:cxnSp>
        <p:nvCxnSpPr>
          <p:cNvPr id="38" name="直接箭头连接符 37"/>
          <p:cNvCxnSpPr>
            <a:endCxn id="34" idx="1"/>
          </p:cNvCxnSpPr>
          <p:nvPr/>
        </p:nvCxnSpPr>
        <p:spPr>
          <a:xfrm>
            <a:off x="7690023" y="3139683"/>
            <a:ext cx="65079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流程图: 过程 38"/>
          <p:cNvSpPr/>
          <p:nvPr/>
        </p:nvSpPr>
        <p:spPr>
          <a:xfrm>
            <a:off x="10435280" y="1710726"/>
            <a:ext cx="1491049" cy="1876200"/>
          </a:xfrm>
          <a:prstGeom prst="flowChartProcess">
            <a:avLst/>
          </a:prstGeom>
          <a:solidFill>
            <a:schemeClr val="bg2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0513540" y="2442905"/>
            <a:ext cx="1375719" cy="26361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C00000"/>
                </a:solidFill>
              </a:rPr>
              <a:t>RTP/Quick..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472353" y="2783051"/>
            <a:ext cx="1375719" cy="69404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UPD/TCP/IP</a:t>
            </a:r>
          </a:p>
          <a:p>
            <a:pPr algn="ctr"/>
            <a:r>
              <a:rPr lang="en-US" altLang="zh-CN" sz="1200" dirty="0" smtClean="0">
                <a:solidFill>
                  <a:srgbClr val="C00000"/>
                </a:solidFill>
              </a:rPr>
              <a:t>(using 5G socket service)</a:t>
            </a:r>
            <a:endParaRPr lang="zh-CN" altLang="en-US" sz="1200" dirty="0">
              <a:solidFill>
                <a:srgbClr val="C00000"/>
              </a:solidFill>
            </a:endParaRPr>
          </a:p>
        </p:txBody>
      </p:sp>
      <p:sp>
        <p:nvSpPr>
          <p:cNvPr id="42" name="流程图: 过程 41"/>
          <p:cNvSpPr/>
          <p:nvPr/>
        </p:nvSpPr>
        <p:spPr>
          <a:xfrm>
            <a:off x="10513540" y="1894477"/>
            <a:ext cx="1334532" cy="442707"/>
          </a:xfrm>
          <a:prstGeom prst="flowChartProcess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..</a:t>
            </a:r>
            <a:endParaRPr lang="zh-CN" altLang="en-US" dirty="0"/>
          </a:p>
        </p:txBody>
      </p:sp>
      <p:cxnSp>
        <p:nvCxnSpPr>
          <p:cNvPr id="43" name="直接箭头连接符 42"/>
          <p:cNvCxnSpPr>
            <a:endCxn id="41" idx="1"/>
          </p:cNvCxnSpPr>
          <p:nvPr/>
        </p:nvCxnSpPr>
        <p:spPr>
          <a:xfrm>
            <a:off x="9582669" y="3130072"/>
            <a:ext cx="8896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10612393" y="3565464"/>
            <a:ext cx="11780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UE client</a:t>
            </a:r>
            <a:endParaRPr lang="zh-CN" altLang="en-US" sz="1400" dirty="0"/>
          </a:p>
        </p:txBody>
      </p:sp>
      <p:cxnSp>
        <p:nvCxnSpPr>
          <p:cNvPr id="45" name="直接连接符 44"/>
          <p:cNvCxnSpPr>
            <a:stCxn id="32" idx="3"/>
          </p:cNvCxnSpPr>
          <p:nvPr/>
        </p:nvCxnSpPr>
        <p:spPr>
          <a:xfrm flipV="1">
            <a:off x="7690023" y="2584321"/>
            <a:ext cx="3093305" cy="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10435280" y="1894476"/>
            <a:ext cx="1544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C00000"/>
                </a:solidFill>
              </a:rPr>
              <a:t>Data transmission scheduling/receiving</a:t>
            </a:r>
            <a:endParaRPr lang="zh-CN" altLang="en-US" sz="1200" dirty="0"/>
          </a:p>
        </p:txBody>
      </p:sp>
      <p:sp>
        <p:nvSpPr>
          <p:cNvPr id="55" name="文本框 54"/>
          <p:cNvSpPr txBox="1"/>
          <p:nvPr/>
        </p:nvSpPr>
        <p:spPr>
          <a:xfrm>
            <a:off x="744488" y="4126911"/>
            <a:ext cx="95198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Option1. VAL service directly use NRM Server SDK to get 5G connection service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Impact to application developers : Use NRM service exactly similar to use normal socket API(s)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Option2. </a:t>
            </a:r>
            <a:r>
              <a:rPr lang="en-US" altLang="zh-CN" dirty="0"/>
              <a:t>VAL service </a:t>
            </a:r>
            <a:r>
              <a:rPr lang="en-US" altLang="zh-CN" dirty="0" smtClean="0"/>
              <a:t>indirectly </a:t>
            </a:r>
            <a:r>
              <a:rPr lang="en-US" altLang="zh-CN" dirty="0"/>
              <a:t>use NRM Server SDK to get 5G connection service</a:t>
            </a:r>
          </a:p>
          <a:p>
            <a:r>
              <a:rPr lang="en-US" altLang="zh-CN" dirty="0"/>
              <a:t>            Impact to application developers </a:t>
            </a:r>
            <a:r>
              <a:rPr lang="en-US" altLang="zh-CN" dirty="0" smtClean="0"/>
              <a:t>: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                          -  Invoking 5G connection API from NRM server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                         -  Use </a:t>
            </a:r>
            <a:r>
              <a:rPr lang="en-US" altLang="zh-CN" dirty="0"/>
              <a:t>normal socket API(s</a:t>
            </a:r>
            <a:r>
              <a:rPr lang="en-US" altLang="zh-CN" dirty="0" smtClean="0"/>
              <a:t>) to transmit data to NRM server.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920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xmlns="" id="{62078A6A-58DF-41E0-8A99-EE480A38FE24}"/>
              </a:ext>
            </a:extLst>
          </p:cNvPr>
          <p:cNvSpPr txBox="1"/>
          <p:nvPr/>
        </p:nvSpPr>
        <p:spPr>
          <a:xfrm>
            <a:off x="550263" y="42235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One example of the implementation of 5G socket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766334" y="1853335"/>
            <a:ext cx="4315011" cy="433965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en-US" sz="1200" dirty="0"/>
              <a:t>import socket</a:t>
            </a:r>
          </a:p>
          <a:p>
            <a:endParaRPr lang="en-US" sz="1200" dirty="0"/>
          </a:p>
          <a:p>
            <a:r>
              <a:rPr lang="en-US" sz="1200" dirty="0"/>
              <a:t>HOST = '192.168.1.100'</a:t>
            </a:r>
          </a:p>
          <a:p>
            <a:r>
              <a:rPr lang="en-US" sz="1200" dirty="0"/>
              <a:t>PORT = 8001</a:t>
            </a:r>
          </a:p>
          <a:p>
            <a:endParaRPr lang="en-US" sz="1200" dirty="0"/>
          </a:p>
          <a:p>
            <a:r>
              <a:rPr lang="en-US" sz="1200" dirty="0"/>
              <a:t>s = </a:t>
            </a:r>
            <a:r>
              <a:rPr lang="en-US" sz="1200" dirty="0" smtClean="0"/>
              <a:t>socket.</a:t>
            </a:r>
            <a:r>
              <a:rPr lang="en-US" sz="1200" dirty="0" smtClean="0">
                <a:solidFill>
                  <a:srgbClr val="FF0000"/>
                </a:solidFill>
              </a:rPr>
              <a:t>5Gsocket</a:t>
            </a:r>
            <a:r>
              <a:rPr lang="en-US" sz="1200" dirty="0" smtClean="0"/>
              <a:t>(</a:t>
            </a:r>
            <a:r>
              <a:rPr lang="en-US" sz="1200" dirty="0" err="1" smtClean="0"/>
              <a:t>socket.AF_INET</a:t>
            </a:r>
            <a:r>
              <a:rPr lang="en-US" sz="1200" dirty="0"/>
              <a:t>, </a:t>
            </a:r>
            <a:r>
              <a:rPr lang="en-US" sz="1200" dirty="0" err="1"/>
              <a:t>socket.SOCK_STREAM</a:t>
            </a:r>
            <a:r>
              <a:rPr lang="en-US" sz="1200" dirty="0"/>
              <a:t>)</a:t>
            </a:r>
          </a:p>
          <a:p>
            <a:r>
              <a:rPr lang="en-US" sz="1200" dirty="0" smtClean="0"/>
              <a:t>s.</a:t>
            </a:r>
            <a:r>
              <a:rPr lang="en-US" sz="1200" dirty="0" smtClean="0">
                <a:solidFill>
                  <a:srgbClr val="FF0000"/>
                </a:solidFill>
              </a:rPr>
              <a:t>5Gbind</a:t>
            </a:r>
            <a:r>
              <a:rPr lang="en-US" sz="1200" dirty="0"/>
              <a:t>((HOST, PORT))</a:t>
            </a:r>
          </a:p>
          <a:p>
            <a:r>
              <a:rPr lang="en-US" sz="1200" dirty="0" smtClean="0"/>
              <a:t>s.</a:t>
            </a:r>
            <a:r>
              <a:rPr lang="en-US" sz="1200" dirty="0" smtClean="0">
                <a:solidFill>
                  <a:srgbClr val="FF0000"/>
                </a:solidFill>
              </a:rPr>
              <a:t>5Glisten</a:t>
            </a:r>
            <a:r>
              <a:rPr lang="en-US" sz="1200" dirty="0" smtClean="0"/>
              <a:t>(5</a:t>
            </a:r>
            <a:r>
              <a:rPr lang="en-US" sz="1200" dirty="0"/>
              <a:t>)</a:t>
            </a:r>
          </a:p>
          <a:p>
            <a:endParaRPr lang="en-US" sz="1200" dirty="0"/>
          </a:p>
          <a:p>
            <a:r>
              <a:rPr lang="en-US" sz="1200" dirty="0"/>
              <a:t>print 'Server start at: %s:%s' %(HOST, PORT)</a:t>
            </a:r>
          </a:p>
          <a:p>
            <a:r>
              <a:rPr lang="en-US" sz="1200" dirty="0"/>
              <a:t>print 'wait for connection...'</a:t>
            </a:r>
          </a:p>
          <a:p>
            <a:endParaRPr lang="en-US" sz="1200" dirty="0"/>
          </a:p>
          <a:p>
            <a:r>
              <a:rPr lang="en-US" sz="1200" dirty="0"/>
              <a:t>while True:</a:t>
            </a:r>
          </a:p>
          <a:p>
            <a:r>
              <a:rPr lang="en-US" sz="1200" dirty="0"/>
              <a:t>    conn, </a:t>
            </a:r>
            <a:r>
              <a:rPr lang="en-US" sz="1200" dirty="0" err="1"/>
              <a:t>addr</a:t>
            </a:r>
            <a:r>
              <a:rPr lang="en-US" sz="1200" dirty="0"/>
              <a:t> = </a:t>
            </a:r>
            <a:r>
              <a:rPr lang="en-US" sz="1200" dirty="0" smtClean="0"/>
              <a:t>s.</a:t>
            </a:r>
            <a:r>
              <a:rPr lang="en-US" sz="1200" dirty="0" smtClean="0">
                <a:solidFill>
                  <a:srgbClr val="FF0000"/>
                </a:solidFill>
              </a:rPr>
              <a:t>5Gaccept</a:t>
            </a:r>
            <a:r>
              <a:rPr lang="en-US" sz="1200" dirty="0" smtClean="0"/>
              <a:t>(</a:t>
            </a:r>
            <a:r>
              <a:rPr lang="en-US" sz="1200" dirty="0" smtClean="0">
                <a:solidFill>
                  <a:srgbClr val="FF0000"/>
                </a:solidFill>
              </a:rPr>
              <a:t>service description</a:t>
            </a:r>
            <a:r>
              <a:rPr lang="en-US" sz="1200" dirty="0" smtClean="0"/>
              <a:t>)</a:t>
            </a:r>
            <a:endParaRPr lang="en-US" sz="1200" dirty="0"/>
          </a:p>
          <a:p>
            <a:r>
              <a:rPr lang="en-US" sz="1200" dirty="0"/>
              <a:t>    print 'Connected by ', </a:t>
            </a:r>
            <a:r>
              <a:rPr lang="en-US" sz="1200" dirty="0" err="1"/>
              <a:t>addr</a:t>
            </a:r>
            <a:endParaRPr lang="en-US" sz="1200" dirty="0"/>
          </a:p>
          <a:p>
            <a:endParaRPr lang="en-US" sz="1200" dirty="0"/>
          </a:p>
          <a:p>
            <a:r>
              <a:rPr lang="en-US" sz="1200" dirty="0"/>
              <a:t>    while True:</a:t>
            </a:r>
          </a:p>
          <a:p>
            <a:r>
              <a:rPr lang="en-US" sz="1200" dirty="0"/>
              <a:t>        data = </a:t>
            </a:r>
            <a:r>
              <a:rPr lang="en-US" sz="1200" dirty="0" err="1"/>
              <a:t>conn.recv</a:t>
            </a:r>
            <a:r>
              <a:rPr lang="en-US" sz="1200" dirty="0"/>
              <a:t>(1024)</a:t>
            </a:r>
          </a:p>
          <a:p>
            <a:r>
              <a:rPr lang="en-US" sz="1200" dirty="0"/>
              <a:t>        print data</a:t>
            </a:r>
          </a:p>
          <a:p>
            <a:endParaRPr lang="en-US" sz="1200" dirty="0"/>
          </a:p>
          <a:p>
            <a:r>
              <a:rPr lang="en-US" sz="1200" dirty="0"/>
              <a:t>        </a:t>
            </a:r>
            <a:r>
              <a:rPr lang="en-US" sz="1200" dirty="0" err="1"/>
              <a:t>conn.send</a:t>
            </a:r>
            <a:r>
              <a:rPr lang="en-US" sz="1200" dirty="0"/>
              <a:t>("server received you message.")</a:t>
            </a:r>
          </a:p>
          <a:p>
            <a:endParaRPr lang="en-US" sz="1200" dirty="0"/>
          </a:p>
          <a:p>
            <a:r>
              <a:rPr lang="en-US" sz="1200" dirty="0"/>
              <a:t># </a:t>
            </a:r>
            <a:r>
              <a:rPr lang="en-US" sz="1200" dirty="0" smtClean="0"/>
              <a:t>conn.</a:t>
            </a:r>
            <a:r>
              <a:rPr lang="en-US" sz="1200" dirty="0" smtClean="0">
                <a:solidFill>
                  <a:srgbClr val="FF0000"/>
                </a:solidFill>
              </a:rPr>
              <a:t>5Gclose</a:t>
            </a:r>
            <a:r>
              <a:rPr lang="en-US" sz="1200" dirty="0"/>
              <a:t>()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688640" y="1218957"/>
            <a:ext cx="369017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example using NRM 5G socket as SDK</a:t>
            </a:r>
          </a:p>
          <a:p>
            <a:r>
              <a:rPr lang="en-US" sz="1200" i="1" dirty="0" smtClean="0">
                <a:solidFill>
                  <a:schemeClr val="bg1">
                    <a:lumMod val="65000"/>
                  </a:schemeClr>
                </a:solidFill>
              </a:rPr>
              <a:t>Source: https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</a:rPr>
              <a:t>://developer.aliyun.com/article/1114446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9880402" y="3825370"/>
            <a:ext cx="2199341" cy="1201270"/>
          </a:xfrm>
          <a:prstGeom prst="wedgeRoundRectCallout">
            <a:avLst>
              <a:gd name="adj1" fmla="val -66244"/>
              <a:gd name="adj2" fmla="val -2016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C00000"/>
                </a:solidFill>
              </a:rPr>
              <a:t>All the functions are familiar to the ASP with the similar name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 smtClean="0">
                <a:solidFill>
                  <a:srgbClr val="C00000"/>
                </a:solidFill>
              </a:rPr>
              <a:t>No extra function invocation</a:t>
            </a:r>
            <a:endParaRPr lang="en-US" sz="1100" dirty="0" smtClean="0">
              <a:solidFill>
                <a:srgbClr val="C00000"/>
              </a:solidFill>
            </a:endParaRPr>
          </a:p>
        </p:txBody>
      </p:sp>
      <p:sp>
        <p:nvSpPr>
          <p:cNvPr id="18" name="Rectangle 3"/>
          <p:cNvSpPr/>
          <p:nvPr/>
        </p:nvSpPr>
        <p:spPr>
          <a:xfrm>
            <a:off x="1143929" y="1952189"/>
            <a:ext cx="4315011" cy="433965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en-US" sz="1200" dirty="0"/>
              <a:t>import socket</a:t>
            </a:r>
          </a:p>
          <a:p>
            <a:endParaRPr lang="en-US" sz="1200" dirty="0"/>
          </a:p>
          <a:p>
            <a:r>
              <a:rPr lang="en-US" sz="1200" dirty="0"/>
              <a:t>HOST = '192.168.1.100'</a:t>
            </a:r>
          </a:p>
          <a:p>
            <a:r>
              <a:rPr lang="en-US" sz="1200" dirty="0"/>
              <a:t>PORT = 8001</a:t>
            </a:r>
          </a:p>
          <a:p>
            <a:endParaRPr lang="en-US" sz="1200" dirty="0"/>
          </a:p>
          <a:p>
            <a:r>
              <a:rPr lang="en-US" sz="1200" dirty="0"/>
              <a:t>s = </a:t>
            </a:r>
            <a:r>
              <a:rPr lang="en-US" sz="1200" dirty="0" err="1"/>
              <a:t>socket.socket</a:t>
            </a:r>
            <a:r>
              <a:rPr lang="en-US" sz="1200" dirty="0"/>
              <a:t>(</a:t>
            </a:r>
            <a:r>
              <a:rPr lang="en-US" sz="1200" dirty="0" err="1"/>
              <a:t>socket.AF_INET</a:t>
            </a:r>
            <a:r>
              <a:rPr lang="en-US" sz="1200" dirty="0"/>
              <a:t>, </a:t>
            </a:r>
            <a:r>
              <a:rPr lang="en-US" sz="1200" dirty="0" err="1"/>
              <a:t>socket.SOCK_STREAM</a:t>
            </a:r>
            <a:r>
              <a:rPr lang="en-US" sz="1200" dirty="0"/>
              <a:t>)</a:t>
            </a:r>
          </a:p>
          <a:p>
            <a:r>
              <a:rPr lang="en-US" sz="1200" dirty="0" err="1"/>
              <a:t>s.bind</a:t>
            </a:r>
            <a:r>
              <a:rPr lang="en-US" sz="1200" dirty="0"/>
              <a:t>((HOST, PORT))</a:t>
            </a:r>
          </a:p>
          <a:p>
            <a:r>
              <a:rPr lang="en-US" sz="1200" dirty="0" err="1"/>
              <a:t>s.listen</a:t>
            </a:r>
            <a:r>
              <a:rPr lang="en-US" sz="1200" dirty="0"/>
              <a:t>(5)</a:t>
            </a:r>
          </a:p>
          <a:p>
            <a:endParaRPr lang="en-US" sz="1200" dirty="0"/>
          </a:p>
          <a:p>
            <a:r>
              <a:rPr lang="en-US" sz="1200" dirty="0"/>
              <a:t>print 'Server start at: %s:%s' %(HOST, PORT)</a:t>
            </a:r>
          </a:p>
          <a:p>
            <a:r>
              <a:rPr lang="en-US" sz="1200" dirty="0"/>
              <a:t>print 'wait for connection...'</a:t>
            </a:r>
          </a:p>
          <a:p>
            <a:endParaRPr lang="en-US" sz="1200" dirty="0"/>
          </a:p>
          <a:p>
            <a:r>
              <a:rPr lang="en-US" sz="1200" dirty="0"/>
              <a:t>while True:</a:t>
            </a:r>
          </a:p>
          <a:p>
            <a:r>
              <a:rPr lang="en-US" sz="1200" dirty="0"/>
              <a:t>    conn, </a:t>
            </a:r>
            <a:r>
              <a:rPr lang="en-US" sz="1200" dirty="0" err="1"/>
              <a:t>addr</a:t>
            </a:r>
            <a:r>
              <a:rPr lang="en-US" sz="1200" dirty="0"/>
              <a:t> = </a:t>
            </a:r>
            <a:r>
              <a:rPr lang="en-US" sz="1200" dirty="0" err="1"/>
              <a:t>s.accept</a:t>
            </a:r>
            <a:r>
              <a:rPr lang="en-US" sz="1200" dirty="0"/>
              <a:t>()</a:t>
            </a:r>
          </a:p>
          <a:p>
            <a:r>
              <a:rPr lang="en-US" sz="1200" dirty="0"/>
              <a:t>    print 'Connected by ', </a:t>
            </a:r>
            <a:r>
              <a:rPr lang="en-US" sz="1200" dirty="0" err="1"/>
              <a:t>addr</a:t>
            </a:r>
            <a:endParaRPr lang="en-US" sz="1200" dirty="0"/>
          </a:p>
          <a:p>
            <a:endParaRPr lang="en-US" sz="1200" dirty="0"/>
          </a:p>
          <a:p>
            <a:r>
              <a:rPr lang="en-US" sz="1200" dirty="0"/>
              <a:t>    while True:</a:t>
            </a:r>
          </a:p>
          <a:p>
            <a:r>
              <a:rPr lang="en-US" sz="1200" dirty="0"/>
              <a:t>        data = </a:t>
            </a:r>
            <a:r>
              <a:rPr lang="en-US" sz="1200" dirty="0" err="1"/>
              <a:t>conn.recv</a:t>
            </a:r>
            <a:r>
              <a:rPr lang="en-US" sz="1200" dirty="0"/>
              <a:t>(1024)</a:t>
            </a:r>
          </a:p>
          <a:p>
            <a:r>
              <a:rPr lang="en-US" sz="1200" dirty="0"/>
              <a:t>        print data</a:t>
            </a:r>
          </a:p>
          <a:p>
            <a:endParaRPr lang="en-US" sz="1200" dirty="0"/>
          </a:p>
          <a:p>
            <a:r>
              <a:rPr lang="en-US" sz="1200" dirty="0"/>
              <a:t>        </a:t>
            </a:r>
            <a:r>
              <a:rPr lang="en-US" sz="1200" dirty="0" err="1"/>
              <a:t>conn.send</a:t>
            </a:r>
            <a:r>
              <a:rPr lang="en-US" sz="1200" dirty="0"/>
              <a:t>("server received you message.")</a:t>
            </a:r>
          </a:p>
          <a:p>
            <a:endParaRPr lang="en-US" sz="1200" dirty="0"/>
          </a:p>
          <a:p>
            <a:r>
              <a:rPr lang="en-US" sz="1200" dirty="0"/>
              <a:t># </a:t>
            </a:r>
            <a:r>
              <a:rPr lang="en-US" sz="1200" dirty="0" err="1"/>
              <a:t>conn.close</a:t>
            </a:r>
            <a:r>
              <a:rPr lang="en-US" sz="1200" dirty="0"/>
              <a:t>()</a:t>
            </a:r>
          </a:p>
        </p:txBody>
      </p:sp>
      <p:sp>
        <p:nvSpPr>
          <p:cNvPr id="19" name="Rectangle 9"/>
          <p:cNvSpPr/>
          <p:nvPr/>
        </p:nvSpPr>
        <p:spPr>
          <a:xfrm>
            <a:off x="1066235" y="1317811"/>
            <a:ext cx="359143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example w</a:t>
            </a:r>
            <a:r>
              <a:rPr lang="en-US" altLang="zh-CN" dirty="0" smtClean="0"/>
              <a:t>ith traditional socket API</a:t>
            </a:r>
            <a:endParaRPr lang="en-US" dirty="0" smtClean="0"/>
          </a:p>
          <a:p>
            <a:r>
              <a:rPr lang="en-US" sz="1200" i="1" dirty="0" smtClean="0">
                <a:solidFill>
                  <a:schemeClr val="bg1">
                    <a:lumMod val="65000"/>
                  </a:schemeClr>
                </a:solidFill>
              </a:rPr>
              <a:t>Source: https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</a:rPr>
              <a:t>://developer.aliyun.com/article/1114446</a:t>
            </a:r>
          </a:p>
        </p:txBody>
      </p:sp>
    </p:spTree>
    <p:extLst>
      <p:ext uri="{BB962C8B-B14F-4D97-AF65-F5344CB8AC3E}">
        <p14:creationId xmlns:p14="http://schemas.microsoft.com/office/powerpoint/2010/main" val="334281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3632</TotalTime>
  <Words>521</Words>
  <Application>Microsoft Office PowerPoint</Application>
  <PresentationFormat>Widescreen</PresentationFormat>
  <Paragraphs>108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.AppleSystemUIFont</vt:lpstr>
      <vt:lpstr>Arial </vt:lpstr>
      <vt:lpstr>宋体</vt:lpstr>
      <vt:lpstr>Microsoft YaHei</vt:lpstr>
      <vt:lpstr>Arial</vt:lpstr>
      <vt:lpstr>Calibri</vt:lpstr>
      <vt:lpstr>Calibri Light</vt:lpstr>
      <vt:lpstr>Wingdings</vt:lpstr>
      <vt:lpstr>1_Office Theme</vt:lpstr>
      <vt:lpstr>Discussion on NRM support socket operation</vt:lpstr>
      <vt:lpstr>PowerPoint Presentation</vt:lpstr>
      <vt:lpstr>How to use NRM provisioning 5G socket service to utilize 5G network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HW#55</cp:lastModifiedBy>
  <cp:revision>50</cp:revision>
  <dcterms:created xsi:type="dcterms:W3CDTF">2023-04-05T03:54:49Z</dcterms:created>
  <dcterms:modified xsi:type="dcterms:W3CDTF">2023-05-19T10:27:09Z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(3)nAV+mDZAoJoWDzJ3jhCjeKhBwOyzwfcJVNc7s5f7qW6jFESYCxi6OTdMEODufedEzYx1u3fS
BuGWIyWD6vq3klszcf4u3oXGo1Eec4Z2b0+gZoHxvt+KtQJfdxVrqHxjOf229U+lHgky2/2m
8LO7omW8hXKjRwBcOd7vzuZaPM2Q+b784JSVASAo5jMnZlZ0MzJ54Ikop1bNYjcdNzDjVKv+
JQhCPZgtO20/NxVHHM</vt:lpwstr>
  </property>
  <property fmtid="{D5CDD505-2E9C-101B-9397-08002B2CF9AE}" pid="3" name="_2015_ms_pID_7253431">
    <vt:lpwstr>BQpL73W0Z9snDwbpSiLkcfip90k/kca2n96hTC59kpRw2PluK/AaBG
4Azew2ogG9QSrjQvFKimi5ar3o1nQqMIl3mhC1v/S1B8s/F2jK5Vp2u1wE0/nGIMrqBdN9sJ
AV/o7AUEz7yWh3b1bXEhQKwJmBTfvy67latZI/Z/Cj9rywowItpTyjoOUsD+hywYr9jxbQBA
BqU9paMlxFJouNrADw/ZZDjUTEl5k030qOZf</vt:lpwstr>
  </property>
  <property fmtid="{D5CDD505-2E9C-101B-9397-08002B2CF9AE}" pid="4" name="_2015_ms_pID_7253432">
    <vt:lpwstr>tA==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1684491997</vt:lpwstr>
  </property>
</Properties>
</file>