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Default Extension="png" ContentType="image/png"/>
  <Default Extension="bin" ContentType="application/vnd.openxmlformats-officedocument.oleObject"/>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4" r:id="rId6"/>
    <p:sldId id="366" r:id="rId7"/>
    <p:sldId id="372" r:id="rId8"/>
    <p:sldId id="378" r:id="rId9"/>
    <p:sldId id="373" r:id="rId10"/>
    <p:sldId id="374" r:id="rId11"/>
    <p:sldId id="375" r:id="rId12"/>
    <p:sldId id="376" r:id="rId13"/>
    <p:sldId id="377"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63" d="100"/>
          <a:sy n="63" d="100"/>
        </p:scale>
        <p:origin x="-672"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xmlns=""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xmlns=""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xmlns=""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xmlns=""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55</a:t>
            </a:r>
            <a:endParaRPr lang="sv-SE" altLang="en-US" sz="1200" b="1" dirty="0">
              <a:latin typeface="Arial "/>
            </a:endParaRPr>
          </a:p>
          <a:p>
            <a:pPr eaLnBrk="1" hangingPunct="1">
              <a:defRPr/>
            </a:pPr>
            <a:r>
              <a:rPr lang="en-GB" altLang="en-US" sz="1200" b="1" dirty="0" smtClean="0">
                <a:latin typeface="Arial "/>
              </a:rPr>
              <a:t>Berlin, Germany 22</a:t>
            </a:r>
            <a:r>
              <a:rPr lang="en-GB" altLang="en-US" sz="1200" b="1" baseline="30000" dirty="0" smtClean="0">
                <a:latin typeface="Arial "/>
              </a:rPr>
              <a:t>nd</a:t>
            </a:r>
            <a:r>
              <a:rPr lang="en-GB" altLang="en-US" sz="1200" b="1" dirty="0" smtClean="0">
                <a:latin typeface="Arial "/>
              </a:rPr>
              <a:t> May </a:t>
            </a:r>
            <a:r>
              <a:rPr lang="en-GB" altLang="en-US" sz="1200" b="1" dirty="0">
                <a:latin typeface="Arial "/>
              </a:rPr>
              <a:t>– </a:t>
            </a:r>
            <a:r>
              <a:rPr lang="en-GB" altLang="en-US" sz="1200" b="1" dirty="0" smtClean="0">
                <a:latin typeface="Arial "/>
              </a:rPr>
              <a:t>26</a:t>
            </a:r>
            <a:r>
              <a:rPr lang="en-GB" altLang="en-US" sz="1200" b="1" baseline="30000" dirty="0" smtClean="0">
                <a:latin typeface="Arial "/>
              </a:rPr>
              <a:t>th</a:t>
            </a:r>
            <a:r>
              <a:rPr lang="en-GB" altLang="en-US" sz="1200" b="1" baseline="0" dirty="0" smtClean="0">
                <a:latin typeface="Arial "/>
              </a:rPr>
              <a:t> </a:t>
            </a:r>
            <a:r>
              <a:rPr lang="en-GB" altLang="en-US" sz="1200" b="1" dirty="0" smtClean="0">
                <a:latin typeface="Arial "/>
              </a:rPr>
              <a:t>May </a:t>
            </a:r>
            <a:r>
              <a:rPr lang="en-GB" altLang="en-US" sz="1200" b="1" dirty="0">
                <a:latin typeface="Arial "/>
              </a:rPr>
              <a:t>2023</a:t>
            </a:r>
            <a:endParaRPr lang="en-US"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1359589" y="2383530"/>
            <a:ext cx="9324459" cy="2272715"/>
          </a:xfrm>
        </p:spPr>
        <p:txBody>
          <a:bodyPr/>
          <a:lstStyle/>
          <a:p>
            <a:pPr eaLnBrk="1" hangingPunct="1"/>
            <a:r>
              <a:rPr lang="en-GB" altLang="en-US" sz="3600" smtClean="0"/>
              <a:t>Rel-19 </a:t>
            </a:r>
            <a:r>
              <a:rPr lang="en-GB" altLang="en-US" sz="3600" dirty="0" smtClean="0"/>
              <a:t>SID/WID Proposal </a:t>
            </a:r>
            <a:br>
              <a:rPr lang="en-GB" altLang="en-US" sz="3600" dirty="0" smtClean="0"/>
            </a:br>
            <a:r>
              <a:rPr lang="en-GB" altLang="en-US" sz="3600" dirty="0" smtClean="0"/>
              <a:t> </a:t>
            </a:r>
            <a:r>
              <a:rPr lang="en-GB" altLang="en-US" sz="4400" dirty="0" smtClean="0"/>
              <a:t/>
            </a:r>
            <a:br>
              <a:rPr lang="en-GB" altLang="en-US" sz="4400" dirty="0" smtClean="0"/>
            </a:br>
            <a:r>
              <a:rPr lang="en-US" altLang="en-US" sz="4400" b="1" dirty="0" smtClean="0"/>
              <a:t>Service aspects for supporting the </a:t>
            </a:r>
            <a:r>
              <a:rPr lang="en-US" altLang="en-US" sz="4400" b="1" dirty="0" err="1" smtClean="0"/>
              <a:t>eMMTel</a:t>
            </a:r>
            <a:r>
              <a:rPr lang="en-US" altLang="en-US" sz="4400" b="1" dirty="0" smtClean="0"/>
              <a:t> Service</a:t>
            </a:r>
            <a:r>
              <a:rPr lang="en-GB" altLang="en-US" sz="4400" dirty="0" smtClean="0"/>
              <a:t/>
            </a:r>
            <a:br>
              <a:rPr lang="en-GB" altLang="en-US" sz="4400" dirty="0" smtClean="0"/>
            </a:br>
            <a:r>
              <a:rPr lang="en-US" altLang="en-US" sz="2400" dirty="0" smtClean="0"/>
              <a:t> </a:t>
            </a:r>
            <a:br>
              <a:rPr lang="en-US" altLang="en-US" sz="2400" dirty="0" smtClean="0"/>
            </a:br>
            <a:r>
              <a:rPr lang="en-US" altLang="en-US" sz="2400" dirty="0" err="1" smtClean="0"/>
              <a:t>FS_eMMTelAPP</a:t>
            </a:r>
            <a:r>
              <a:rPr lang="en-US" altLang="en-US" sz="2400" dirty="0" smtClean="0"/>
              <a:t>/</a:t>
            </a:r>
            <a:r>
              <a:rPr lang="en-US" altLang="en-US" sz="2400" dirty="0" err="1" smtClean="0"/>
              <a:t>eMMTelAPP</a:t>
            </a:r>
            <a:endParaRPr lang="en-GB" altLang="en-US" sz="4400"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842135"/>
            <a:ext cx="7886700" cy="1500187"/>
          </a:xfrm>
        </p:spPr>
        <p:txBody>
          <a:bodyPr/>
          <a:lstStyle/>
          <a:p>
            <a:pPr marL="0" indent="0" eaLnBrk="1" hangingPunct="1">
              <a:buFontTx/>
              <a:buNone/>
            </a:pPr>
            <a:r>
              <a:rPr lang="en-GB" altLang="en-US" dirty="0" smtClean="0"/>
              <a:t>15 May, 2023</a:t>
            </a:r>
          </a:p>
          <a:p>
            <a:pPr marL="0" indent="0" eaLnBrk="1" hangingPunct="1">
              <a:buFontTx/>
              <a:buNone/>
            </a:pPr>
            <a:r>
              <a:rPr lang="en-GB" altLang="en-US" dirty="0" err="1" smtClean="0"/>
              <a:t>Yue</a:t>
            </a:r>
            <a:r>
              <a:rPr lang="en-GB" altLang="en-US" dirty="0" smtClean="0"/>
              <a:t> Liu (China Mobile)</a:t>
            </a:r>
            <a:endParaRPr lang="en-GB" altLang="en-US" sz="2000" dirty="0"/>
          </a:p>
        </p:txBody>
      </p:sp>
      <p:sp>
        <p:nvSpPr>
          <p:cNvPr id="4" name="矩形 3"/>
          <p:cNvSpPr/>
          <p:nvPr/>
        </p:nvSpPr>
        <p:spPr>
          <a:xfrm>
            <a:off x="350052" y="910208"/>
            <a:ext cx="1313180" cy="369332"/>
          </a:xfrm>
          <a:prstGeom prst="rect">
            <a:avLst/>
          </a:prstGeom>
        </p:spPr>
        <p:txBody>
          <a:bodyPr wrap="none">
            <a:spAutoFit/>
          </a:bodyPr>
          <a:lstStyle/>
          <a:p>
            <a:r>
              <a:rPr lang="en-US" altLang="zh-CN" b="1" dirty="0" smtClean="0"/>
              <a:t>S6-231753</a:t>
            </a:r>
            <a:endParaRPr lang="zh-CN"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0790" y="489518"/>
            <a:ext cx="9168064" cy="1104917"/>
          </a:xfrm>
        </p:spPr>
        <p:txBody>
          <a:bodyPr/>
          <a:lstStyle/>
          <a:p>
            <a:r>
              <a:rPr lang="en-GB" altLang="zh-CN" sz="2800" dirty="0" smtClean="0"/>
              <a:t>High-level </a:t>
            </a:r>
            <a:r>
              <a:rPr lang="en-GB" altLang="zh-CN" sz="2800" dirty="0" smtClean="0"/>
              <a:t>architecture and </a:t>
            </a:r>
            <a:r>
              <a:rPr lang="en-US" altLang="zh-CN" sz="2800" dirty="0" smtClean="0"/>
              <a:t>relationship between SA2 and SA6 </a:t>
            </a:r>
            <a:endParaRPr lang="zh-CN" altLang="en-US" sz="2800" dirty="0"/>
          </a:p>
        </p:txBody>
      </p:sp>
      <p:pic>
        <p:nvPicPr>
          <p:cNvPr id="18434" name="Picture 2"/>
          <p:cNvPicPr>
            <a:picLocks noChangeAspect="1" noChangeArrowheads="1"/>
          </p:cNvPicPr>
          <p:nvPr/>
        </p:nvPicPr>
        <p:blipFill>
          <a:blip r:embed="rId2" cstate="print"/>
          <a:srcRect/>
          <a:stretch>
            <a:fillRect/>
          </a:stretch>
        </p:blipFill>
        <p:spPr bwMode="auto">
          <a:xfrm>
            <a:off x="1762291" y="1756610"/>
            <a:ext cx="8380329" cy="4562642"/>
          </a:xfrm>
          <a:prstGeom prst="rect">
            <a:avLst/>
          </a:prstGeom>
          <a:noFill/>
          <a:ln w="9525">
            <a:noFill/>
            <a:miter lim="800000"/>
            <a:headEnd/>
            <a:tailEnd/>
          </a:ln>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en-US" sz="2800" i="1" dirty="0" smtClean="0">
                <a:solidFill>
                  <a:srgbClr val="0000FF"/>
                </a:solidFill>
              </a:rPr>
              <a:t>&lt;&lt;</a:t>
            </a:r>
            <a:r>
              <a:rPr lang="en-US" altLang="en-US" sz="2800" i="1" dirty="0" err="1" smtClean="0">
                <a:solidFill>
                  <a:srgbClr val="0000FF"/>
                </a:solidFill>
              </a:rPr>
              <a:t>FS_eMMTelAPP</a:t>
            </a:r>
            <a:r>
              <a:rPr lang="en-US" altLang="en-US" sz="2800" i="1" dirty="0" smtClean="0">
                <a:solidFill>
                  <a:srgbClr val="0000FF"/>
                </a:solidFill>
              </a:rPr>
              <a:t>/</a:t>
            </a:r>
            <a:r>
              <a:rPr lang="en-US" altLang="en-US" sz="2800" i="1" dirty="0" err="1" smtClean="0">
                <a:solidFill>
                  <a:srgbClr val="0000FF"/>
                </a:solidFill>
              </a:rPr>
              <a:t>eMMTelAPP</a:t>
            </a:r>
            <a:r>
              <a:rPr lang="en-US" altLang="en-US" sz="2800" i="1" dirty="0" smtClean="0">
                <a:solidFill>
                  <a:srgbClr val="0000FF"/>
                </a:solidFill>
              </a:rPr>
              <a:t>:  </a:t>
            </a:r>
            <a:br>
              <a:rPr lang="en-US" altLang="en-US" sz="2800" i="1" dirty="0" smtClean="0">
                <a:solidFill>
                  <a:srgbClr val="0000FF"/>
                </a:solidFill>
              </a:rPr>
            </a:br>
            <a:r>
              <a:rPr lang="en-US" altLang="en-US" sz="2800" i="1" dirty="0" smtClean="0">
                <a:solidFill>
                  <a:srgbClr val="0000FF"/>
                </a:solidFill>
              </a:rPr>
              <a:t>Service aspects for supporting the </a:t>
            </a:r>
            <a:r>
              <a:rPr lang="en-US" altLang="en-US" sz="2800" i="1" dirty="0" err="1" smtClean="0">
                <a:solidFill>
                  <a:srgbClr val="0000FF"/>
                </a:solidFill>
              </a:rPr>
              <a:t>eMMTel</a:t>
            </a:r>
            <a:r>
              <a:rPr lang="en-US" altLang="en-US" sz="2800" i="1" dirty="0" smtClean="0">
                <a:solidFill>
                  <a:srgbClr val="0000FF"/>
                </a:solidFill>
              </a:rPr>
              <a:t> Service&gt;&gt; </a:t>
            </a:r>
            <a:r>
              <a:rPr lang="en-US" altLang="en-US" sz="2800" dirty="0" smtClean="0"/>
              <a:t>1/</a:t>
            </a:r>
            <a:r>
              <a:rPr lang="en-US" altLang="zh-CN" sz="2800" dirty="0" smtClean="0"/>
              <a:t>3</a:t>
            </a:r>
            <a:endParaRPr lang="en-GB" altLang="en-US" sz="2800"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741401"/>
            <a:ext cx="10515600" cy="4230270"/>
          </a:xfrm>
        </p:spPr>
        <p:txBody>
          <a:bodyPr/>
          <a:lstStyle/>
          <a:p>
            <a:r>
              <a:rPr lang="en-GB" altLang="en-US" sz="2400" dirty="0" smtClean="0"/>
              <a:t>Continuation </a:t>
            </a:r>
            <a:r>
              <a:rPr lang="en-GB" altLang="en-US" sz="2400" dirty="0"/>
              <a:t>or </a:t>
            </a:r>
            <a:r>
              <a:rPr lang="en-GB" altLang="en-US" sz="2400" dirty="0" smtClean="0"/>
              <a:t>New Item: </a:t>
            </a:r>
            <a:r>
              <a:rPr lang="en-GB" altLang="en-US" sz="1600" i="1" dirty="0" smtClean="0">
                <a:solidFill>
                  <a:srgbClr val="0000FF"/>
                </a:solidFill>
              </a:rPr>
              <a:t>This </a:t>
            </a:r>
            <a:r>
              <a:rPr lang="zh-CN" altLang="zh-CN" sz="1600" i="1" dirty="0" smtClean="0">
                <a:solidFill>
                  <a:srgbClr val="0000FF"/>
                </a:solidFill>
              </a:rPr>
              <a:t>SID </a:t>
            </a:r>
            <a:r>
              <a:rPr lang="en-US" altLang="zh-CN" sz="1600" i="1" dirty="0" smtClean="0">
                <a:solidFill>
                  <a:srgbClr val="0000FF"/>
                </a:solidFill>
              </a:rPr>
              <a:t>have been presented in</a:t>
            </a:r>
            <a:r>
              <a:rPr lang="zh-CN" altLang="zh-CN" sz="1600" i="1" dirty="0" smtClean="0">
                <a:solidFill>
                  <a:srgbClr val="0000FF"/>
                </a:solidFill>
              </a:rPr>
              <a:t> SA6#50-e</a:t>
            </a:r>
            <a:r>
              <a:rPr lang="en-US" altLang="zh-CN" sz="1600" i="1" dirty="0" smtClean="0">
                <a:solidFill>
                  <a:srgbClr val="0000FF"/>
                </a:solidFill>
              </a:rPr>
              <a:t> and </a:t>
            </a:r>
            <a:r>
              <a:rPr lang="zh-CN" altLang="zh-CN" sz="1600" i="1" dirty="0" smtClean="0">
                <a:solidFill>
                  <a:srgbClr val="0000FF"/>
                </a:solidFill>
              </a:rPr>
              <a:t>the conclusions in that meeting are: 1) remaining time of Rel-18 was limited; and 2) SA2 had not made the conclusion. Now SA2 had made most conclusions and there are also some progress in other organizations, e.g. GSMA. </a:t>
            </a:r>
            <a:endParaRPr lang="en-GB" altLang="en-US" sz="1600" i="1" dirty="0" smtClean="0">
              <a:solidFill>
                <a:srgbClr val="0000FF"/>
              </a:solidFill>
            </a:endParaRPr>
          </a:p>
          <a:p>
            <a:r>
              <a:rPr lang="en-US" sz="2400" dirty="0"/>
              <a:t>Study </a:t>
            </a:r>
            <a:r>
              <a:rPr lang="en-US" sz="2400" dirty="0" smtClean="0"/>
              <a:t>Item/Work Item/Both: </a:t>
            </a:r>
            <a:r>
              <a:rPr lang="en-GB" altLang="en-US" sz="1600" i="1" dirty="0" smtClean="0">
                <a:solidFill>
                  <a:srgbClr val="0000FF"/>
                </a:solidFill>
              </a:rPr>
              <a:t>both</a:t>
            </a:r>
            <a:endParaRPr lang="en-IN" sz="2400" dirty="0"/>
          </a:p>
          <a:p>
            <a:pPr lvl="0"/>
            <a:r>
              <a:rPr lang="en-GB" altLang="en-US" sz="2400" dirty="0" smtClean="0"/>
              <a:t>Source of requirements: </a:t>
            </a:r>
            <a:r>
              <a:rPr lang="en-US" altLang="zh-CN" sz="1600" i="1" dirty="0" smtClean="0">
                <a:solidFill>
                  <a:srgbClr val="0000FF"/>
                </a:solidFill>
              </a:rPr>
              <a:t>requirements and use cases from SA1, IMS solution has been developed by SA2,  also requirements from other SDO, e.g. GSMA.</a:t>
            </a:r>
            <a:endParaRPr lang="en-GB" altLang="en-US" sz="2400" dirty="0" smtClean="0"/>
          </a:p>
          <a:p>
            <a:r>
              <a:rPr lang="en-GB" altLang="en-US" sz="2400" dirty="0" smtClean="0"/>
              <a:t>Expected Output: </a:t>
            </a:r>
            <a:r>
              <a:rPr lang="en-GB" altLang="en-US" sz="1600" i="1" dirty="0" smtClean="0">
                <a:solidFill>
                  <a:srgbClr val="0000FF"/>
                </a:solidFill>
              </a:rPr>
              <a:t>new TR+TS and some content of TR to be added to existing TS&gt;&gt;</a:t>
            </a:r>
          </a:p>
          <a:p>
            <a:r>
              <a:rPr lang="en-US" sz="2400" dirty="0"/>
              <a:t>Anticipated start </a:t>
            </a:r>
            <a:r>
              <a:rPr lang="en-US" sz="2400" dirty="0" smtClean="0"/>
              <a:t>date/meeting: </a:t>
            </a:r>
            <a:r>
              <a:rPr lang="en-GB" altLang="en-US" sz="1600" i="1" dirty="0" smtClean="0">
                <a:solidFill>
                  <a:srgbClr val="0000FF"/>
                </a:solidFill>
              </a:rPr>
              <a:t>SA6#56</a:t>
            </a:r>
            <a:endParaRPr lang="en-IN" sz="2400" dirty="0"/>
          </a:p>
          <a:p>
            <a:pPr lvl="0"/>
            <a:r>
              <a:rPr lang="en-GB" altLang="en-US" sz="2400" dirty="0" smtClean="0"/>
              <a:t>Target Completion:</a:t>
            </a:r>
            <a:r>
              <a:rPr lang="en-GB" altLang="en-US" sz="2400" i="1" dirty="0" smtClean="0">
                <a:solidFill>
                  <a:srgbClr val="0000FF"/>
                </a:solidFill>
              </a:rPr>
              <a:t> </a:t>
            </a:r>
            <a:r>
              <a:rPr lang="en-GB" altLang="en-US" sz="1600" i="1" dirty="0" smtClean="0">
                <a:solidFill>
                  <a:srgbClr val="0000FF"/>
                </a:solidFill>
              </a:rPr>
              <a:t>SA#105</a:t>
            </a:r>
            <a:endParaRPr lang="en-GB" altLang="en-US" sz="2400" dirty="0" smtClean="0"/>
          </a:p>
          <a:p>
            <a:pPr lvl="0"/>
            <a:r>
              <a:rPr lang="en-IN" altLang="en-US" sz="2400" dirty="0" smtClean="0"/>
              <a:t>Estimated TUs: </a:t>
            </a:r>
            <a:r>
              <a:rPr lang="en-GB" altLang="en-US" sz="1600" i="1" dirty="0" smtClean="0">
                <a:solidFill>
                  <a:srgbClr val="0000FF"/>
                </a:solidFill>
              </a:rPr>
              <a:t>6TUs (SID) + 4TUs(WID)</a:t>
            </a:r>
            <a:endParaRPr lang="en-IN" altLang="en-US" sz="2400" dirty="0" smtClean="0"/>
          </a:p>
          <a:p>
            <a:r>
              <a:rPr lang="en-IN" altLang="en-US" sz="2400" dirty="0" err="1" smtClean="0"/>
              <a:t>Rapporteurship</a:t>
            </a:r>
            <a:r>
              <a:rPr lang="en-IN" altLang="en-US" sz="2400" dirty="0" smtClean="0"/>
              <a:t>: </a:t>
            </a:r>
            <a:r>
              <a:rPr lang="it-IT" altLang="en-US" sz="1600" i="1" dirty="0" smtClean="0">
                <a:solidFill>
                  <a:srgbClr val="0000FF"/>
                </a:solidFill>
              </a:rPr>
              <a:t>Liu, Yue, China Mobile, liuyueyjy@chinamobile.com</a:t>
            </a:r>
            <a:endParaRPr lang="en-IN" altLang="en-US" sz="2400" dirty="0" smtClean="0"/>
          </a:p>
          <a:p>
            <a:r>
              <a:rPr lang="en-IN" altLang="en-US" sz="2400" dirty="0" smtClean="0"/>
              <a:t>Supporting IMs: </a:t>
            </a:r>
            <a:r>
              <a:rPr lang="en-IN" altLang="en-US" sz="1600" i="1" dirty="0" smtClean="0">
                <a:solidFill>
                  <a:srgbClr val="0000FF"/>
                </a:solidFill>
              </a:rPr>
              <a:t>AT&amp;T</a:t>
            </a:r>
            <a:r>
              <a:rPr lang="en-IN" altLang="en-US" sz="1600" i="1" smtClean="0">
                <a:solidFill>
                  <a:srgbClr val="0000FF"/>
                </a:solidFill>
              </a:rPr>
              <a:t>, CATT, </a:t>
            </a:r>
            <a:r>
              <a:rPr lang="en-US" altLang="zh-CN" sz="1600" i="1" smtClean="0">
                <a:solidFill>
                  <a:srgbClr val="0000FF"/>
                </a:solidFill>
              </a:rPr>
              <a:t>China </a:t>
            </a:r>
            <a:r>
              <a:rPr lang="en-US" altLang="zh-CN" sz="1600" i="1" dirty="0" smtClean="0">
                <a:solidFill>
                  <a:srgbClr val="0000FF"/>
                </a:solidFill>
              </a:rPr>
              <a:t>Unicom,  </a:t>
            </a:r>
            <a:r>
              <a:rPr lang="en-US" altLang="zh-CN" sz="1600" i="1" dirty="0" err="1" smtClean="0">
                <a:solidFill>
                  <a:srgbClr val="0000FF"/>
                </a:solidFill>
              </a:rPr>
              <a:t>Huawei</a:t>
            </a:r>
            <a:r>
              <a:rPr lang="en-US" altLang="zh-CN" sz="1600" i="1" dirty="0" smtClean="0">
                <a:solidFill>
                  <a:srgbClr val="0000FF"/>
                </a:solidFill>
              </a:rPr>
              <a:t>,  Lenovo, TD-Tech, ZTE</a:t>
            </a:r>
            <a:endParaRPr lang="en-IN" altLang="en-US" sz="1600" i="1" dirty="0" smtClean="0">
              <a:solidFill>
                <a:srgbClr val="0000FF"/>
              </a:solidFill>
            </a:endParaRPr>
          </a:p>
        </p:txBody>
      </p:sp>
      <p:sp>
        <p:nvSpPr>
          <p:cNvPr id="2" name="Up Ribbon 1"/>
          <p:cNvSpPr/>
          <p:nvPr/>
        </p:nvSpPr>
        <p:spPr>
          <a:xfrm>
            <a:off x="5235192" y="114214"/>
            <a:ext cx="4692580" cy="673240"/>
          </a:xfrm>
          <a:prstGeom prst="ribbon2">
            <a:avLst>
              <a:gd name="adj1" fmla="val 16667"/>
              <a:gd name="adj2" fmla="val 688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en-US" sz="2800" i="1" dirty="0" smtClean="0">
                <a:solidFill>
                  <a:srgbClr val="0000FF"/>
                </a:solidFill>
              </a:rPr>
              <a:t>&lt;&lt;</a:t>
            </a:r>
            <a:r>
              <a:rPr lang="en-US" altLang="en-US" sz="2800" i="1" dirty="0" err="1" smtClean="0">
                <a:solidFill>
                  <a:srgbClr val="0000FF"/>
                </a:solidFill>
              </a:rPr>
              <a:t>FS_eMMTelAPP</a:t>
            </a:r>
            <a:r>
              <a:rPr lang="en-US" altLang="en-US" sz="2800" i="1" dirty="0" smtClean="0">
                <a:solidFill>
                  <a:srgbClr val="0000FF"/>
                </a:solidFill>
              </a:rPr>
              <a:t>/</a:t>
            </a:r>
            <a:r>
              <a:rPr lang="en-US" altLang="en-US" sz="2800" i="1" dirty="0" err="1" smtClean="0">
                <a:solidFill>
                  <a:srgbClr val="0000FF"/>
                </a:solidFill>
              </a:rPr>
              <a:t>eMMTelAPP</a:t>
            </a:r>
            <a:r>
              <a:rPr lang="en-US" altLang="en-US" sz="2800" i="1" dirty="0" smtClean="0">
                <a:solidFill>
                  <a:srgbClr val="0000FF"/>
                </a:solidFill>
              </a:rPr>
              <a:t>:  </a:t>
            </a:r>
            <a:br>
              <a:rPr lang="en-US" altLang="en-US" sz="2800" i="1" dirty="0" smtClean="0">
                <a:solidFill>
                  <a:srgbClr val="0000FF"/>
                </a:solidFill>
              </a:rPr>
            </a:br>
            <a:r>
              <a:rPr lang="en-US" altLang="en-US" sz="2800" i="1" dirty="0" smtClean="0">
                <a:solidFill>
                  <a:srgbClr val="0000FF"/>
                </a:solidFill>
              </a:rPr>
              <a:t>Service aspects for supporting the </a:t>
            </a:r>
            <a:r>
              <a:rPr lang="en-US" altLang="en-US" sz="2800" i="1" dirty="0" err="1" smtClean="0">
                <a:solidFill>
                  <a:srgbClr val="0000FF"/>
                </a:solidFill>
              </a:rPr>
              <a:t>eMMTel</a:t>
            </a:r>
            <a:r>
              <a:rPr lang="en-US" altLang="en-US" sz="2800" i="1" dirty="0" smtClean="0">
                <a:solidFill>
                  <a:srgbClr val="0000FF"/>
                </a:solidFill>
              </a:rPr>
              <a:t> Service&gt;&gt; </a:t>
            </a:r>
            <a:r>
              <a:rPr lang="en-US" altLang="en-US" sz="2800" dirty="0" smtClean="0"/>
              <a:t>2/</a:t>
            </a:r>
            <a:r>
              <a:rPr lang="en-US" altLang="zh-CN" sz="2800" dirty="0" smtClean="0"/>
              <a:t>3</a:t>
            </a:r>
            <a:endParaRPr lang="en-GB" altLang="en-US" sz="2800"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825625"/>
            <a:ext cx="11405507" cy="4607832"/>
          </a:xfrm>
        </p:spPr>
        <p:txBody>
          <a:bodyPr/>
          <a:lstStyle/>
          <a:p>
            <a:r>
              <a:rPr lang="en-GB" altLang="en-US" dirty="0" smtClean="0"/>
              <a:t>Description:</a:t>
            </a:r>
            <a:r>
              <a:rPr lang="en-GB" altLang="en-US" sz="1600" i="1" dirty="0" smtClean="0">
                <a:solidFill>
                  <a:srgbClr val="0000FF"/>
                </a:solidFill>
              </a:rPr>
              <a:t> </a:t>
            </a:r>
          </a:p>
          <a:p>
            <a:pPr lvl="1"/>
            <a:r>
              <a:rPr lang="en-US" altLang="en-US" sz="1600" i="1" dirty="0" err="1" smtClean="0">
                <a:solidFill>
                  <a:srgbClr val="0000FF"/>
                </a:solidFill>
              </a:rPr>
              <a:t>eMMTel</a:t>
            </a:r>
            <a:r>
              <a:rPr lang="en-US" altLang="en-US" sz="1600" i="1" dirty="0" smtClean="0">
                <a:solidFill>
                  <a:srgbClr val="0000FF"/>
                </a:solidFill>
              </a:rPr>
              <a:t> service is an enriched and interactive calling experience enhanced with IMS Data Channel technology, which provides an extra data channel in addition to the video/audio channel. The </a:t>
            </a:r>
            <a:r>
              <a:rPr lang="en-US" altLang="en-US" sz="1600" i="1" dirty="0" err="1" smtClean="0">
                <a:solidFill>
                  <a:srgbClr val="0000FF"/>
                </a:solidFill>
              </a:rPr>
              <a:t>eMMTel</a:t>
            </a:r>
            <a:r>
              <a:rPr lang="en-US" altLang="en-US" sz="1600" i="1" dirty="0" smtClean="0">
                <a:solidFill>
                  <a:srgbClr val="0000FF"/>
                </a:solidFill>
              </a:rPr>
              <a:t> service enables a richer feature set natively on the mobile device, including interactive visual menu, real-time on-screen translation, screen and camera sharing, AR telephony etc.</a:t>
            </a:r>
            <a:endParaRPr lang="en-GB" altLang="en-US" sz="1600" i="1" dirty="0" err="1" smtClean="0">
              <a:solidFill>
                <a:srgbClr val="0000FF"/>
              </a:solidFill>
            </a:endParaRPr>
          </a:p>
          <a:p>
            <a:pPr lvl="1"/>
            <a:r>
              <a:rPr lang="en-US" altLang="en-US" sz="1600" i="1" dirty="0" smtClean="0">
                <a:solidFill>
                  <a:srgbClr val="0000FF"/>
                </a:solidFill>
              </a:rPr>
              <a:t>SA1 already finished their Rel-18 WID on </a:t>
            </a:r>
            <a:r>
              <a:rPr lang="en-US" altLang="en-US" sz="1600" i="1" dirty="0" err="1" smtClean="0">
                <a:solidFill>
                  <a:srgbClr val="0000FF"/>
                </a:solidFill>
              </a:rPr>
              <a:t>eMMTel</a:t>
            </a:r>
            <a:r>
              <a:rPr lang="en-US" altLang="en-US" sz="1600" i="1" dirty="0" smtClean="0">
                <a:solidFill>
                  <a:srgbClr val="0000FF"/>
                </a:solidFill>
              </a:rPr>
              <a:t> service</a:t>
            </a:r>
          </a:p>
          <a:p>
            <a:pPr lvl="1"/>
            <a:r>
              <a:rPr lang="en-US" altLang="en-US" sz="1600" i="1" dirty="0" smtClean="0">
                <a:solidFill>
                  <a:srgbClr val="0000FF"/>
                </a:solidFill>
              </a:rPr>
              <a:t>3GPP IMS Architecture supporting </a:t>
            </a:r>
            <a:r>
              <a:rPr lang="en-US" altLang="en-US" sz="1600" i="1" dirty="0" err="1" smtClean="0">
                <a:solidFill>
                  <a:srgbClr val="0000FF"/>
                </a:solidFill>
              </a:rPr>
              <a:t>eMMTel</a:t>
            </a:r>
            <a:r>
              <a:rPr lang="en-US" altLang="en-US" sz="1600" i="1" dirty="0" smtClean="0">
                <a:solidFill>
                  <a:srgbClr val="0000FF"/>
                </a:solidFill>
              </a:rPr>
              <a:t> service is listed in Annex AC of 3GPP TS 23.228 and the APIs supported by 3GPP core network are listed in Annex AA.2.4 and Annex AA.2.5 of 3GPP TS 23.228. Other issues for supporting </a:t>
            </a:r>
            <a:r>
              <a:rPr lang="en-US" altLang="en-US" sz="1600" i="1" dirty="0" err="1" smtClean="0">
                <a:solidFill>
                  <a:srgbClr val="0000FF"/>
                </a:solidFill>
              </a:rPr>
              <a:t>eMMTel</a:t>
            </a:r>
            <a:r>
              <a:rPr lang="en-US" altLang="en-US" sz="1600" i="1" dirty="0" smtClean="0">
                <a:solidFill>
                  <a:srgbClr val="0000FF"/>
                </a:solidFill>
              </a:rPr>
              <a:t> service in 3GPP IMS have been captured by the study item FS_NG_RTC, in Rel-18, and the related outcomes are included in 3GPP TS 23.700-87.</a:t>
            </a:r>
          </a:p>
          <a:p>
            <a:pPr lvl="1"/>
            <a:r>
              <a:rPr lang="en-US" altLang="en-US" sz="1600" i="1" dirty="0" smtClean="0">
                <a:solidFill>
                  <a:srgbClr val="0000FF"/>
                </a:solidFill>
              </a:rPr>
              <a:t>GSMA had published two white papers (i.e. TGY.02 Business Voice Calling and NG.129 IMS Data Channel White Paper) addressing the related scenarios of </a:t>
            </a:r>
            <a:r>
              <a:rPr lang="en-US" altLang="en-US" sz="1600" i="1" dirty="0" err="1" smtClean="0">
                <a:solidFill>
                  <a:srgbClr val="0000FF"/>
                </a:solidFill>
              </a:rPr>
              <a:t>eMMTel</a:t>
            </a:r>
            <a:r>
              <a:rPr lang="en-US" altLang="en-US" sz="1600" i="1" dirty="0" smtClean="0">
                <a:solidFill>
                  <a:srgbClr val="0000FF"/>
                </a:solidFill>
              </a:rPr>
              <a:t> service between end-users and application providers/Vertical service provider</a:t>
            </a:r>
            <a:endParaRPr lang="en-GB" altLang="en-US" sz="1600" i="1" dirty="0" smtClean="0">
              <a:solidFill>
                <a:srgbClr val="0000FF"/>
              </a:solidFill>
            </a:endParaRPr>
          </a:p>
          <a:p>
            <a:r>
              <a:rPr lang="en-GB" altLang="en-US" dirty="0" smtClean="0"/>
              <a:t>Goals:</a:t>
            </a:r>
            <a:r>
              <a:rPr lang="en-GB" altLang="en-US" sz="1600" i="1" dirty="0" smtClean="0">
                <a:solidFill>
                  <a:srgbClr val="0000FF"/>
                </a:solidFill>
              </a:rPr>
              <a:t> </a:t>
            </a:r>
            <a:r>
              <a:rPr lang="en-US" altLang="zh-CN" sz="1600" i="1" dirty="0" smtClean="0">
                <a:solidFill>
                  <a:srgbClr val="0000FF"/>
                </a:solidFill>
              </a:rPr>
              <a:t>develop an application layer enabler for enabling </a:t>
            </a:r>
            <a:r>
              <a:rPr lang="en-US" altLang="zh-CN" sz="1600" i="1" dirty="0" err="1" smtClean="0">
                <a:solidFill>
                  <a:srgbClr val="0000FF"/>
                </a:solidFill>
              </a:rPr>
              <a:t>eMMTel</a:t>
            </a:r>
            <a:r>
              <a:rPr lang="en-US" altLang="zh-CN" sz="1600" i="1" dirty="0" smtClean="0">
                <a:solidFill>
                  <a:srgbClr val="0000FF"/>
                </a:solidFill>
              </a:rPr>
              <a:t> service to application providers/Vertical service provider:</a:t>
            </a:r>
          </a:p>
          <a:p>
            <a:pPr lvl="1"/>
            <a:r>
              <a:rPr lang="en-US" altLang="en-US" sz="1600" i="1" dirty="0" smtClean="0">
                <a:solidFill>
                  <a:srgbClr val="0000FF"/>
                </a:solidFill>
              </a:rPr>
              <a:t>Study the application layer architecture for enabling </a:t>
            </a:r>
            <a:r>
              <a:rPr lang="en-US" altLang="en-US" sz="1600" i="1" dirty="0" err="1" smtClean="0">
                <a:solidFill>
                  <a:srgbClr val="0000FF"/>
                </a:solidFill>
              </a:rPr>
              <a:t>eMMTel</a:t>
            </a:r>
            <a:r>
              <a:rPr lang="en-US" altLang="en-US" sz="1600" i="1" dirty="0" smtClean="0">
                <a:solidFill>
                  <a:srgbClr val="0000FF"/>
                </a:solidFill>
              </a:rPr>
              <a:t> service</a:t>
            </a:r>
          </a:p>
          <a:p>
            <a:pPr lvl="1"/>
            <a:r>
              <a:rPr lang="en-US" altLang="zh-CN" sz="1600" i="1" dirty="0" smtClean="0">
                <a:solidFill>
                  <a:srgbClr val="0000FF"/>
                </a:solidFill>
              </a:rPr>
              <a:t>Develop </a:t>
            </a:r>
            <a:r>
              <a:rPr lang="en-US" altLang="en-US" sz="1600" i="1" dirty="0" smtClean="0">
                <a:solidFill>
                  <a:srgbClr val="0000FF"/>
                </a:solidFill>
              </a:rPr>
              <a:t>application layer APIs which integrated with the underlying 3GPP core network capabilities and hide the detailed architecture of the underlying 3GPP core network</a:t>
            </a:r>
          </a:p>
          <a:p>
            <a:pPr lvl="1"/>
            <a:r>
              <a:rPr lang="en-US" altLang="zh-CN" sz="1600" i="1" dirty="0" smtClean="0">
                <a:solidFill>
                  <a:srgbClr val="0000FF"/>
                </a:solidFill>
              </a:rPr>
              <a:t>Study potential integration of existing application layer service capabilities (e.g. SEAL etc.) specified by SA6 and </a:t>
            </a:r>
            <a:r>
              <a:rPr lang="en-US" altLang="zh-CN" sz="1600" i="1" dirty="0" err="1" smtClean="0">
                <a:solidFill>
                  <a:srgbClr val="0000FF"/>
                </a:solidFill>
              </a:rPr>
              <a:t>eMMTel</a:t>
            </a:r>
            <a:r>
              <a:rPr lang="en-US" altLang="zh-CN" sz="1600" i="1" dirty="0" smtClean="0">
                <a:solidFill>
                  <a:srgbClr val="0000FF"/>
                </a:solidFill>
              </a:rPr>
              <a:t> service to provide value added services</a:t>
            </a:r>
            <a:endParaRPr lang="en-GB" altLang="en-US" dirty="0"/>
          </a:p>
        </p:txBody>
      </p:sp>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extLst>
      <p:ext uri="{BB962C8B-B14F-4D97-AF65-F5344CB8AC3E}">
        <p14:creationId xmlns:p14="http://schemas.microsoft.com/office/powerpoint/2010/main" xmlns="" val="247174598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61707"/>
            <a:ext cx="10515600" cy="1104917"/>
          </a:xfrm>
        </p:spPr>
        <p:txBody>
          <a:bodyPr/>
          <a:lstStyle/>
          <a:p>
            <a:r>
              <a:rPr lang="en-US" altLang="en-US" sz="2800" i="1" dirty="0" smtClean="0">
                <a:solidFill>
                  <a:srgbClr val="0000FF"/>
                </a:solidFill>
              </a:rPr>
              <a:t>&lt;&lt;</a:t>
            </a:r>
            <a:r>
              <a:rPr lang="en-US" altLang="en-US" sz="2800" i="1" dirty="0" err="1" smtClean="0">
                <a:solidFill>
                  <a:srgbClr val="0000FF"/>
                </a:solidFill>
              </a:rPr>
              <a:t>FS_eMMTelAPP</a:t>
            </a:r>
            <a:r>
              <a:rPr lang="en-US" altLang="en-US" sz="2800" i="1" dirty="0" smtClean="0">
                <a:solidFill>
                  <a:srgbClr val="0000FF"/>
                </a:solidFill>
              </a:rPr>
              <a:t>/</a:t>
            </a:r>
            <a:r>
              <a:rPr lang="en-US" altLang="en-US" sz="2800" i="1" dirty="0" err="1" smtClean="0">
                <a:solidFill>
                  <a:srgbClr val="0000FF"/>
                </a:solidFill>
              </a:rPr>
              <a:t>eMMTelAPP</a:t>
            </a:r>
            <a:r>
              <a:rPr lang="en-US" altLang="en-US" sz="2800" i="1" dirty="0" smtClean="0">
                <a:solidFill>
                  <a:srgbClr val="0000FF"/>
                </a:solidFill>
              </a:rPr>
              <a:t>:  </a:t>
            </a:r>
            <a:br>
              <a:rPr lang="en-US" altLang="en-US" sz="2800" i="1" dirty="0" smtClean="0">
                <a:solidFill>
                  <a:srgbClr val="0000FF"/>
                </a:solidFill>
              </a:rPr>
            </a:br>
            <a:r>
              <a:rPr lang="en-US" altLang="en-US" sz="2800" i="1" dirty="0" smtClean="0">
                <a:solidFill>
                  <a:srgbClr val="0000FF"/>
                </a:solidFill>
              </a:rPr>
              <a:t>Service aspects for supporting the </a:t>
            </a:r>
            <a:r>
              <a:rPr lang="en-US" altLang="en-US" sz="2800" i="1" dirty="0" err="1" smtClean="0">
                <a:solidFill>
                  <a:srgbClr val="0000FF"/>
                </a:solidFill>
              </a:rPr>
              <a:t>eMMTel</a:t>
            </a:r>
            <a:r>
              <a:rPr lang="en-US" altLang="en-US" sz="2800" i="1" dirty="0" smtClean="0">
                <a:solidFill>
                  <a:srgbClr val="0000FF"/>
                </a:solidFill>
              </a:rPr>
              <a:t> Service&gt;&gt; </a:t>
            </a:r>
            <a:r>
              <a:rPr lang="en-US" altLang="en-US" sz="2800" dirty="0" smtClean="0"/>
              <a:t>2/</a:t>
            </a:r>
            <a:r>
              <a:rPr lang="en-US" altLang="zh-CN" sz="2800" dirty="0" smtClean="0"/>
              <a:t>3</a:t>
            </a:r>
            <a:endParaRPr lang="zh-CN" altLang="en-US" sz="2800" dirty="0"/>
          </a:p>
        </p:txBody>
      </p:sp>
      <p:sp>
        <p:nvSpPr>
          <p:cNvPr id="3" name="内容占位符 2"/>
          <p:cNvSpPr>
            <a:spLocks noGrp="1"/>
          </p:cNvSpPr>
          <p:nvPr>
            <p:ph idx="1"/>
          </p:nvPr>
        </p:nvSpPr>
        <p:spPr/>
        <p:txBody>
          <a:bodyPr/>
          <a:lstStyle/>
          <a:p>
            <a:r>
              <a:rPr lang="en-GB" altLang="en-US" dirty="0" smtClean="0"/>
              <a:t>Dependency on other working groups: </a:t>
            </a:r>
          </a:p>
          <a:p>
            <a:pPr lvl="1"/>
            <a:r>
              <a:rPr lang="en-US" altLang="en-US" sz="1600" i="1" dirty="0" smtClean="0">
                <a:solidFill>
                  <a:srgbClr val="0000FF"/>
                </a:solidFill>
              </a:rPr>
              <a:t>SA2 has finished the study and the normative work is ongoing (60% </a:t>
            </a:r>
            <a:r>
              <a:rPr lang="en-US" altLang="zh-CN" sz="1600" i="1" dirty="0" smtClean="0">
                <a:solidFill>
                  <a:srgbClr val="0000FF"/>
                </a:solidFill>
              </a:rPr>
              <a:t>after SA#99</a:t>
            </a:r>
            <a:r>
              <a:rPr lang="en-US" altLang="en-US" sz="1600" i="1" dirty="0" smtClean="0">
                <a:solidFill>
                  <a:srgbClr val="0000FF"/>
                </a:solidFill>
              </a:rPr>
              <a:t>). </a:t>
            </a:r>
          </a:p>
          <a:p>
            <a:pPr lvl="1"/>
            <a:r>
              <a:rPr lang="en-US" altLang="en-US" sz="1600" i="1" dirty="0" smtClean="0">
                <a:solidFill>
                  <a:srgbClr val="0000FF"/>
                </a:solidFill>
              </a:rPr>
              <a:t>Any future network enhancements related to enabling the </a:t>
            </a:r>
            <a:r>
              <a:rPr lang="en-US" altLang="en-US" sz="1600" i="1" dirty="0" err="1" smtClean="0">
                <a:solidFill>
                  <a:srgbClr val="0000FF"/>
                </a:solidFill>
              </a:rPr>
              <a:t>eMMTel</a:t>
            </a:r>
            <a:r>
              <a:rPr lang="en-US" altLang="en-US" sz="1600" i="1" dirty="0" smtClean="0">
                <a:solidFill>
                  <a:srgbClr val="0000FF"/>
                </a:solidFill>
              </a:rPr>
              <a:t> service in application layer required for this study, for e.g. interaction between the 3GPP core network and </a:t>
            </a:r>
            <a:r>
              <a:rPr lang="en-US" altLang="en-US" sz="1600" i="1" dirty="0" err="1" smtClean="0">
                <a:solidFill>
                  <a:srgbClr val="0000FF"/>
                </a:solidFill>
              </a:rPr>
              <a:t>eMMTel</a:t>
            </a:r>
            <a:r>
              <a:rPr lang="en-US" altLang="en-US" sz="1600" i="1" dirty="0" smtClean="0">
                <a:solidFill>
                  <a:srgbClr val="0000FF"/>
                </a:solidFill>
              </a:rPr>
              <a:t> enabler layer, should be worked on in the relevant 3GPP working groups (e.g. SA2, SA3, SA4)</a:t>
            </a:r>
            <a:endParaRPr lang="en-GB" altLang="en-US" sz="1600" i="1" dirty="0" smtClean="0">
              <a:solidFill>
                <a:srgbClr val="0000FF"/>
              </a:solidFill>
            </a:endParaRPr>
          </a:p>
          <a:p>
            <a:r>
              <a:rPr lang="en-US" altLang="zh-CN" dirty="0" smtClean="0"/>
              <a:t>Impacts to 3GPP/Industry work if this is not accepted into Rel-19:</a:t>
            </a:r>
          </a:p>
          <a:p>
            <a:pPr lvl="1"/>
            <a:r>
              <a:rPr lang="en-US" altLang="en-US" sz="1600" i="1" dirty="0" smtClean="0">
                <a:solidFill>
                  <a:srgbClr val="0000FF"/>
                </a:solidFill>
              </a:rPr>
              <a:t>enabling </a:t>
            </a:r>
            <a:r>
              <a:rPr lang="en-US" altLang="en-US" sz="1600" i="1" dirty="0" err="1" smtClean="0">
                <a:solidFill>
                  <a:srgbClr val="0000FF"/>
                </a:solidFill>
              </a:rPr>
              <a:t>eMMTel</a:t>
            </a:r>
            <a:r>
              <a:rPr lang="en-US" altLang="en-US" sz="1600" i="1" dirty="0" smtClean="0">
                <a:solidFill>
                  <a:srgbClr val="0000FF"/>
                </a:solidFill>
              </a:rPr>
              <a:t> service to application providers/Vertical service provider may bring benefits to customers, MNOs and application providers/Vertical service provider, e.g. :</a:t>
            </a:r>
          </a:p>
          <a:p>
            <a:pPr lvl="2"/>
            <a:r>
              <a:rPr lang="en-US" altLang="en-US" sz="1200" i="1" dirty="0" smtClean="0">
                <a:solidFill>
                  <a:srgbClr val="0000FF"/>
                </a:solidFill>
              </a:rPr>
              <a:t>adding the verified information to unrecognized numbers to increase the pick-up rate and provide Anti-Fraud Protection to the consumer;</a:t>
            </a:r>
          </a:p>
          <a:p>
            <a:pPr lvl="2"/>
            <a:r>
              <a:rPr lang="en-US" altLang="en-US" sz="1200" i="1" dirty="0" smtClean="0">
                <a:solidFill>
                  <a:srgbClr val="0000FF"/>
                </a:solidFill>
              </a:rPr>
              <a:t>helping application providers/Vertical service provider to improve the voice calling service experience, enhance communication efficiency; and</a:t>
            </a:r>
          </a:p>
          <a:p>
            <a:pPr lvl="2"/>
            <a:r>
              <a:rPr lang="en-US" altLang="en-US" sz="1200" i="1" dirty="0" smtClean="0">
                <a:solidFill>
                  <a:srgbClr val="0000FF"/>
                </a:solidFill>
              </a:rPr>
              <a:t>create new opportunities and cut costs, etc.</a:t>
            </a:r>
          </a:p>
          <a:p>
            <a:pPr lvl="1"/>
            <a:r>
              <a:rPr lang="en-US" altLang="en-US" sz="1600" i="1" dirty="0" smtClean="0">
                <a:solidFill>
                  <a:srgbClr val="0000FF"/>
                </a:solidFill>
              </a:rPr>
              <a:t>if this is not accepted into Rel-19, MNO </a:t>
            </a:r>
            <a:r>
              <a:rPr lang="en-IN" altLang="en-US" sz="1600" i="1" dirty="0" smtClean="0">
                <a:solidFill>
                  <a:srgbClr val="0000FF"/>
                </a:solidFill>
              </a:rPr>
              <a:t>Cannot </a:t>
            </a:r>
            <a:r>
              <a:rPr lang="en-US" altLang="zh-CN" sz="1600" i="1" dirty="0" smtClean="0">
                <a:solidFill>
                  <a:srgbClr val="0000FF"/>
                </a:solidFill>
              </a:rPr>
              <a:t>provide </a:t>
            </a:r>
            <a:r>
              <a:rPr lang="en-US" altLang="zh-CN" sz="1600" i="1" dirty="0" err="1" smtClean="0">
                <a:solidFill>
                  <a:srgbClr val="0000FF"/>
                </a:solidFill>
              </a:rPr>
              <a:t>eMMTel</a:t>
            </a:r>
            <a:r>
              <a:rPr lang="en-US" altLang="zh-CN" sz="1600" i="1" dirty="0" smtClean="0">
                <a:solidFill>
                  <a:srgbClr val="0000FF"/>
                </a:solidFill>
              </a:rPr>
              <a:t> service capabilities to application providers/Vertical service provider and may lose the opportunity . </a:t>
            </a:r>
          </a:p>
          <a:p>
            <a:pPr lvl="1"/>
            <a:r>
              <a:rPr lang="en-US" altLang="zh-CN" sz="1600" i="1" dirty="0" smtClean="0">
                <a:solidFill>
                  <a:srgbClr val="0000FF"/>
                </a:solidFill>
              </a:rPr>
              <a:t>application providers/Vertical service provider may connect with different MNO with different APIs and may cause difficulty to them and reduce the </a:t>
            </a:r>
            <a:endParaRPr lang="en-IN" altLang="en-US" sz="1600" i="1" dirty="0" smtClean="0">
              <a:solidFill>
                <a:srgbClr val="0000FF"/>
              </a:solidFill>
            </a:endParaRPr>
          </a:p>
          <a:p>
            <a:endParaRPr lang="zh-CN"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3600" dirty="0" smtClean="0"/>
              <a:t>Annex</a:t>
            </a:r>
            <a:endParaRPr lang="zh-CN" altLang="en-US" sz="3600"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r>
              <a:rPr lang="zh-CN" altLang="en-US" dirty="0" smtClean="0"/>
              <a:t> </a:t>
            </a:r>
            <a:r>
              <a:rPr lang="en-US" altLang="zh-CN" dirty="0" smtClean="0"/>
              <a:t>of</a:t>
            </a:r>
            <a:r>
              <a:rPr lang="zh-CN" altLang="en-US" dirty="0" smtClean="0"/>
              <a:t> </a:t>
            </a:r>
            <a:r>
              <a:rPr lang="en-US" altLang="zh-CN" dirty="0" err="1" smtClean="0"/>
              <a:t>eMMTelAPP</a:t>
            </a:r>
            <a:r>
              <a:rPr lang="en-US" altLang="zh-CN" dirty="0" smtClean="0"/>
              <a:t> SID</a:t>
            </a:r>
            <a:endParaRPr lang="zh-CN" altLang="en-US" dirty="0"/>
          </a:p>
        </p:txBody>
      </p:sp>
      <p:sp>
        <p:nvSpPr>
          <p:cNvPr id="4" name="标题 29"/>
          <p:cNvSpPr txBox="1">
            <a:spLocks/>
          </p:cNvSpPr>
          <p:nvPr/>
        </p:nvSpPr>
        <p:spPr bwMode="auto">
          <a:xfrm>
            <a:off x="237490" y="102870"/>
            <a:ext cx="11717020" cy="11830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p>
            <a:pPr marL="0" marR="0" lvl="0" indent="0" algn="ctr" defTabSz="914400" rtl="0" eaLnBrk="0" fontAlgn="base" latinLnBrk="0" hangingPunct="0">
              <a:lnSpc>
                <a:spcPct val="90000"/>
              </a:lnSpc>
              <a:spcBef>
                <a:spcPct val="0"/>
              </a:spcBef>
              <a:spcAft>
                <a:spcPct val="0"/>
              </a:spcAft>
              <a:buClrTx/>
              <a:buSzTx/>
              <a:buFontTx/>
              <a:buNone/>
              <a:tabLst/>
              <a:defRPr/>
            </a:pPr>
            <a:endParaRPr kumimoji="0" lang="en-US" altLang="zh-CN" sz="4000" b="1" i="0" u="none" strike="noStrike" kern="1200" cap="none" spc="0" normalizeH="0" baseline="0" noProof="0" dirty="0" smtClean="0">
              <a:ln>
                <a:noFill/>
              </a:ln>
              <a:solidFill>
                <a:schemeClr val="accent1">
                  <a:lumMod val="75000"/>
                </a:schemeClr>
              </a:solidFill>
              <a:effectLst/>
              <a:uLnTx/>
              <a:uFillTx/>
              <a:latin typeface="Calibri" panose="020F0502020204030204" charset="0"/>
              <a:ea typeface="+mj-ea"/>
              <a:cs typeface="Calibri" panose="020F0502020204030204" charset="0"/>
            </a:endParaRPr>
          </a:p>
        </p:txBody>
      </p:sp>
      <p:grpSp>
        <p:nvGrpSpPr>
          <p:cNvPr id="5" name="组合 4"/>
          <p:cNvGrpSpPr>
            <a:grpSpLocks noChangeAspect="1"/>
          </p:cNvGrpSpPr>
          <p:nvPr/>
        </p:nvGrpSpPr>
        <p:grpSpPr>
          <a:xfrm>
            <a:off x="1780691" y="4235115"/>
            <a:ext cx="8857256" cy="2404452"/>
            <a:chOff x="1248" y="6289"/>
            <a:chExt cx="12253" cy="3603"/>
          </a:xfrm>
        </p:grpSpPr>
        <p:grpSp>
          <p:nvGrpSpPr>
            <p:cNvPr id="6" name="组合 21"/>
            <p:cNvGrpSpPr/>
            <p:nvPr/>
          </p:nvGrpSpPr>
          <p:grpSpPr>
            <a:xfrm>
              <a:off x="1390" y="6289"/>
              <a:ext cx="12110" cy="519"/>
              <a:chOff x="132368" y="4150209"/>
              <a:chExt cx="3983000" cy="329558"/>
            </a:xfrm>
            <a:solidFill>
              <a:srgbClr val="4680B7"/>
            </a:solidFill>
          </p:grpSpPr>
          <p:sp>
            <p:nvSpPr>
              <p:cNvPr id="22" name="文本框 28"/>
              <p:cNvSpPr txBox="1"/>
              <p:nvPr/>
            </p:nvSpPr>
            <p:spPr>
              <a:xfrm>
                <a:off x="2244246" y="4157683"/>
                <a:ext cx="1871122" cy="322084"/>
              </a:xfrm>
              <a:prstGeom prst="chevron">
                <a:avLst/>
              </a:prstGeom>
              <a:solidFill>
                <a:srgbClr val="88B930"/>
              </a:solidFill>
              <a:effectLst>
                <a:outerShdw blurRad="50800" dist="38100" dir="2700000" algn="tl" rotWithShape="0">
                  <a:prstClr val="black">
                    <a:alpha val="40000"/>
                  </a:prstClr>
                </a:outerShdw>
              </a:effectLst>
            </p:spPr>
            <p:txBody>
              <a:bodyPr wrap="square" rtlCol="0">
                <a:spAutoFit/>
              </a:bodyPr>
              <a:lstStyle>
                <a:defPPr>
                  <a:defRPr lang="zh-CN"/>
                </a:defPPr>
                <a:lvl1pPr>
                  <a:defRPr sz="1600" b="1">
                    <a:solidFill>
                      <a:schemeClr val="bg1"/>
                    </a:solidFill>
                    <a:latin typeface="微软雅黑" panose="020B0503020204020204" charset="-122"/>
                    <a:ea typeface="微软雅黑" panose="020B0503020204020204" charset="-122"/>
                  </a:defRPr>
                </a:lvl1pPr>
              </a:lstStyle>
              <a:p>
                <a:pPr algn="ctr">
                  <a:buClrTx/>
                  <a:buSzTx/>
                  <a:buFontTx/>
                  <a:defRPr/>
                </a:pPr>
                <a:r>
                  <a:rPr lang="en-US" altLang="zh-CN" dirty="0">
                    <a:latin typeface="Calibri" panose="020F0502020204030204" charset="0"/>
                    <a:cs typeface="Calibri" panose="020F0502020204030204" charset="0"/>
                  </a:rPr>
                  <a:t>Enterprise users’ requirements</a:t>
                </a:r>
              </a:p>
            </p:txBody>
          </p:sp>
          <p:sp>
            <p:nvSpPr>
              <p:cNvPr id="23" name="文本框 27"/>
              <p:cNvSpPr txBox="1"/>
              <p:nvPr/>
            </p:nvSpPr>
            <p:spPr>
              <a:xfrm>
                <a:off x="132368" y="4150209"/>
                <a:ext cx="2130658" cy="322138"/>
              </a:xfrm>
              <a:prstGeom prst="homePlate">
                <a:avLst/>
              </a:prstGeom>
              <a:solidFill>
                <a:srgbClr val="4492A2"/>
              </a:solidFill>
              <a:effectLst>
                <a:outerShdw blurRad="50800" dist="38100" dir="2700000" algn="tl" rotWithShape="0">
                  <a:prstClr val="black">
                    <a:alpha val="40000"/>
                  </a:prstClr>
                </a:outerShdw>
              </a:effectLst>
            </p:spPr>
            <p:txBody>
              <a:bodyPr wrap="square" rtlCol="0">
                <a:spAutoFit/>
              </a:bodyPr>
              <a:lstStyle/>
              <a:p>
                <a:pPr algn="ctr">
                  <a:defRPr/>
                </a:pPr>
                <a:r>
                  <a:rPr lang="en-US" altLang="zh-CN" sz="1600" b="1" dirty="0">
                    <a:solidFill>
                      <a:schemeClr val="bg1"/>
                    </a:solidFill>
                    <a:latin typeface="Calibri" panose="020F0502020204030204" charset="0"/>
                    <a:ea typeface="微软雅黑" panose="020B0503020204020204" charset="-122"/>
                    <a:cs typeface="Calibri" panose="020F0502020204030204" charset="0"/>
                  </a:rPr>
                  <a:t>Consumers’ requirements</a:t>
                </a:r>
              </a:p>
            </p:txBody>
          </p:sp>
        </p:grpSp>
        <p:sp>
          <p:nvSpPr>
            <p:cNvPr id="7" name="TextBox 23"/>
            <p:cNvSpPr txBox="1"/>
            <p:nvPr/>
          </p:nvSpPr>
          <p:spPr>
            <a:xfrm>
              <a:off x="1248" y="8462"/>
              <a:ext cx="2343" cy="922"/>
            </a:xfrm>
            <a:prstGeom prst="rect">
              <a:avLst/>
            </a:prstGeom>
            <a:noFill/>
          </p:spPr>
          <p:txBody>
            <a:bodyPr wrap="square" lIns="91424" tIns="45718" rIns="91424" bIns="45718" rtlCol="0">
              <a:spAutoFit/>
            </a:bodyPr>
            <a:lstStyle/>
            <a:p>
              <a:pPr algn="ctr" defTabSz="914400">
                <a:buClrTx/>
                <a:buSzTx/>
                <a:buFontTx/>
              </a:pPr>
              <a:r>
                <a:rPr lang="en-US" altLang="zh-CN" sz="1200" b="1" dirty="0" smtClean="0">
                  <a:latin typeface="Calibri" panose="020F0502020204030204" charset="0"/>
                  <a:cs typeface="Calibri" panose="020F0502020204030204" charset="0"/>
                </a:rPr>
                <a:t>Communication</a:t>
              </a:r>
            </a:p>
            <a:p>
              <a:pPr algn="ctr" defTabSz="914400">
                <a:buClrTx/>
                <a:buSzTx/>
                <a:buFontTx/>
              </a:pPr>
              <a:r>
                <a:rPr lang="en-US" altLang="zh-CN" sz="1100" dirty="0" smtClean="0">
                  <a:latin typeface="Calibri" panose="020F0502020204030204" charset="0"/>
                  <a:cs typeface="Calibri" panose="020F0502020204030204" charset="0"/>
                </a:rPr>
                <a:t>More efficient and friendly </a:t>
              </a:r>
            </a:p>
          </p:txBody>
        </p:sp>
        <p:sp>
          <p:nvSpPr>
            <p:cNvPr id="8" name="圆角矩形 7"/>
            <p:cNvSpPr/>
            <p:nvPr/>
          </p:nvSpPr>
          <p:spPr>
            <a:xfrm>
              <a:off x="1657" y="7041"/>
              <a:ext cx="1417" cy="1387"/>
            </a:xfrm>
            <a:prstGeom prst="roundRect">
              <a:avLst/>
            </a:prstGeom>
            <a:solidFill>
              <a:srgbClr val="4493A2"/>
            </a:solidFill>
            <a:ln>
              <a:solidFill>
                <a:srgbClr val="4493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latin typeface="Calibri" panose="020F0502020204030204" charset="0"/>
                <a:cs typeface="Calibri" panose="020F0502020204030204" charset="0"/>
              </a:endParaRPr>
            </a:p>
          </p:txBody>
        </p:sp>
        <p:sp>
          <p:nvSpPr>
            <p:cNvPr id="9" name="圆角矩形 8"/>
            <p:cNvSpPr/>
            <p:nvPr/>
          </p:nvSpPr>
          <p:spPr>
            <a:xfrm>
              <a:off x="3787" y="7041"/>
              <a:ext cx="1480" cy="1387"/>
            </a:xfrm>
            <a:prstGeom prst="roundRect">
              <a:avLst/>
            </a:prstGeom>
            <a:solidFill>
              <a:srgbClr val="4493A2"/>
            </a:solidFill>
            <a:ln>
              <a:solidFill>
                <a:srgbClr val="4493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latin typeface="Calibri" panose="020F0502020204030204" charset="0"/>
                <a:cs typeface="Calibri" panose="020F0502020204030204" charset="0"/>
              </a:endParaRPr>
            </a:p>
          </p:txBody>
        </p:sp>
        <p:sp>
          <p:nvSpPr>
            <p:cNvPr id="10" name="圆角矩形 9"/>
            <p:cNvSpPr/>
            <p:nvPr/>
          </p:nvSpPr>
          <p:spPr>
            <a:xfrm>
              <a:off x="5992" y="7019"/>
              <a:ext cx="1480" cy="1387"/>
            </a:xfrm>
            <a:prstGeom prst="roundRect">
              <a:avLst/>
            </a:prstGeom>
            <a:solidFill>
              <a:srgbClr val="4493A2"/>
            </a:solidFill>
            <a:ln>
              <a:solidFill>
                <a:srgbClr val="4493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latin typeface="Calibri" panose="020F0502020204030204" charset="0"/>
                <a:cs typeface="Calibri" panose="020F0502020204030204" charset="0"/>
              </a:endParaRPr>
            </a:p>
          </p:txBody>
        </p:sp>
        <p:sp>
          <p:nvSpPr>
            <p:cNvPr id="11" name="圆角矩形 10"/>
            <p:cNvSpPr/>
            <p:nvPr/>
          </p:nvSpPr>
          <p:spPr>
            <a:xfrm>
              <a:off x="8517" y="7064"/>
              <a:ext cx="1480" cy="1387"/>
            </a:xfrm>
            <a:prstGeom prst="roundRect">
              <a:avLst/>
            </a:prstGeom>
            <a:solidFill>
              <a:srgbClr val="88B930"/>
            </a:solidFill>
            <a:ln>
              <a:solidFill>
                <a:srgbClr val="88B9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latin typeface="Calibri" panose="020F0502020204030204" charset="0"/>
                <a:cs typeface="Calibri" panose="020F0502020204030204" charset="0"/>
              </a:endParaRPr>
            </a:p>
          </p:txBody>
        </p:sp>
        <p:sp>
          <p:nvSpPr>
            <p:cNvPr id="12" name="圆角矩形 11"/>
            <p:cNvSpPr/>
            <p:nvPr/>
          </p:nvSpPr>
          <p:spPr>
            <a:xfrm>
              <a:off x="11156" y="7042"/>
              <a:ext cx="1480" cy="1387"/>
            </a:xfrm>
            <a:prstGeom prst="roundRect">
              <a:avLst/>
            </a:prstGeom>
            <a:solidFill>
              <a:srgbClr val="88B930"/>
            </a:solidFill>
            <a:ln>
              <a:solidFill>
                <a:srgbClr val="88B9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latin typeface="Calibri" panose="020F0502020204030204" charset="0"/>
                <a:cs typeface="Calibri" panose="020F0502020204030204" charset="0"/>
              </a:endParaRPr>
            </a:p>
          </p:txBody>
        </p:sp>
        <p:sp>
          <p:nvSpPr>
            <p:cNvPr id="13" name="TextBox 23"/>
            <p:cNvSpPr txBox="1"/>
            <p:nvPr/>
          </p:nvSpPr>
          <p:spPr>
            <a:xfrm>
              <a:off x="3590" y="8462"/>
              <a:ext cx="1874" cy="669"/>
            </a:xfrm>
            <a:prstGeom prst="rect">
              <a:avLst/>
            </a:prstGeom>
            <a:noFill/>
          </p:spPr>
          <p:txBody>
            <a:bodyPr wrap="square" lIns="91424" tIns="45718" rIns="91424" bIns="45718" rtlCol="0">
              <a:spAutoFit/>
            </a:bodyPr>
            <a:lstStyle/>
            <a:p>
              <a:pPr algn="ctr" defTabSz="914400">
                <a:lnSpc>
                  <a:spcPct val="100000"/>
                </a:lnSpc>
                <a:buClrTx/>
                <a:buSzTx/>
                <a:buNone/>
              </a:pPr>
              <a:r>
                <a:rPr lang="en-US" altLang="zh-CN" sz="1200" b="1" dirty="0" smtClean="0">
                  <a:latin typeface="Calibri" panose="020F0502020204030204" charset="0"/>
                  <a:cs typeface="Calibri" panose="020F0502020204030204" charset="0"/>
                </a:rPr>
                <a:t>For the young</a:t>
              </a:r>
            </a:p>
            <a:p>
              <a:pPr algn="ctr" defTabSz="914400">
                <a:lnSpc>
                  <a:spcPct val="100000"/>
                </a:lnSpc>
                <a:buClrTx/>
                <a:buSzTx/>
                <a:buNone/>
              </a:pPr>
              <a:r>
                <a:rPr lang="en-US" altLang="zh-CN" sz="1100" dirty="0" smtClean="0">
                  <a:latin typeface="Calibri" panose="020F0502020204030204" charset="0"/>
                  <a:cs typeface="Calibri" panose="020F0502020204030204" charset="0"/>
                </a:rPr>
                <a:t>Fun, personality</a:t>
              </a:r>
            </a:p>
          </p:txBody>
        </p:sp>
        <p:sp>
          <p:nvSpPr>
            <p:cNvPr id="14" name="TextBox 23"/>
            <p:cNvSpPr txBox="1"/>
            <p:nvPr/>
          </p:nvSpPr>
          <p:spPr>
            <a:xfrm>
              <a:off x="5465" y="8462"/>
              <a:ext cx="2403" cy="1430"/>
            </a:xfrm>
            <a:prstGeom prst="rect">
              <a:avLst/>
            </a:prstGeom>
            <a:noFill/>
          </p:spPr>
          <p:txBody>
            <a:bodyPr wrap="square" lIns="91424" tIns="45718" rIns="91424" bIns="45718" rtlCol="0">
              <a:spAutoFit/>
            </a:bodyPr>
            <a:lstStyle/>
            <a:p>
              <a:pPr algn="ctr" defTabSz="914400">
                <a:buClrTx/>
                <a:buSzTx/>
                <a:buNone/>
              </a:pPr>
              <a:r>
                <a:rPr lang="en-US" altLang="zh-CN" sz="1200" b="1" dirty="0" smtClean="0">
                  <a:latin typeface="Calibri" panose="020F0502020204030204" charset="0"/>
                  <a:cs typeface="Calibri" panose="020F0502020204030204" charset="0"/>
                </a:rPr>
                <a:t>For the elder</a:t>
              </a:r>
            </a:p>
            <a:p>
              <a:pPr algn="ctr" defTabSz="914400">
                <a:buClrTx/>
                <a:buSzTx/>
                <a:buNone/>
              </a:pPr>
              <a:r>
                <a:rPr lang="en-US" altLang="zh-CN" sz="1100" dirty="0" smtClean="0">
                  <a:latin typeface="Calibri" panose="020F0502020204030204" charset="0"/>
                  <a:cs typeface="Calibri" panose="020F0502020204030204" charset="0"/>
                </a:rPr>
                <a:t>Video interaction between family members, remote assistance</a:t>
              </a:r>
            </a:p>
          </p:txBody>
        </p:sp>
        <p:sp>
          <p:nvSpPr>
            <p:cNvPr id="15" name="TextBox 23"/>
            <p:cNvSpPr txBox="1"/>
            <p:nvPr/>
          </p:nvSpPr>
          <p:spPr>
            <a:xfrm>
              <a:off x="8016" y="8462"/>
              <a:ext cx="2609" cy="922"/>
            </a:xfrm>
            <a:prstGeom prst="rect">
              <a:avLst/>
            </a:prstGeom>
            <a:noFill/>
          </p:spPr>
          <p:txBody>
            <a:bodyPr wrap="square" lIns="91424" tIns="45718" rIns="91424" bIns="45718" rtlCol="0">
              <a:spAutoFit/>
            </a:bodyPr>
            <a:lstStyle/>
            <a:p>
              <a:pPr algn="ctr" defTabSz="914400">
                <a:lnSpc>
                  <a:spcPct val="100000"/>
                </a:lnSpc>
                <a:buClrTx/>
                <a:buSzTx/>
                <a:buNone/>
              </a:pPr>
              <a:r>
                <a:rPr lang="en-US" altLang="zh-CN" sz="1200" b="1" dirty="0" smtClean="0">
                  <a:latin typeface="Calibri" panose="020F0502020204030204" charset="0"/>
                  <a:cs typeface="Calibri" panose="020F0502020204030204" charset="0"/>
                </a:rPr>
                <a:t>Customer service</a:t>
              </a:r>
            </a:p>
            <a:p>
              <a:pPr algn="ctr" defTabSz="914400">
                <a:lnSpc>
                  <a:spcPct val="100000"/>
                </a:lnSpc>
                <a:buClrTx/>
                <a:buSzTx/>
                <a:buNone/>
              </a:pPr>
              <a:r>
                <a:rPr lang="en-US" altLang="zh-CN" sz="1100" dirty="0" smtClean="0">
                  <a:latin typeface="Calibri" panose="020F0502020204030204" charset="0"/>
                  <a:cs typeface="Calibri" panose="020F0502020204030204" charset="0"/>
                </a:rPr>
                <a:t>Visual interactive menus to improve user experience</a:t>
              </a:r>
            </a:p>
          </p:txBody>
        </p:sp>
        <p:sp>
          <p:nvSpPr>
            <p:cNvPr id="16" name="TextBox 23"/>
            <p:cNvSpPr txBox="1"/>
            <p:nvPr/>
          </p:nvSpPr>
          <p:spPr>
            <a:xfrm>
              <a:off x="10365" y="8462"/>
              <a:ext cx="3136" cy="922"/>
            </a:xfrm>
            <a:prstGeom prst="rect">
              <a:avLst/>
            </a:prstGeom>
            <a:noFill/>
          </p:spPr>
          <p:txBody>
            <a:bodyPr wrap="square" lIns="91424" tIns="45718" rIns="91424" bIns="45718" rtlCol="0">
              <a:spAutoFit/>
            </a:bodyPr>
            <a:lstStyle/>
            <a:p>
              <a:pPr algn="ctr" defTabSz="914400">
                <a:buClrTx/>
                <a:buSzTx/>
                <a:buNone/>
              </a:pPr>
              <a:r>
                <a:rPr lang="en-US" altLang="zh-CN" sz="1200" b="1" dirty="0" smtClean="0">
                  <a:latin typeface="Calibri" panose="020F0502020204030204" charset="0"/>
                  <a:cs typeface="Calibri" panose="020F0502020204030204" charset="0"/>
                </a:rPr>
                <a:t>Trusted</a:t>
              </a:r>
            </a:p>
            <a:p>
              <a:pPr algn="ctr" defTabSz="914400">
                <a:lnSpc>
                  <a:spcPct val="100000"/>
                </a:lnSpc>
                <a:buClrTx/>
                <a:buSzTx/>
                <a:buNone/>
              </a:pPr>
              <a:r>
                <a:rPr lang="en-US" altLang="zh-CN" sz="1100" dirty="0" smtClean="0">
                  <a:latin typeface="Calibri" panose="020F0502020204030204" charset="0"/>
                  <a:cs typeface="Calibri" panose="020F0502020204030204" charset="0"/>
                </a:rPr>
                <a:t>Identity authentication to enhance security </a:t>
              </a:r>
            </a:p>
          </p:txBody>
        </p:sp>
        <p:pic>
          <p:nvPicPr>
            <p:cNvPr id="17" name="图片 16" descr="卡通人物&#10;&#10;中度可信度描述已自动生成"/>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27" y="7176"/>
              <a:ext cx="1018" cy="1018"/>
            </a:xfrm>
            <a:prstGeom prst="rect">
              <a:avLst/>
            </a:prstGeom>
          </p:spPr>
        </p:pic>
        <p:pic>
          <p:nvPicPr>
            <p:cNvPr id="18" name="图片 17" descr="卡通人物&#10;&#10;描述已自动生成"/>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272" y="7248"/>
              <a:ext cx="904" cy="904"/>
            </a:xfrm>
            <a:prstGeom prst="rect">
              <a:avLst/>
            </a:prstGeom>
          </p:spPr>
        </p:pic>
        <p:pic>
          <p:nvPicPr>
            <p:cNvPr id="19" name="图片 18" descr="图标&#10;&#10;描述已自动生成"/>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477" y="7267"/>
              <a:ext cx="884" cy="884"/>
            </a:xfrm>
            <a:prstGeom prst="rect">
              <a:avLst/>
            </a:prstGeom>
          </p:spPr>
        </p:pic>
        <p:pic>
          <p:nvPicPr>
            <p:cNvPr id="20" name="图片 19" descr="卡通画&#10;&#10;描述已自动生成"/>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848" y="7232"/>
              <a:ext cx="920" cy="920"/>
            </a:xfrm>
            <a:prstGeom prst="rect">
              <a:avLst/>
            </a:prstGeom>
          </p:spPr>
        </p:pic>
        <p:pic>
          <p:nvPicPr>
            <p:cNvPr id="21" name="图片 20" descr="卡通画&#10;&#10;中度可信度描述已自动生成"/>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183" y="7347"/>
              <a:ext cx="705" cy="705"/>
            </a:xfrm>
            <a:prstGeom prst="rect">
              <a:avLst/>
            </a:prstGeom>
          </p:spPr>
        </p:pic>
      </p:grpSp>
      <p:grpSp>
        <p:nvGrpSpPr>
          <p:cNvPr id="41" name="组合 40"/>
          <p:cNvGrpSpPr/>
          <p:nvPr/>
        </p:nvGrpSpPr>
        <p:grpSpPr>
          <a:xfrm>
            <a:off x="2514617" y="2587271"/>
            <a:ext cx="7026443" cy="1500010"/>
            <a:chOff x="3110865" y="1626929"/>
            <a:chExt cx="6658550" cy="2144675"/>
          </a:xfrm>
        </p:grpSpPr>
        <p:grpSp>
          <p:nvGrpSpPr>
            <p:cNvPr id="24" name="组合 23"/>
            <p:cNvGrpSpPr>
              <a:grpSpLocks noChangeAspect="1"/>
            </p:cNvGrpSpPr>
            <p:nvPr/>
          </p:nvGrpSpPr>
          <p:grpSpPr>
            <a:xfrm>
              <a:off x="6241415" y="1626929"/>
              <a:ext cx="3528000" cy="2144675"/>
              <a:chOff x="6059" y="3119"/>
              <a:chExt cx="5088" cy="3093"/>
            </a:xfrm>
          </p:grpSpPr>
          <p:grpSp>
            <p:nvGrpSpPr>
              <p:cNvPr id="25" name="组合 6"/>
              <p:cNvGrpSpPr/>
              <p:nvPr/>
            </p:nvGrpSpPr>
            <p:grpSpPr>
              <a:xfrm>
                <a:off x="6059" y="3119"/>
                <a:ext cx="2195" cy="1446"/>
                <a:chOff x="3647672" y="1980097"/>
                <a:chExt cx="1393789" cy="918001"/>
              </a:xfrm>
            </p:grpSpPr>
            <p:pic>
              <p:nvPicPr>
                <p:cNvPr id="35" name="图片 34"/>
                <p:cNvPicPr>
                  <a:picLocks noChangeAspect="1"/>
                </p:cNvPicPr>
                <p:nvPr/>
              </p:nvPicPr>
              <p:blipFill>
                <a:blip r:embed="rId7" cstate="print">
                  <a:alphaModFix amt="60000"/>
                  <a:extLst>
                    <a:ext uri="{28A0092B-C50C-407E-A947-70E740481C1C}">
                      <a14:useLocalDpi xmlns:a14="http://schemas.microsoft.com/office/drawing/2010/main" xmlns="" val="0"/>
                    </a:ext>
                  </a:extLst>
                </a:blip>
                <a:stretch>
                  <a:fillRect/>
                </a:stretch>
              </p:blipFill>
              <p:spPr>
                <a:xfrm>
                  <a:off x="3804618" y="1980097"/>
                  <a:ext cx="1079972" cy="889010"/>
                </a:xfrm>
                <a:prstGeom prst="rect">
                  <a:avLst/>
                </a:prstGeom>
                <a:ln>
                  <a:noFill/>
                </a:ln>
              </p:spPr>
            </p:pic>
            <p:sp>
              <p:nvSpPr>
                <p:cNvPr id="36" name="文本框 64"/>
                <p:cNvSpPr txBox="1"/>
                <p:nvPr/>
              </p:nvSpPr>
              <p:spPr>
                <a:xfrm>
                  <a:off x="3647672" y="2132408"/>
                  <a:ext cx="1393789" cy="765690"/>
                </a:xfrm>
                <a:prstGeom prst="rect">
                  <a:avLst/>
                </a:prstGeom>
                <a:noFill/>
              </p:spPr>
              <p:txBody>
                <a:bodyPr wrap="square">
                  <a:spAutoFit/>
                </a:bodyPr>
                <a:lstStyle/>
                <a:p>
                  <a:pPr algn="ctr" defTabSz="524510">
                    <a:buClrTx/>
                    <a:buSzTx/>
                    <a:buNone/>
                    <a:defRPr/>
                  </a:pPr>
                  <a:r>
                    <a:rPr lang="en-US" sz="1600" b="1" dirty="0">
                      <a:solidFill>
                        <a:srgbClr val="2E75B6"/>
                      </a:solidFill>
                      <a:latin typeface="Calibri" panose="020F0502020204030204" charset="0"/>
                      <a:ea typeface="微软雅黑" panose="020B0503020204020204" charset="-122"/>
                      <a:cs typeface="Calibri" panose="020F0502020204030204" charset="0"/>
                      <a:sym typeface="+mn-ea"/>
                    </a:rPr>
                    <a:t>Secure</a:t>
                  </a:r>
                </a:p>
                <a:p>
                  <a:pPr algn="ctr" defTabSz="524510">
                    <a:buClrTx/>
                    <a:buSzTx/>
                    <a:buNone/>
                    <a:defRPr/>
                  </a:pPr>
                  <a:r>
                    <a:rPr lang="en-US" sz="1600" b="1" dirty="0">
                      <a:solidFill>
                        <a:srgbClr val="2E75B6"/>
                      </a:solidFill>
                      <a:latin typeface="Calibri" panose="020F0502020204030204" charset="0"/>
                      <a:ea typeface="微软雅黑" panose="020B0503020204020204" charset="-122"/>
                      <a:cs typeface="Calibri" panose="020F0502020204030204" charset="0"/>
                      <a:sym typeface="+mn-ea"/>
                    </a:rPr>
                    <a:t>Trusted</a:t>
                  </a:r>
                </a:p>
              </p:txBody>
            </p:sp>
          </p:grpSp>
          <p:grpSp>
            <p:nvGrpSpPr>
              <p:cNvPr id="26" name="组合 66"/>
              <p:cNvGrpSpPr/>
              <p:nvPr/>
            </p:nvGrpSpPr>
            <p:grpSpPr>
              <a:xfrm>
                <a:off x="8952" y="3119"/>
                <a:ext cx="2195" cy="1446"/>
                <a:chOff x="3647774" y="1980097"/>
                <a:chExt cx="1393789" cy="918001"/>
              </a:xfrm>
            </p:grpSpPr>
            <p:pic>
              <p:nvPicPr>
                <p:cNvPr id="33" name="图片 32"/>
                <p:cNvPicPr>
                  <a:picLocks noChangeAspect="1"/>
                </p:cNvPicPr>
                <p:nvPr/>
              </p:nvPicPr>
              <p:blipFill>
                <a:blip r:embed="rId7" cstate="print">
                  <a:alphaModFix amt="60000"/>
                  <a:extLst>
                    <a:ext uri="{28A0092B-C50C-407E-A947-70E740481C1C}">
                      <a14:useLocalDpi xmlns:a14="http://schemas.microsoft.com/office/drawing/2010/main" xmlns="" val="0"/>
                    </a:ext>
                  </a:extLst>
                </a:blip>
                <a:stretch>
                  <a:fillRect/>
                </a:stretch>
              </p:blipFill>
              <p:spPr>
                <a:xfrm>
                  <a:off x="3804618" y="1980097"/>
                  <a:ext cx="1079972" cy="889010"/>
                </a:xfrm>
                <a:prstGeom prst="rect">
                  <a:avLst/>
                </a:prstGeom>
                <a:ln>
                  <a:noFill/>
                </a:ln>
              </p:spPr>
            </p:pic>
            <p:sp>
              <p:nvSpPr>
                <p:cNvPr id="34" name="文本框 68"/>
                <p:cNvSpPr txBox="1"/>
                <p:nvPr/>
              </p:nvSpPr>
              <p:spPr>
                <a:xfrm>
                  <a:off x="3647774" y="2132408"/>
                  <a:ext cx="1393789" cy="765690"/>
                </a:xfrm>
                <a:prstGeom prst="rect">
                  <a:avLst/>
                </a:prstGeom>
                <a:noFill/>
              </p:spPr>
              <p:txBody>
                <a:bodyPr wrap="square">
                  <a:spAutoFit/>
                </a:bodyPr>
                <a:lstStyle/>
                <a:p>
                  <a:pPr algn="ctr" defTabSz="524510">
                    <a:defRPr/>
                  </a:pPr>
                  <a:r>
                    <a:rPr lang="en-US" sz="1600" b="1" dirty="0">
                      <a:solidFill>
                        <a:srgbClr val="2E75B6"/>
                      </a:solidFill>
                      <a:latin typeface="Calibri" panose="020F0502020204030204" charset="0"/>
                      <a:ea typeface="微软雅黑" panose="020B0503020204020204" charset="-122"/>
                      <a:cs typeface="Calibri" panose="020F0502020204030204" charset="0"/>
                      <a:sym typeface="+mn-ea"/>
                    </a:rPr>
                    <a:t>Simple</a:t>
                  </a:r>
                </a:p>
                <a:p>
                  <a:pPr algn="ctr" defTabSz="524510">
                    <a:defRPr/>
                  </a:pPr>
                  <a:r>
                    <a:rPr lang="en-US" altLang="zh-CN" sz="1600" b="1" dirty="0">
                      <a:solidFill>
                        <a:srgbClr val="2E75B6"/>
                      </a:solidFill>
                      <a:latin typeface="Calibri" panose="020F0502020204030204" charset="0"/>
                      <a:ea typeface="微软雅黑" panose="020B0503020204020204" charset="-122"/>
                      <a:cs typeface="Calibri" panose="020F0502020204030204" charset="0"/>
                      <a:sym typeface="+mn-ea"/>
                    </a:rPr>
                    <a:t>E</a:t>
                  </a:r>
                  <a:r>
                    <a:rPr lang="zh-CN" altLang="en-US" sz="1600" b="1" dirty="0">
                      <a:solidFill>
                        <a:srgbClr val="2E75B6"/>
                      </a:solidFill>
                      <a:latin typeface="Calibri" panose="020F0502020204030204" charset="0"/>
                      <a:ea typeface="微软雅黑" panose="020B0503020204020204" charset="-122"/>
                      <a:cs typeface="Calibri" panose="020F0502020204030204" charset="0"/>
                      <a:sym typeface="+mn-ea"/>
                    </a:rPr>
                    <a:t>asy-to-use</a:t>
                  </a:r>
                </a:p>
              </p:txBody>
            </p:sp>
          </p:grpSp>
          <p:grpSp>
            <p:nvGrpSpPr>
              <p:cNvPr id="27" name="组合 69"/>
              <p:cNvGrpSpPr/>
              <p:nvPr/>
            </p:nvGrpSpPr>
            <p:grpSpPr>
              <a:xfrm>
                <a:off x="6059" y="4768"/>
                <a:ext cx="2195" cy="1400"/>
                <a:chOff x="-26335" y="3027832"/>
                <a:chExt cx="1393789" cy="889011"/>
              </a:xfrm>
            </p:grpSpPr>
            <p:pic>
              <p:nvPicPr>
                <p:cNvPr id="31" name="图片 30"/>
                <p:cNvPicPr>
                  <a:picLocks noChangeAspect="1"/>
                </p:cNvPicPr>
                <p:nvPr/>
              </p:nvPicPr>
              <p:blipFill>
                <a:blip r:embed="rId7" cstate="print">
                  <a:alphaModFix amt="60000"/>
                  <a:extLst>
                    <a:ext uri="{28A0092B-C50C-407E-A947-70E740481C1C}">
                      <a14:useLocalDpi xmlns:a14="http://schemas.microsoft.com/office/drawing/2010/main" xmlns="" val="0"/>
                    </a:ext>
                  </a:extLst>
                </a:blip>
                <a:stretch>
                  <a:fillRect/>
                </a:stretch>
              </p:blipFill>
              <p:spPr>
                <a:xfrm>
                  <a:off x="130508" y="3027832"/>
                  <a:ext cx="1079972" cy="889011"/>
                </a:xfrm>
                <a:prstGeom prst="rect">
                  <a:avLst/>
                </a:prstGeom>
                <a:ln>
                  <a:noFill/>
                </a:ln>
              </p:spPr>
            </p:pic>
            <p:sp>
              <p:nvSpPr>
                <p:cNvPr id="32" name="文本框 56"/>
                <p:cNvSpPr txBox="1"/>
                <p:nvPr/>
              </p:nvSpPr>
              <p:spPr>
                <a:xfrm>
                  <a:off x="-26335" y="3150851"/>
                  <a:ext cx="1393789" cy="765691"/>
                </a:xfrm>
                <a:prstGeom prst="rect">
                  <a:avLst/>
                </a:prstGeom>
                <a:noFill/>
              </p:spPr>
              <p:txBody>
                <a:bodyPr wrap="square">
                  <a:spAutoFit/>
                </a:bodyPr>
                <a:lstStyle/>
                <a:p>
                  <a:pPr algn="ctr" defTabSz="524510">
                    <a:buClrTx/>
                    <a:buSzTx/>
                    <a:buNone/>
                    <a:defRPr/>
                  </a:pPr>
                  <a:r>
                    <a:rPr lang="en-US" sz="1600" b="1" dirty="0">
                      <a:solidFill>
                        <a:srgbClr val="2E75B6"/>
                      </a:solidFill>
                      <a:latin typeface="Calibri" panose="020F0502020204030204" charset="0"/>
                      <a:ea typeface="微软雅黑" panose="020B0503020204020204" charset="-122"/>
                      <a:cs typeface="Calibri" panose="020F0502020204030204" charset="0"/>
                      <a:sym typeface="+mn-ea"/>
                    </a:rPr>
                    <a:t>Fun</a:t>
                  </a:r>
                </a:p>
                <a:p>
                  <a:pPr algn="ctr" defTabSz="524510">
                    <a:buClrTx/>
                    <a:buSzTx/>
                    <a:buNone/>
                    <a:defRPr/>
                  </a:pPr>
                  <a:r>
                    <a:rPr lang="en-US" sz="1600" b="1" dirty="0">
                      <a:solidFill>
                        <a:srgbClr val="2E75B6"/>
                      </a:solidFill>
                      <a:latin typeface="Calibri" panose="020F0502020204030204" charset="0"/>
                      <a:ea typeface="微软雅黑" panose="020B0503020204020204" charset="-122"/>
                      <a:cs typeface="Calibri" panose="020F0502020204030204" charset="0"/>
                      <a:sym typeface="+mn-ea"/>
                    </a:rPr>
                    <a:t>Interesting</a:t>
                  </a:r>
                </a:p>
              </p:txBody>
            </p:sp>
          </p:grpSp>
          <p:grpSp>
            <p:nvGrpSpPr>
              <p:cNvPr id="28" name="组合 72"/>
              <p:cNvGrpSpPr/>
              <p:nvPr/>
            </p:nvGrpSpPr>
            <p:grpSpPr>
              <a:xfrm>
                <a:off x="8952" y="4766"/>
                <a:ext cx="2195" cy="1446"/>
                <a:chOff x="-26334" y="3015133"/>
                <a:chExt cx="1393789" cy="918533"/>
              </a:xfrm>
            </p:grpSpPr>
            <p:pic>
              <p:nvPicPr>
                <p:cNvPr id="29" name="图片 28"/>
                <p:cNvPicPr>
                  <a:picLocks noChangeAspect="1"/>
                </p:cNvPicPr>
                <p:nvPr/>
              </p:nvPicPr>
              <p:blipFill>
                <a:blip r:embed="rId7" cstate="print">
                  <a:alphaModFix amt="60000"/>
                  <a:extLst>
                    <a:ext uri="{28A0092B-C50C-407E-A947-70E740481C1C}">
                      <a14:useLocalDpi xmlns:a14="http://schemas.microsoft.com/office/drawing/2010/main" xmlns="" val="0"/>
                    </a:ext>
                  </a:extLst>
                </a:blip>
                <a:stretch>
                  <a:fillRect/>
                </a:stretch>
              </p:blipFill>
              <p:spPr>
                <a:xfrm>
                  <a:off x="114633" y="3015133"/>
                  <a:ext cx="1079972" cy="889010"/>
                </a:xfrm>
                <a:prstGeom prst="rect">
                  <a:avLst/>
                </a:prstGeom>
                <a:ln>
                  <a:noFill/>
                </a:ln>
              </p:spPr>
            </p:pic>
            <p:sp>
              <p:nvSpPr>
                <p:cNvPr id="30" name="文本框 74"/>
                <p:cNvSpPr txBox="1"/>
                <p:nvPr/>
              </p:nvSpPr>
              <p:spPr>
                <a:xfrm>
                  <a:off x="-26334" y="3167976"/>
                  <a:ext cx="1393789" cy="765690"/>
                </a:xfrm>
                <a:prstGeom prst="rect">
                  <a:avLst/>
                </a:prstGeom>
                <a:noFill/>
              </p:spPr>
              <p:txBody>
                <a:bodyPr wrap="square">
                  <a:spAutoFit/>
                </a:bodyPr>
                <a:lstStyle/>
                <a:p>
                  <a:pPr algn="ctr" defTabSz="524510">
                    <a:buClrTx/>
                    <a:buSzTx/>
                    <a:buNone/>
                    <a:defRPr/>
                  </a:pPr>
                  <a:r>
                    <a:rPr lang="en-US" sz="1600" b="1" dirty="0">
                      <a:solidFill>
                        <a:srgbClr val="2E75B6"/>
                      </a:solidFill>
                      <a:latin typeface="Calibri" panose="020F0502020204030204" charset="0"/>
                      <a:ea typeface="微软雅黑" panose="020B0503020204020204" charset="-122"/>
                      <a:cs typeface="Calibri" panose="020F0502020204030204" charset="0"/>
                      <a:sym typeface="+mn-ea"/>
                    </a:rPr>
                    <a:t>Efficient</a:t>
                  </a:r>
                </a:p>
                <a:p>
                  <a:pPr algn="ctr" defTabSz="524510">
                    <a:buClrTx/>
                    <a:buSzTx/>
                    <a:buNone/>
                    <a:defRPr/>
                  </a:pPr>
                  <a:r>
                    <a:rPr lang="en-US" sz="1600" b="1" dirty="0">
                      <a:solidFill>
                        <a:srgbClr val="2E75B6"/>
                      </a:solidFill>
                      <a:latin typeface="Calibri" panose="020F0502020204030204" charset="0"/>
                      <a:ea typeface="微软雅黑" panose="020B0503020204020204" charset="-122"/>
                      <a:cs typeface="Calibri" panose="020F0502020204030204" charset="0"/>
                      <a:sym typeface="+mn-ea"/>
                    </a:rPr>
                    <a:t>Convenient </a:t>
                  </a:r>
                </a:p>
              </p:txBody>
            </p:sp>
          </p:grpSp>
        </p:grpSp>
        <p:sp>
          <p:nvSpPr>
            <p:cNvPr id="37" name="下箭头 36"/>
            <p:cNvSpPr/>
            <p:nvPr/>
          </p:nvSpPr>
          <p:spPr>
            <a:xfrm rot="16200000">
              <a:off x="5396230" y="2366010"/>
              <a:ext cx="501015" cy="640715"/>
            </a:xfrm>
            <a:prstGeom prst="down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Calibri" panose="020F0502020204030204" charset="0"/>
                <a:cs typeface="Calibri" panose="020F0502020204030204" charset="0"/>
              </a:endParaRPr>
            </a:p>
          </p:txBody>
        </p:sp>
        <p:grpSp>
          <p:nvGrpSpPr>
            <p:cNvPr id="38" name="组合 37"/>
            <p:cNvGrpSpPr/>
            <p:nvPr/>
          </p:nvGrpSpPr>
          <p:grpSpPr>
            <a:xfrm>
              <a:off x="3110865" y="2025015"/>
              <a:ext cx="1574165" cy="1298575"/>
              <a:chOff x="3917" y="3416"/>
              <a:chExt cx="2479" cy="2045"/>
            </a:xfrm>
          </p:grpSpPr>
          <p:pic>
            <p:nvPicPr>
              <p:cNvPr id="39" name="图片 38"/>
              <p:cNvPicPr>
                <a:picLocks noChangeAspect="1"/>
              </p:cNvPicPr>
              <p:nvPr/>
            </p:nvPicPr>
            <p:blipFill>
              <a:blip r:embed="rId7" cstate="print">
                <a:alphaModFix amt="60000"/>
                <a:extLst>
                  <a:ext uri="{28A0092B-C50C-407E-A947-70E740481C1C}">
                    <a14:useLocalDpi xmlns:a14="http://schemas.microsoft.com/office/drawing/2010/main" xmlns="" val="0"/>
                  </a:ext>
                </a:extLst>
              </a:blip>
              <a:stretch>
                <a:fillRect/>
              </a:stretch>
            </p:blipFill>
            <p:spPr>
              <a:xfrm>
                <a:off x="4020" y="3416"/>
                <a:ext cx="2273" cy="1871"/>
              </a:xfrm>
              <a:prstGeom prst="rect">
                <a:avLst/>
              </a:prstGeom>
              <a:ln>
                <a:noFill/>
              </a:ln>
            </p:spPr>
          </p:pic>
          <p:sp>
            <p:nvSpPr>
              <p:cNvPr id="40" name="文本框 2"/>
              <p:cNvSpPr txBox="1"/>
              <p:nvPr/>
            </p:nvSpPr>
            <p:spPr>
              <a:xfrm>
                <a:off x="3917" y="4144"/>
                <a:ext cx="2479" cy="1317"/>
              </a:xfrm>
              <a:prstGeom prst="rect">
                <a:avLst/>
              </a:prstGeom>
              <a:noFill/>
            </p:spPr>
            <p:txBody>
              <a:bodyPr wrap="square">
                <a:spAutoFit/>
              </a:bodyPr>
              <a:lstStyle/>
              <a:p>
                <a:pPr algn="l" defTabSz="524510">
                  <a:buClrTx/>
                  <a:buSzTx/>
                  <a:buNone/>
                  <a:defRPr/>
                </a:pPr>
                <a:r>
                  <a:rPr lang="en-US" sz="1600" b="1" dirty="0">
                    <a:solidFill>
                      <a:srgbClr val="2E75B6"/>
                    </a:solidFill>
                    <a:latin typeface="Calibri" panose="020F0502020204030204" charset="0"/>
                    <a:ea typeface="微软雅黑" panose="020B0503020204020204" charset="-122"/>
                    <a:cs typeface="Calibri" panose="020F0502020204030204" charset="0"/>
                    <a:sym typeface="+mn-ea"/>
                  </a:rPr>
                  <a:t>Communication</a:t>
                </a:r>
              </a:p>
            </p:txBody>
          </p:sp>
        </p:grpSp>
      </p:grpSp>
      <p:sp>
        <p:nvSpPr>
          <p:cNvPr id="42" name="矩形 41"/>
          <p:cNvSpPr/>
          <p:nvPr/>
        </p:nvSpPr>
        <p:spPr>
          <a:xfrm>
            <a:off x="969972" y="2006901"/>
            <a:ext cx="6642652" cy="341632"/>
          </a:xfrm>
          <a:prstGeom prst="rect">
            <a:avLst/>
          </a:prstGeom>
        </p:spPr>
        <p:txBody>
          <a:bodyPr wrap="none">
            <a:spAutoFit/>
          </a:bodyPr>
          <a:lstStyle/>
          <a:p>
            <a:pPr lvl="0" algn="ctr">
              <a:lnSpc>
                <a:spcPct val="90000"/>
              </a:lnSpc>
              <a:defRPr/>
            </a:pPr>
            <a:r>
              <a:rPr lang="en-US" altLang="zh-CN" b="1" dirty="0" smtClean="0">
                <a:solidFill>
                  <a:schemeClr val="accent1">
                    <a:lumMod val="75000"/>
                  </a:schemeClr>
                </a:solidFill>
                <a:latin typeface="Calibri" panose="020F0502020204030204" charset="0"/>
                <a:cs typeface="Calibri" panose="020F0502020204030204" charset="0"/>
              </a:rPr>
              <a:t>There are emerging new market requirements on Telephony Service</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smtClean="0"/>
              <a:t>eMMTel</a:t>
            </a:r>
            <a:r>
              <a:rPr lang="en-US" altLang="zh-CN" dirty="0" smtClean="0"/>
              <a:t> </a:t>
            </a:r>
            <a:r>
              <a:rPr lang="en-US" altLang="zh-CN" dirty="0" smtClean="0"/>
              <a:t>use cases </a:t>
            </a:r>
            <a:endParaRPr lang="zh-CN" altLang="en-US" dirty="0"/>
          </a:p>
        </p:txBody>
      </p:sp>
      <p:grpSp>
        <p:nvGrpSpPr>
          <p:cNvPr id="4" name="组合 3"/>
          <p:cNvGrpSpPr>
            <a:grpSpLocks noChangeAspect="1"/>
          </p:cNvGrpSpPr>
          <p:nvPr/>
        </p:nvGrpSpPr>
        <p:grpSpPr>
          <a:xfrm>
            <a:off x="699003" y="2966513"/>
            <a:ext cx="10764000" cy="2839779"/>
            <a:chOff x="5704" y="2841"/>
            <a:chExt cx="17186" cy="4534"/>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164" y="3262"/>
              <a:ext cx="4726" cy="2535"/>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10"/>
            <p:cNvSpPr txBox="1"/>
            <p:nvPr/>
          </p:nvSpPr>
          <p:spPr>
            <a:xfrm>
              <a:off x="19169" y="6412"/>
              <a:ext cx="2901" cy="491"/>
            </a:xfrm>
            <a:prstGeom prst="rect">
              <a:avLst/>
            </a:prstGeom>
            <a:noFill/>
          </p:spPr>
          <p:txBody>
            <a:bodyPr wrap="square" rtlCol="0">
              <a:spAutoFit/>
            </a:bodyPr>
            <a:lstStyle/>
            <a:p>
              <a:pPr algn="ctr">
                <a:buClrTx/>
                <a:buSzTx/>
                <a:buFontTx/>
              </a:pPr>
              <a:r>
                <a:rPr lang="en-US" altLang="zh-CN" sz="1400" b="1" dirty="0" smtClean="0">
                  <a:latin typeface="Calibri" panose="020F0502020204030204" charset="0"/>
                  <a:cs typeface="Calibri" panose="020F0502020204030204" charset="0"/>
                </a:rPr>
                <a:t>Caller avatars</a:t>
              </a:r>
            </a:p>
          </p:txBody>
        </p:sp>
        <p:pic>
          <p:nvPicPr>
            <p:cNvPr id="7" name="图片 6"/>
            <p:cNvPicPr>
              <a:picLocks noChangeAspect="1"/>
            </p:cNvPicPr>
            <p:nvPr/>
          </p:nvPicPr>
          <p:blipFill>
            <a:blip r:embed="rId3" cstate="print">
              <a:clrChange>
                <a:clrFrom>
                  <a:srgbClr val="000000">
                    <a:alpha val="100000"/>
                  </a:srgbClr>
                </a:clrFrom>
                <a:clrTo>
                  <a:srgbClr val="000000">
                    <a:alpha val="100000"/>
                    <a:alpha val="0"/>
                  </a:srgbClr>
                </a:clrTo>
              </a:clrChange>
            </a:blip>
            <a:stretch>
              <a:fillRect/>
            </a:stretch>
          </p:blipFill>
          <p:spPr>
            <a:xfrm>
              <a:off x="10069" y="2960"/>
              <a:ext cx="1719" cy="3407"/>
            </a:xfrm>
            <a:prstGeom prst="rect">
              <a:avLst/>
            </a:prstGeom>
          </p:spPr>
        </p:pic>
        <p:sp>
          <p:nvSpPr>
            <p:cNvPr id="8" name="TextBox 10"/>
            <p:cNvSpPr txBox="1"/>
            <p:nvPr/>
          </p:nvSpPr>
          <p:spPr>
            <a:xfrm>
              <a:off x="9036" y="6488"/>
              <a:ext cx="3527" cy="887"/>
            </a:xfrm>
            <a:prstGeom prst="rect">
              <a:avLst/>
            </a:prstGeom>
            <a:noFill/>
          </p:spPr>
          <p:txBody>
            <a:bodyPr wrap="square" rtlCol="0">
              <a:spAutoFit/>
            </a:bodyPr>
            <a:lstStyle/>
            <a:p>
              <a:pPr algn="ctr">
                <a:buClrTx/>
                <a:buSzTx/>
                <a:buFontTx/>
              </a:pPr>
              <a:r>
                <a:rPr lang="en-US" altLang="zh-CN" sz="1400" b="1" dirty="0" smtClean="0">
                  <a:latin typeface="Calibri" panose="020F0502020204030204" charset="0"/>
                  <a:cs typeface="Calibri" panose="020F0502020204030204" charset="0"/>
                  <a:sym typeface="+mn-ea"/>
                </a:rPr>
                <a:t>Intelligent</a:t>
              </a:r>
              <a:r>
                <a:rPr lang="en-US" altLang="zh-CN" sz="1400" b="1" dirty="0" smtClean="0">
                  <a:latin typeface="Calibri" panose="020F0502020204030204" charset="0"/>
                  <a:cs typeface="Calibri" panose="020F0502020204030204" charset="0"/>
                </a:rPr>
                <a:t>-AI </a:t>
              </a:r>
            </a:p>
            <a:p>
              <a:pPr algn="ctr">
                <a:buClrTx/>
                <a:buSzTx/>
                <a:buFontTx/>
              </a:pPr>
              <a:r>
                <a:rPr lang="en-US" altLang="zh-CN" sz="1400" b="1" dirty="0" smtClean="0">
                  <a:latin typeface="Calibri" panose="020F0502020204030204" charset="0"/>
                  <a:cs typeface="Calibri" panose="020F0502020204030204" charset="0"/>
                </a:rPr>
                <a:t>NLP+translation</a:t>
              </a:r>
            </a:p>
          </p:txBody>
        </p:sp>
        <p:sp>
          <p:nvSpPr>
            <p:cNvPr id="9" name="TextBox 10"/>
            <p:cNvSpPr txBox="1"/>
            <p:nvPr/>
          </p:nvSpPr>
          <p:spPr>
            <a:xfrm>
              <a:off x="5704" y="6488"/>
              <a:ext cx="2703" cy="848"/>
            </a:xfrm>
            <a:prstGeom prst="rect">
              <a:avLst/>
            </a:prstGeom>
            <a:noFill/>
          </p:spPr>
          <p:txBody>
            <a:bodyPr wrap="square" rtlCol="0">
              <a:spAutoFit/>
            </a:bodyPr>
            <a:lstStyle/>
            <a:p>
              <a:pPr algn="ctr">
                <a:buClrTx/>
                <a:buSzTx/>
                <a:buFontTx/>
              </a:pPr>
              <a:r>
                <a:rPr lang="en-US" altLang="zh-CN" sz="1400" b="1" dirty="0" smtClean="0">
                  <a:latin typeface="Calibri" panose="020F0502020204030204" charset="0"/>
                  <a:cs typeface="Calibri" panose="020F0502020204030204" charset="0"/>
                </a:rPr>
                <a:t>Interactive-VoNR+</a:t>
              </a:r>
            </a:p>
            <a:p>
              <a:pPr algn="ctr">
                <a:buClrTx/>
                <a:buSzTx/>
                <a:buFontTx/>
              </a:pPr>
              <a:r>
                <a:rPr lang="en-US" altLang="zh-CN" sz="1400" b="1" dirty="0" smtClean="0">
                  <a:solidFill>
                    <a:srgbClr val="2E75B6"/>
                  </a:solidFill>
                  <a:latin typeface="Calibri" panose="020F0502020204030204" charset="0"/>
                  <a:cs typeface="Calibri" panose="020F0502020204030204" charset="0"/>
                </a:rPr>
                <a:t>Data Channel</a:t>
              </a:r>
            </a:p>
          </p:txBody>
        </p:sp>
        <p:pic>
          <p:nvPicPr>
            <p:cNvPr id="10"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37829" t="22535" r="11891" b="3471"/>
            <a:stretch>
              <a:fillRect/>
            </a:stretch>
          </p:blipFill>
          <p:spPr bwMode="auto">
            <a:xfrm>
              <a:off x="13695" y="3261"/>
              <a:ext cx="3355" cy="2736"/>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Box 10"/>
            <p:cNvSpPr txBox="1"/>
            <p:nvPr/>
          </p:nvSpPr>
          <p:spPr>
            <a:xfrm>
              <a:off x="12949" y="6412"/>
              <a:ext cx="4846" cy="887"/>
            </a:xfrm>
            <a:prstGeom prst="rect">
              <a:avLst/>
            </a:prstGeom>
            <a:noFill/>
          </p:spPr>
          <p:txBody>
            <a:bodyPr wrap="square" rtlCol="0">
              <a:spAutoFit/>
            </a:bodyPr>
            <a:lstStyle/>
            <a:p>
              <a:pPr algn="ctr">
                <a:buClrTx/>
                <a:buSzTx/>
                <a:buFontTx/>
              </a:pPr>
              <a:r>
                <a:rPr lang="en-US" altLang="zh-CN" sz="1400" b="1" dirty="0" smtClean="0">
                  <a:latin typeface="Calibri" panose="020F0502020204030204" charset="0"/>
                  <a:cs typeface="Calibri" panose="020F0502020204030204" charset="0"/>
                </a:rPr>
                <a:t>Intelligent-AR </a:t>
              </a:r>
            </a:p>
            <a:p>
              <a:pPr algn="ctr">
                <a:buClrTx/>
                <a:buSzTx/>
                <a:buFontTx/>
              </a:pPr>
              <a:r>
                <a:rPr lang="en-US" altLang="zh-CN" sz="1400" b="1" dirty="0" smtClean="0">
                  <a:latin typeface="Calibri" panose="020F0502020204030204" charset="0"/>
                  <a:cs typeface="Calibri" panose="020F0502020204030204" charset="0"/>
                </a:rPr>
                <a:t>Object recognition+Dynamic mark</a:t>
              </a:r>
            </a:p>
          </p:txBody>
        </p:sp>
        <p:grpSp>
          <p:nvGrpSpPr>
            <p:cNvPr id="12" name="组合 66"/>
            <p:cNvGrpSpPr/>
            <p:nvPr/>
          </p:nvGrpSpPr>
          <p:grpSpPr>
            <a:xfrm>
              <a:off x="5817" y="5302"/>
              <a:ext cx="2493" cy="955"/>
              <a:chOff x="2689654" y="7098248"/>
              <a:chExt cx="5303520" cy="606606"/>
            </a:xfrm>
          </p:grpSpPr>
          <p:sp>
            <p:nvSpPr>
              <p:cNvPr id="19" name="Oval 13"/>
              <p:cNvSpPr>
                <a:spLocks noChangeArrowheads="1"/>
              </p:cNvSpPr>
              <p:nvPr/>
            </p:nvSpPr>
            <p:spPr bwMode="auto">
              <a:xfrm rot="16200000">
                <a:off x="5249974" y="4747681"/>
                <a:ext cx="182880" cy="5303520"/>
              </a:xfrm>
              <a:prstGeom prst="can">
                <a:avLst/>
              </a:prstGeom>
              <a:solidFill>
                <a:schemeClr val="tx1">
                  <a:lumMod val="50000"/>
                  <a:lumOff val="50000"/>
                  <a:alpha val="13000"/>
                </a:schemeClr>
              </a:solidFill>
              <a:ln w="6350">
                <a:solidFill>
                  <a:schemeClr val="bg1">
                    <a:lumMod val="60000"/>
                    <a:lumOff val="40000"/>
                  </a:schemeClr>
                </a:solidFill>
              </a:ln>
              <a:effectLst>
                <a:outerShdw blurRad="50800" dist="38100" dir="2700000" algn="tl" rotWithShape="0">
                  <a:prstClr val="black">
                    <a:alpha val="40000"/>
                  </a:prstClr>
                </a:outerShdw>
              </a:effectLst>
            </p:spPr>
            <p:txBody>
              <a:bodyPr wrap="square" lIns="112032" tIns="56015" rIns="112032" bIns="56015" rtlCol="0" anchor="ctr" anchorCtr="0">
                <a:noAutofit/>
              </a:bodyPr>
              <a:lstStyle/>
              <a:p>
                <a:pPr defTabSz="1120775" fontAlgn="base">
                  <a:spcBef>
                    <a:spcPct val="0"/>
                  </a:spcBef>
                  <a:spcAft>
                    <a:spcPct val="0"/>
                  </a:spcAft>
                  <a:buClr>
                    <a:srgbClr val="CC9900"/>
                  </a:buClr>
                  <a:defRPr/>
                </a:pPr>
                <a:endParaRPr lang="zh-CN" altLang="en-US" sz="2400" b="1" kern="0">
                  <a:solidFill>
                    <a:srgbClr val="EEECE1">
                      <a:lumMod val="90000"/>
                    </a:srgbClr>
                  </a:solidFill>
                  <a:latin typeface="Calibri" panose="020F0502020204030204" charset="0"/>
                  <a:ea typeface="微软雅黑" panose="020B0503020204020204" charset="-122"/>
                  <a:cs typeface="Calibri" panose="020F0502020204030204" charset="0"/>
                  <a:sym typeface="+mn-lt"/>
                </a:endParaRPr>
              </a:p>
            </p:txBody>
          </p:sp>
          <p:sp>
            <p:nvSpPr>
              <p:cNvPr id="20" name="Oval 13"/>
              <p:cNvSpPr>
                <a:spLocks noChangeArrowheads="1"/>
              </p:cNvSpPr>
              <p:nvPr/>
            </p:nvSpPr>
            <p:spPr bwMode="auto">
              <a:xfrm rot="16200000">
                <a:off x="5249974" y="4961654"/>
                <a:ext cx="182880" cy="5303520"/>
              </a:xfrm>
              <a:prstGeom prst="can">
                <a:avLst/>
              </a:prstGeom>
              <a:solidFill>
                <a:schemeClr val="tx1">
                  <a:lumMod val="50000"/>
                  <a:lumOff val="50000"/>
                  <a:alpha val="13000"/>
                </a:schemeClr>
              </a:solidFill>
              <a:ln w="6350">
                <a:solidFill>
                  <a:schemeClr val="bg1">
                    <a:lumMod val="60000"/>
                    <a:lumOff val="40000"/>
                  </a:schemeClr>
                </a:solidFill>
              </a:ln>
              <a:effectLst>
                <a:outerShdw blurRad="50800" dist="38100" dir="2700000" algn="tl" rotWithShape="0">
                  <a:prstClr val="black">
                    <a:alpha val="40000"/>
                  </a:prstClr>
                </a:outerShdw>
              </a:effectLst>
            </p:spPr>
            <p:txBody>
              <a:bodyPr wrap="square" lIns="112032" tIns="56015" rIns="112032" bIns="56015" rtlCol="0" anchor="ctr" anchorCtr="0">
                <a:noAutofit/>
              </a:bodyPr>
              <a:lstStyle/>
              <a:p>
                <a:pPr defTabSz="1120775" fontAlgn="base">
                  <a:spcBef>
                    <a:spcPct val="0"/>
                  </a:spcBef>
                  <a:spcAft>
                    <a:spcPct val="0"/>
                  </a:spcAft>
                  <a:buClr>
                    <a:srgbClr val="CC9900"/>
                  </a:buClr>
                  <a:defRPr/>
                </a:pPr>
                <a:endParaRPr lang="zh-CN" altLang="en-US" sz="2400" b="1" kern="0">
                  <a:solidFill>
                    <a:srgbClr val="EEECE1">
                      <a:lumMod val="90000"/>
                    </a:srgbClr>
                  </a:solidFill>
                  <a:latin typeface="Calibri" panose="020F0502020204030204" charset="0"/>
                  <a:ea typeface="微软雅黑" panose="020B0503020204020204" charset="-122"/>
                  <a:cs typeface="Calibri" panose="020F0502020204030204" charset="0"/>
                  <a:sym typeface="+mn-lt"/>
                </a:endParaRPr>
              </a:p>
            </p:txBody>
          </p:sp>
          <p:sp>
            <p:nvSpPr>
              <p:cNvPr id="21" name="Oval 13"/>
              <p:cNvSpPr>
                <a:spLocks noChangeArrowheads="1"/>
              </p:cNvSpPr>
              <p:nvPr/>
            </p:nvSpPr>
            <p:spPr bwMode="auto">
              <a:xfrm rot="16200000">
                <a:off x="5249974" y="4537928"/>
                <a:ext cx="182880" cy="5303520"/>
              </a:xfrm>
              <a:prstGeom prst="can">
                <a:avLst/>
              </a:prstGeom>
              <a:solidFill>
                <a:schemeClr val="tx1">
                  <a:lumMod val="50000"/>
                  <a:lumOff val="50000"/>
                  <a:alpha val="13000"/>
                </a:schemeClr>
              </a:solidFill>
              <a:ln w="6350">
                <a:solidFill>
                  <a:schemeClr val="bg1">
                    <a:lumMod val="60000"/>
                    <a:lumOff val="40000"/>
                  </a:schemeClr>
                </a:solidFill>
              </a:ln>
              <a:effectLst>
                <a:outerShdw blurRad="50800" dist="38100" dir="2700000" algn="tl" rotWithShape="0">
                  <a:prstClr val="black">
                    <a:alpha val="40000"/>
                  </a:prstClr>
                </a:outerShdw>
              </a:effectLst>
            </p:spPr>
            <p:txBody>
              <a:bodyPr wrap="square" lIns="112032" tIns="56015" rIns="112032" bIns="56015" rtlCol="0" anchor="ctr" anchorCtr="0">
                <a:noAutofit/>
              </a:bodyPr>
              <a:lstStyle/>
              <a:p>
                <a:pPr defTabSz="1120775" fontAlgn="base">
                  <a:spcBef>
                    <a:spcPct val="0"/>
                  </a:spcBef>
                  <a:spcAft>
                    <a:spcPct val="0"/>
                  </a:spcAft>
                  <a:buClr>
                    <a:srgbClr val="CC9900"/>
                  </a:buClr>
                  <a:defRPr/>
                </a:pPr>
                <a:endParaRPr lang="zh-CN" altLang="en-US" sz="2400" b="1" kern="0">
                  <a:solidFill>
                    <a:srgbClr val="EEECE1">
                      <a:lumMod val="90000"/>
                    </a:srgbClr>
                  </a:solidFill>
                  <a:latin typeface="Calibri" panose="020F0502020204030204" charset="0"/>
                  <a:ea typeface="微软雅黑" panose="020B0503020204020204" charset="-122"/>
                  <a:cs typeface="Calibri" panose="020F0502020204030204" charset="0"/>
                  <a:sym typeface="+mn-lt"/>
                </a:endParaRPr>
              </a:p>
            </p:txBody>
          </p:sp>
          <p:sp>
            <p:nvSpPr>
              <p:cNvPr id="22" name="文本框 199"/>
              <p:cNvSpPr txBox="1"/>
              <p:nvPr/>
            </p:nvSpPr>
            <p:spPr>
              <a:xfrm>
                <a:off x="3044536" y="7138623"/>
                <a:ext cx="4573050" cy="165740"/>
              </a:xfrm>
              <a:prstGeom prst="rect">
                <a:avLst/>
              </a:prstGeom>
              <a:noFill/>
            </p:spPr>
            <p:txBody>
              <a:bodyPr wrap="square" lIns="0" tIns="0" rIns="0" bIns="0" rtlCol="0">
                <a:spAutoFit/>
              </a:bodyPr>
              <a:lstStyle/>
              <a:p>
                <a:pPr algn="ctr"/>
                <a:r>
                  <a:rPr kumimoji="1" lang="en-US" altLang="zh-CN" sz="1000" b="1" dirty="0">
                    <a:solidFill>
                      <a:srgbClr val="2E75B6"/>
                    </a:solidFill>
                    <a:latin typeface="Calibri" panose="020F0502020204030204" charset="0"/>
                    <a:ea typeface="微软雅黑" panose="020B0503020204020204" charset="-122"/>
                    <a:sym typeface="Arial" panose="020B0604020202020204" pitchFamily="34" charset="0"/>
                  </a:rPr>
                  <a:t>Data Channel</a:t>
                </a:r>
              </a:p>
            </p:txBody>
          </p:sp>
          <p:sp>
            <p:nvSpPr>
              <p:cNvPr id="23" name="文本框 199"/>
              <p:cNvSpPr txBox="1"/>
              <p:nvPr/>
            </p:nvSpPr>
            <p:spPr>
              <a:xfrm>
                <a:off x="2956796" y="7343265"/>
                <a:ext cx="4573050" cy="165740"/>
              </a:xfrm>
              <a:prstGeom prst="rect">
                <a:avLst/>
              </a:prstGeom>
              <a:noFill/>
            </p:spPr>
            <p:txBody>
              <a:bodyPr wrap="square" lIns="0" tIns="0" rIns="0" bIns="0" rtlCol="0">
                <a:spAutoFit/>
              </a:bodyPr>
              <a:lstStyle/>
              <a:p>
                <a:pPr algn="ctr"/>
                <a:r>
                  <a:rPr kumimoji="1" lang="en-US" altLang="zh-CN" sz="1000" b="1" dirty="0">
                    <a:latin typeface="Calibri" panose="020F0502020204030204" charset="0"/>
                    <a:ea typeface="微软雅黑" panose="020B0503020204020204" charset="-122"/>
                    <a:sym typeface="Arial" panose="020B0604020202020204" pitchFamily="34" charset="0"/>
                  </a:rPr>
                  <a:t>Video</a:t>
                </a:r>
              </a:p>
            </p:txBody>
          </p:sp>
          <p:sp>
            <p:nvSpPr>
              <p:cNvPr id="24" name="文本框 199"/>
              <p:cNvSpPr txBox="1"/>
              <p:nvPr/>
            </p:nvSpPr>
            <p:spPr>
              <a:xfrm>
                <a:off x="2965805" y="7539581"/>
                <a:ext cx="4573050" cy="155801"/>
              </a:xfrm>
              <a:prstGeom prst="rect">
                <a:avLst/>
              </a:prstGeom>
              <a:noFill/>
            </p:spPr>
            <p:txBody>
              <a:bodyPr wrap="square" lIns="0" tIns="0" rIns="0" bIns="0" rtlCol="0">
                <a:spAutoFit/>
              </a:bodyPr>
              <a:lstStyle/>
              <a:p>
                <a:pPr algn="ctr"/>
                <a:r>
                  <a:rPr kumimoji="1" lang="en-US" altLang="zh-CN" sz="1000" b="1" dirty="0">
                    <a:latin typeface="Calibri" panose="020F0502020204030204" charset="0"/>
                    <a:ea typeface="微软雅黑" panose="020B0503020204020204" charset="-122"/>
                    <a:sym typeface="Arial" panose="020B0604020202020204" pitchFamily="34" charset="0"/>
                  </a:rPr>
                  <a:t>Audio</a:t>
                </a:r>
              </a:p>
            </p:txBody>
          </p:sp>
        </p:grpSp>
        <p:grpSp>
          <p:nvGrpSpPr>
            <p:cNvPr id="13" name="组合 47"/>
            <p:cNvGrpSpPr/>
            <p:nvPr/>
          </p:nvGrpSpPr>
          <p:grpSpPr>
            <a:xfrm>
              <a:off x="5943" y="2897"/>
              <a:ext cx="1354" cy="2257"/>
              <a:chOff x="16725024" y="8193112"/>
              <a:chExt cx="1502001" cy="2817867"/>
            </a:xfrm>
          </p:grpSpPr>
          <p:pic>
            <p:nvPicPr>
              <p:cNvPr id="17" name="图片 1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6770931" y="8270299"/>
                <a:ext cx="1403242" cy="2679530"/>
              </a:xfrm>
              <a:prstGeom prst="rect">
                <a:avLst/>
              </a:prstGeom>
              <a:scene3d>
                <a:camera prst="isometricRightUp">
                  <a:rot lat="0" lon="0" rev="0"/>
                </a:camera>
                <a:lightRig rig="threePt" dir="t"/>
              </a:scene3d>
            </p:spPr>
          </p:pic>
          <p:pic>
            <p:nvPicPr>
              <p:cNvPr id="18" name="图片 1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6725024" y="8193112"/>
                <a:ext cx="1502001" cy="2817867"/>
              </a:xfrm>
              <a:prstGeom prst="rect">
                <a:avLst/>
              </a:prstGeom>
              <a:scene3d>
                <a:camera prst="isometricRightUp">
                  <a:rot lat="0" lon="0" rev="0"/>
                </a:camera>
                <a:lightRig rig="threePt" dir="t"/>
              </a:scene3d>
            </p:spPr>
          </p:pic>
        </p:grpSp>
        <p:pic>
          <p:nvPicPr>
            <p:cNvPr id="14" name="图片 13" descr="图标&#10;&#10;描述已自动生成"/>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463" y="3720"/>
              <a:ext cx="651" cy="651"/>
            </a:xfrm>
            <a:prstGeom prst="rect">
              <a:avLst/>
            </a:prstGeom>
          </p:spPr>
        </p:pic>
        <p:pic>
          <p:nvPicPr>
            <p:cNvPr id="15" name="图片 14" descr="图标&#10;&#10;描述已自动生成"/>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7463" y="2841"/>
              <a:ext cx="651" cy="651"/>
            </a:xfrm>
            <a:prstGeom prst="rect">
              <a:avLst/>
            </a:prstGeom>
          </p:spPr>
        </p:pic>
        <p:pic>
          <p:nvPicPr>
            <p:cNvPr id="16" name="图片 15" descr="图标&#10;&#10;描述已自动生成"/>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7466" y="4529"/>
              <a:ext cx="651" cy="651"/>
            </a:xfrm>
            <a:prstGeom prst="rect">
              <a:avLst/>
            </a:prstGeom>
          </p:spPr>
        </p:pic>
      </p:grpSp>
      <p:sp>
        <p:nvSpPr>
          <p:cNvPr id="25" name="矩形 24"/>
          <p:cNvSpPr/>
          <p:nvPr/>
        </p:nvSpPr>
        <p:spPr>
          <a:xfrm>
            <a:off x="1207161" y="2058821"/>
            <a:ext cx="9729538" cy="590931"/>
          </a:xfrm>
          <a:prstGeom prst="rect">
            <a:avLst/>
          </a:prstGeom>
        </p:spPr>
        <p:txBody>
          <a:bodyPr wrap="square">
            <a:spAutoFit/>
          </a:bodyPr>
          <a:lstStyle/>
          <a:p>
            <a:pPr>
              <a:lnSpc>
                <a:spcPct val="90000"/>
              </a:lnSpc>
              <a:defRPr/>
            </a:pPr>
            <a:r>
              <a:rPr lang="en-US" altLang="en-US" b="1" dirty="0" smtClean="0">
                <a:solidFill>
                  <a:schemeClr val="accent1">
                    <a:lumMod val="75000"/>
                  </a:schemeClr>
                </a:solidFill>
                <a:latin typeface="Calibri" panose="020F0502020204030204" charset="0"/>
                <a:cs typeface="Calibri" panose="020F0502020204030204" charset="0"/>
              </a:rPr>
              <a:t>The </a:t>
            </a:r>
            <a:r>
              <a:rPr lang="en-US" altLang="en-US" b="1" dirty="0" err="1" smtClean="0">
                <a:solidFill>
                  <a:schemeClr val="accent1">
                    <a:lumMod val="75000"/>
                  </a:schemeClr>
                </a:solidFill>
                <a:latin typeface="Calibri" panose="020F0502020204030204" charset="0"/>
                <a:cs typeface="Calibri" panose="020F0502020204030204" charset="0"/>
              </a:rPr>
              <a:t>eMMTel</a:t>
            </a:r>
            <a:r>
              <a:rPr lang="en-US" altLang="en-US" b="1" dirty="0" smtClean="0">
                <a:solidFill>
                  <a:schemeClr val="accent1">
                    <a:lumMod val="75000"/>
                  </a:schemeClr>
                </a:solidFill>
                <a:latin typeface="Calibri" panose="020F0502020204030204" charset="0"/>
                <a:cs typeface="Calibri" panose="020F0502020204030204" charset="0"/>
              </a:rPr>
              <a:t> service enables a richer feature set natively on the mobile device, including interactive visual menu, real-time on-screen translation, screen and camera sharing, AR telephony etc.</a:t>
            </a:r>
            <a:endParaRPr lang="zh-CN" altLang="en-US" b="1" dirty="0" smtClean="0">
              <a:solidFill>
                <a:schemeClr val="accent1">
                  <a:lumMod val="75000"/>
                </a:schemeClr>
              </a:solidFill>
              <a:latin typeface="Calibri" panose="020F0502020204030204" charset="0"/>
              <a:cs typeface="Calibri" panose="020F0502020204030204" charset="0"/>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SA2 </a:t>
            </a:r>
            <a:r>
              <a:rPr lang="en-US" altLang="zh-CN" dirty="0" smtClean="0"/>
              <a:t>architecture</a:t>
            </a:r>
            <a:endParaRPr lang="zh-CN" altLang="en-US" dirty="0"/>
          </a:p>
        </p:txBody>
      </p:sp>
      <p:sp>
        <p:nvSpPr>
          <p:cNvPr id="1028" name="Rectangle 4"/>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7" name="Object 3"/>
          <p:cNvGraphicFramePr>
            <a:graphicFrameLocks noChangeAspect="1"/>
          </p:cNvGraphicFramePr>
          <p:nvPr/>
        </p:nvGraphicFramePr>
        <p:xfrm>
          <a:off x="2598821" y="1792706"/>
          <a:ext cx="6027821" cy="4523842"/>
        </p:xfrm>
        <a:graphic>
          <a:graphicData uri="http://schemas.openxmlformats.org/presentationml/2006/ole">
            <p:oleObj spid="_x0000_s1027" name="Visio" r:id="rId3" imgW="5689600" imgH="4267200" progId="Visio.Drawing.11">
              <p:embed/>
            </p:oleObj>
          </a:graphicData>
        </a:graphic>
      </p:graphicFrame>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9126" y="489518"/>
            <a:ext cx="10254916" cy="1104917"/>
          </a:xfrm>
        </p:spPr>
        <p:txBody>
          <a:bodyPr/>
          <a:lstStyle/>
          <a:p>
            <a:r>
              <a:rPr lang="en-GB" altLang="zh-CN" sz="2400" dirty="0" smtClean="0"/>
              <a:t>High-level </a:t>
            </a:r>
            <a:r>
              <a:rPr lang="en-GB" altLang="zh-CN" sz="2400" dirty="0" smtClean="0"/>
              <a:t>architecture for </a:t>
            </a:r>
            <a:r>
              <a:rPr lang="en-US" altLang="zh-CN" sz="2400" dirty="0" smtClean="0"/>
              <a:t>providing </a:t>
            </a:r>
            <a:r>
              <a:rPr lang="en-US" altLang="zh-CN" sz="2400" dirty="0" err="1" smtClean="0"/>
              <a:t>eMMTel</a:t>
            </a:r>
            <a:r>
              <a:rPr lang="en-US" altLang="zh-CN" sz="2400" dirty="0" smtClean="0"/>
              <a:t> service to application providers/Vertical service provider (GSMA TGY.02)</a:t>
            </a:r>
            <a:endParaRPr lang="zh-CN" altLang="en-US" sz="2400" dirty="0"/>
          </a:p>
        </p:txBody>
      </p:sp>
      <p:pic>
        <p:nvPicPr>
          <p:cNvPr id="4" name="Picture 18"/>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cx1="http://schemas.microsoft.com/office/drawing/2015/9/8/chartex" xmlns:cx="http://schemas.microsoft.com/office/drawing/2014/chartex" xmlns:wpc="http://schemas.microsoft.com/office/word/2010/wordprocessingCanvas" xmlns="" val="0"/>
              </a:ext>
            </a:extLst>
          </a:blip>
          <a:srcRect/>
          <a:stretch>
            <a:fillRect/>
          </a:stretch>
        </p:blipFill>
        <p:spPr bwMode="auto">
          <a:xfrm>
            <a:off x="1321663" y="1780673"/>
            <a:ext cx="9434565" cy="4572000"/>
          </a:xfrm>
          <a:prstGeom prst="rect">
            <a:avLst/>
          </a:prstGeom>
          <a:noFill/>
          <a:ln>
            <a:noFill/>
          </a:ln>
        </p:spPr>
      </p:pic>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infopath/2007/PartnerControls"/>
    <ds:schemaRef ds:uri="http://purl.org/dc/dcmitype/"/>
    <ds:schemaRef ds:uri="http://schemas.microsoft.com/office/2006/documentManagement/types"/>
    <ds:schemaRef ds:uri="http://purl.org/dc/terms/"/>
    <ds:schemaRef ds:uri="http://www.w3.org/XML/1998/namespace"/>
    <ds:schemaRef ds:uri="http://purl.org/dc/elements/1.1/"/>
    <ds:schemaRef ds:uri="http://schemas.openxmlformats.org/package/2006/metadata/core-properties"/>
    <ds:schemaRef ds:uri="280d8efa-eff2-4910-88d2-79ca146720c4"/>
    <ds:schemaRef ds:uri="679a257e-872f-4c98-9e8a-0a9c104f72c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9872</TotalTime>
  <Words>683</Words>
  <Application>Microsoft Office PowerPoint</Application>
  <PresentationFormat>自定义</PresentationFormat>
  <Paragraphs>76</Paragraphs>
  <Slides>10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Office Theme</vt:lpstr>
      <vt:lpstr>Visio</vt:lpstr>
      <vt:lpstr>Rel-19 SID/WID Proposal    Service aspects for supporting the eMMTel Service   FS_eMMTelAPP/eMMTelAPP</vt:lpstr>
      <vt:lpstr>&lt;&lt;FS_eMMTelAPP/eMMTelAPP:   Service aspects for supporting the eMMTel Service&gt;&gt; 1/3</vt:lpstr>
      <vt:lpstr>&lt;&lt;FS_eMMTelAPP/eMMTelAPP:   Service aspects for supporting the eMMTel Service&gt;&gt; 2/3</vt:lpstr>
      <vt:lpstr>&lt;&lt;FS_eMMTelAPP/eMMTelAPP:   Service aspects for supporting the eMMTel Service&gt;&gt; 2/3</vt:lpstr>
      <vt:lpstr>幻灯片 5</vt:lpstr>
      <vt:lpstr>Background of eMMTelAPP SID</vt:lpstr>
      <vt:lpstr>eMMTel use cases </vt:lpstr>
      <vt:lpstr>SA2 architecture</vt:lpstr>
      <vt:lpstr>High-level architecture for providing eMMTel service to application providers/Vertical service provider (GSMA TGY.02)</vt:lpstr>
      <vt:lpstr>High-level architecture and relationship between SA2 and SA6 </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ly20230426-1</cp:lastModifiedBy>
  <cp:revision>1063</cp:revision>
  <dcterms:created xsi:type="dcterms:W3CDTF">2010-02-05T13:52:04Z</dcterms:created>
  <dcterms:modified xsi:type="dcterms:W3CDTF">2023-05-16T10:09:45Z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