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4" r:id="rId7"/>
    <p:sldId id="367" r:id="rId8"/>
    <p:sldId id="366" r:id="rId9"/>
    <p:sldId id="373" r:id="rId10"/>
    <p:sldId id="369" r:id="rId11"/>
    <p:sldId id="368" r:id="rId12"/>
    <p:sldId id="371" r:id="rId13"/>
    <p:sldId id="374" r:id="rId14"/>
    <p:sldId id="365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024F0"/>
    <a:srgbClr val="6D69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56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June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July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S6-221890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Edge Service Delivery  Scenarios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Basu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4-3: </a:t>
            </a:r>
            <a:r>
              <a:rPr lang="en-GB" altLang="en-US" dirty="0"/>
              <a:t>Roaming </a:t>
            </a:r>
            <a:r>
              <a:rPr lang="en-GB" altLang="en-US" dirty="0" smtClean="0"/>
              <a:t>(Local Break-out)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777615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5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2108" y="1690688"/>
            <a:ext cx="6059055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UE-1’ (roaming UE) connects to </a:t>
            </a:r>
            <a:r>
              <a:rPr lang="en-IN" sz="1800" b="1" dirty="0" smtClean="0">
                <a:ea typeface="Calibri" panose="020F0502020204030204" pitchFamily="34" charset="0"/>
              </a:rPr>
              <a:t>visited PLMN-Q for receiving </a:t>
            </a:r>
            <a:r>
              <a:rPr lang="en-IN" sz="1800" b="1" dirty="0">
                <a:ea typeface="Calibri" panose="020F0502020204030204" pitchFamily="34" charset="0"/>
              </a:rPr>
              <a:t>service from </a:t>
            </a:r>
            <a:r>
              <a:rPr lang="en-IN" sz="1800" b="1" dirty="0" smtClean="0">
                <a:ea typeface="Calibri" panose="020F0502020204030204" pitchFamily="34" charset="0"/>
              </a:rPr>
              <a:t>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 </a:t>
            </a:r>
            <a:r>
              <a:rPr lang="en-IN" sz="1800" dirty="0">
                <a:ea typeface="Calibri" panose="020F0502020204030204" pitchFamily="34" charset="0"/>
              </a:rPr>
              <a:t>is registered to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IN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receives the ECS information from the core network (as defined by SA2)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ECSP-Z), </a:t>
            </a:r>
            <a:r>
              <a:rPr lang="en-IN" sz="1800" dirty="0">
                <a:ea typeface="Calibri" panose="020F0502020204030204" pitchFamily="34" charset="0"/>
              </a:rPr>
              <a:t>and sends service discovery request to discover EAS-C (of ASP-C)</a:t>
            </a:r>
          </a:p>
          <a:p>
            <a:pPr lvl="1"/>
            <a:r>
              <a:rPr lang="en-IN" sz="1400" dirty="0" smtClean="0">
                <a:ea typeface="Calibri" panose="020F0502020204030204" pitchFamily="34" charset="0"/>
              </a:rPr>
              <a:t>EES-Z </a:t>
            </a:r>
            <a:r>
              <a:rPr lang="en-IN" sz="1400" dirty="0">
                <a:ea typeface="Calibri" panose="020F0502020204030204" pitchFamily="34" charset="0"/>
              </a:rPr>
              <a:t>provides EAS-C information to </a:t>
            </a:r>
            <a:r>
              <a:rPr lang="en-IN" sz="1400" dirty="0" smtClean="0">
                <a:ea typeface="Calibri" panose="020F0502020204030204" pitchFamily="34" charset="0"/>
              </a:rPr>
              <a:t>EEC-X</a:t>
            </a:r>
            <a:endParaRPr lang="en-IN" sz="14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with EAS-C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: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Roaming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between ECSP-X and ECSP-Z is not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ECSP-Z has </a:t>
            </a: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PLMN service agreement with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PLMN-Q</a:t>
            </a:r>
            <a:endParaRPr lang="en-IN" sz="1800" dirty="0">
              <a:solidFill>
                <a:srgbClr val="5024F0"/>
              </a:solidFill>
              <a:highlight>
                <a:srgbClr val="FFFF00"/>
              </a:highligh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3523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Conclusion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Scenarios (1, 3, 4-1, 4-2, 4-3) are valid edge service delivery scenarios and should be considered while developing deployment models</a:t>
            </a:r>
          </a:p>
          <a:p>
            <a:r>
              <a:rPr lang="en-US" dirty="0"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Scenarios </a:t>
            </a:r>
            <a:r>
              <a:rPr lang="en-US" dirty="0" smtClean="0"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2-1 and 2-2 are not necessarily edge service delivery scenarios.</a:t>
            </a:r>
            <a:endParaRPr lang="en-I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en-US" dirty="0" smtClean="0"/>
              <a:t>While UE is roaming, whether </a:t>
            </a:r>
            <a:r>
              <a:rPr lang="en-US" altLang="en-US" dirty="0"/>
              <a:t>the LBO scenario or </a:t>
            </a:r>
            <a:r>
              <a:rPr lang="en-US" altLang="en-US" dirty="0" smtClean="0"/>
              <a:t>the home-routed scenario is selected is based on the policy configuration</a:t>
            </a:r>
          </a:p>
          <a:p>
            <a:pPr marL="342900" lvl="0" indent="-342900">
              <a:spcAft>
                <a:spcPts val="900"/>
              </a:spcAft>
              <a:tabLst>
                <a:tab pos="457200" algn="l"/>
              </a:tabLst>
            </a:pPr>
            <a:r>
              <a:rPr lang="en-US" dirty="0"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Scenarios where UE moves from one ECSP serving area to another ECSP serving area is FFS.</a:t>
            </a:r>
            <a:endParaRPr lang="en-I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Example Deployment &amp; </a:t>
            </a:r>
            <a:r>
              <a:rPr lang="en-GB" altLang="en-US" dirty="0" smtClean="0"/>
              <a:t>Agreements</a:t>
            </a:r>
          </a:p>
          <a:p>
            <a:r>
              <a:rPr lang="en-GB" altLang="en-US" dirty="0" smtClean="0"/>
              <a:t>Scenario </a:t>
            </a:r>
            <a:r>
              <a:rPr lang="en-GB" altLang="en-US" dirty="0"/>
              <a:t>1: </a:t>
            </a:r>
            <a:r>
              <a:rPr lang="en-GB" altLang="en-US" dirty="0" smtClean="0"/>
              <a:t>Basic</a:t>
            </a:r>
          </a:p>
          <a:p>
            <a:r>
              <a:rPr lang="en-GB" altLang="en-US" dirty="0"/>
              <a:t>Scenario </a:t>
            </a:r>
            <a:r>
              <a:rPr lang="en-GB" altLang="en-US" dirty="0" smtClean="0"/>
              <a:t>2-1/2: </a:t>
            </a:r>
            <a:r>
              <a:rPr lang="en-GB" altLang="en-US" dirty="0"/>
              <a:t>Roaming (Home-routed</a:t>
            </a:r>
            <a:r>
              <a:rPr lang="en-GB" altLang="en-US" dirty="0" smtClean="0"/>
              <a:t>)</a:t>
            </a:r>
          </a:p>
          <a:p>
            <a:r>
              <a:rPr lang="en-GB" altLang="en-US" dirty="0" smtClean="0"/>
              <a:t>Scenario 3: </a:t>
            </a:r>
            <a:r>
              <a:rPr lang="en-GB" altLang="en-US" dirty="0"/>
              <a:t>Edge Node </a:t>
            </a:r>
            <a:r>
              <a:rPr lang="en-GB" altLang="en-US" dirty="0" smtClean="0"/>
              <a:t>Sharing</a:t>
            </a:r>
          </a:p>
          <a:p>
            <a:r>
              <a:rPr lang="en-GB" altLang="en-US" dirty="0"/>
              <a:t>Scenario </a:t>
            </a:r>
            <a:r>
              <a:rPr lang="en-GB" altLang="en-US" dirty="0" smtClean="0"/>
              <a:t>4-1/2/3: </a:t>
            </a:r>
            <a:r>
              <a:rPr lang="en-GB" altLang="en-US" dirty="0"/>
              <a:t>Roaming (Local Break-out)</a:t>
            </a:r>
          </a:p>
          <a:p>
            <a:r>
              <a:rPr lang="en-GB" altLang="en-US" dirty="0" smtClean="0"/>
              <a:t>Conclusion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Example Deployment &amp;</a:t>
            </a:r>
            <a:r>
              <a:rPr lang="en-GB" altLang="en-US" dirty="0" smtClean="0"/>
              <a:t> Agreements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984743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825624"/>
            <a:ext cx="5985164" cy="4630593"/>
          </a:xfrm>
        </p:spPr>
        <p:txBody>
          <a:bodyPr/>
          <a:lstStyle/>
          <a:p>
            <a:r>
              <a:rPr lang="en-GB" sz="1600" b="1" dirty="0">
                <a:solidFill>
                  <a:srgbClr val="00B050"/>
                </a:solidFill>
                <a:ea typeface="Calibri" panose="020F0502020204030204" pitchFamily="34" charset="0"/>
              </a:rPr>
              <a:t>ECSP Service agreement</a:t>
            </a:r>
            <a:r>
              <a:rPr lang="en-GB" sz="1600" b="1" dirty="0">
                <a:ea typeface="Calibri" panose="020F0502020204030204" pitchFamily="34" charset="0"/>
              </a:rPr>
              <a:t>: </a:t>
            </a:r>
            <a:r>
              <a:rPr lang="en-GB" sz="1600" dirty="0">
                <a:ea typeface="Calibri" panose="020F0502020204030204" pitchFamily="34" charset="0"/>
              </a:rPr>
              <a:t>For </a:t>
            </a:r>
            <a:r>
              <a:rPr lang="en-IN" sz="1600" dirty="0">
                <a:ea typeface="Calibri" panose="020F0502020204030204" pitchFamily="34" charset="0"/>
              </a:rPr>
              <a:t>ASP to consume the edge services (e.g., infrastructure, platform) provided by the ECSP</a:t>
            </a:r>
            <a:r>
              <a:rPr lang="en-GB" sz="1600" dirty="0">
                <a:ea typeface="Calibri" panose="020F0502020204030204" pitchFamily="34" charset="0"/>
              </a:rPr>
              <a:t>. </a:t>
            </a:r>
          </a:p>
          <a:p>
            <a:r>
              <a:rPr lang="en-GB" sz="1600" b="1" dirty="0">
                <a:solidFill>
                  <a:srgbClr val="00B0F0"/>
                </a:solidFill>
                <a:ea typeface="Calibri" panose="020F0502020204030204" pitchFamily="34" charset="0"/>
              </a:rPr>
              <a:t>PLMN Service agreement</a:t>
            </a:r>
            <a:r>
              <a:rPr lang="en-GB" sz="1600" b="1" dirty="0">
                <a:ea typeface="Calibri" panose="020F0502020204030204" pitchFamily="34" charset="0"/>
              </a:rPr>
              <a:t>: </a:t>
            </a:r>
            <a:r>
              <a:rPr lang="en-GB" sz="1600" dirty="0">
                <a:ea typeface="Calibri" panose="020F0502020204030204" pitchFamily="34" charset="0"/>
              </a:rPr>
              <a:t>For enabling end users to consume edge services </a:t>
            </a:r>
            <a:r>
              <a:rPr lang="en-IN" sz="1600" dirty="0">
                <a:ea typeface="Calibri" panose="020F0502020204030204" pitchFamily="34" charset="0"/>
              </a:rPr>
              <a:t>(e.g., infrastructure, platform) provided by the ECSP via PLMN provided connectivity</a:t>
            </a:r>
            <a:r>
              <a:rPr lang="en-GB" sz="1600" dirty="0">
                <a:ea typeface="Calibri" panose="020F0502020204030204" pitchFamily="34" charset="0"/>
              </a:rPr>
              <a:t>.</a:t>
            </a:r>
          </a:p>
          <a:p>
            <a:r>
              <a:rPr lang="en-GB" sz="16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Roaming agreement</a:t>
            </a:r>
            <a:r>
              <a:rPr lang="en-GB" sz="1600" b="1" dirty="0" smtClean="0">
                <a:ea typeface="Calibri" panose="020F0502020204030204" pitchFamily="34" charset="0"/>
              </a:rPr>
              <a:t>: </a:t>
            </a:r>
            <a:r>
              <a:rPr lang="en-GB" sz="1600" dirty="0" smtClean="0">
                <a:ea typeface="Calibri" panose="020F0502020204030204" pitchFamily="34" charset="0"/>
              </a:rPr>
              <a:t>For visited users to join an edge service on the </a:t>
            </a:r>
            <a:r>
              <a:rPr lang="en-GB" sz="1600" b="1" dirty="0" smtClean="0">
                <a:ea typeface="Calibri" panose="020F0502020204030204" pitchFamily="34" charset="0"/>
              </a:rPr>
              <a:t>network</a:t>
            </a:r>
            <a:r>
              <a:rPr lang="en-GB" sz="1600" dirty="0" smtClean="0">
                <a:ea typeface="Calibri" panose="020F0502020204030204" pitchFamily="34" charset="0"/>
              </a:rPr>
              <a:t> they are attached to, MNOs need to share a roaming agreement. Local Break-out or Home-routed configuration may exist. </a:t>
            </a:r>
          </a:p>
          <a:p>
            <a:r>
              <a:rPr lang="en-GB" sz="1600" b="1" dirty="0" smtClean="0">
                <a:solidFill>
                  <a:schemeClr val="accent4"/>
                </a:solidFill>
                <a:ea typeface="Calibri" panose="020F0502020204030204" pitchFamily="34" charset="0"/>
              </a:rPr>
              <a:t>Federation agreement: </a:t>
            </a:r>
            <a:r>
              <a:rPr lang="en-GB" sz="1600" dirty="0" smtClean="0">
                <a:ea typeface="Calibri" panose="020F0502020204030204" pitchFamily="34" charset="0"/>
              </a:rPr>
              <a:t>For</a:t>
            </a:r>
            <a:r>
              <a:rPr lang="en-IN" sz="1600" dirty="0" smtClean="0">
                <a:ea typeface="Calibri" panose="020F0502020204030204" pitchFamily="34" charset="0"/>
              </a:rPr>
              <a:t> deploying </a:t>
            </a:r>
            <a:r>
              <a:rPr lang="en-IN" sz="1600" dirty="0">
                <a:ea typeface="Calibri" panose="020F0502020204030204" pitchFamily="34" charset="0"/>
              </a:rPr>
              <a:t>and </a:t>
            </a:r>
            <a:r>
              <a:rPr lang="en-IN" sz="1600" dirty="0" smtClean="0">
                <a:ea typeface="Calibri" panose="020F0502020204030204" pitchFamily="34" charset="0"/>
              </a:rPr>
              <a:t>exposing </a:t>
            </a:r>
            <a:r>
              <a:rPr lang="en-IN" sz="1600" dirty="0">
                <a:ea typeface="Calibri" panose="020F0502020204030204" pitchFamily="34" charset="0"/>
              </a:rPr>
              <a:t>applications on another </a:t>
            </a:r>
            <a:r>
              <a:rPr lang="en-IN" sz="1600" dirty="0" smtClean="0">
                <a:ea typeface="Calibri" panose="020F0502020204030204" pitchFamily="34" charset="0"/>
              </a:rPr>
              <a:t>ECSP’s infrastructure </a:t>
            </a:r>
            <a:r>
              <a:rPr lang="en-IN" sz="1600" dirty="0">
                <a:ea typeface="Calibri" panose="020F0502020204030204" pitchFamily="34" charset="0"/>
              </a:rPr>
              <a:t>to their </a:t>
            </a:r>
            <a:r>
              <a:rPr lang="en-IN" sz="1600" dirty="0" smtClean="0">
                <a:ea typeface="Calibri" panose="020F0502020204030204" pitchFamily="34" charset="0"/>
              </a:rPr>
              <a:t>subscribers</a:t>
            </a:r>
            <a:r>
              <a:rPr lang="en-GB" sz="1600" dirty="0" smtClean="0">
                <a:ea typeface="Calibri" panose="020F0502020204030204" pitchFamily="34" charset="0"/>
              </a:rPr>
              <a:t>.</a:t>
            </a:r>
            <a:endParaRPr lang="en-GB" sz="1600" dirty="0">
              <a:ea typeface="Calibri" panose="020F0502020204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IN" altLang="en-US" sz="1600" dirty="0" smtClean="0"/>
              <a:t>An </a:t>
            </a:r>
            <a:r>
              <a:rPr lang="en-IN" altLang="en-US" sz="1600" dirty="0"/>
              <a:t>ASP can have agreement with multiple </a:t>
            </a:r>
            <a:r>
              <a:rPr lang="en-IN" altLang="en-US" sz="1600" dirty="0" smtClean="0"/>
              <a:t>ECSPs.</a:t>
            </a:r>
          </a:p>
          <a:p>
            <a:pPr marL="514350" indent="-514350">
              <a:buFont typeface="+mj-lt"/>
              <a:buAutoNum type="arabicPeriod"/>
            </a:pPr>
            <a:r>
              <a:rPr lang="en-IN" altLang="en-US" sz="1600" dirty="0" smtClean="0"/>
              <a:t>An </a:t>
            </a:r>
            <a:r>
              <a:rPr lang="en-IN" altLang="en-US" sz="1600" dirty="0"/>
              <a:t>ECSP can have agreement with multiple </a:t>
            </a:r>
            <a:r>
              <a:rPr lang="en-IN" altLang="en-US" sz="1600" dirty="0" smtClean="0"/>
              <a:t>PLMNs.</a:t>
            </a:r>
          </a:p>
          <a:p>
            <a:pPr marL="514350" indent="-514350">
              <a:buFont typeface="+mj-lt"/>
              <a:buAutoNum type="arabicPeriod"/>
            </a:pPr>
            <a:r>
              <a:rPr lang="en-IN" altLang="en-US" sz="1600" dirty="0" smtClean="0"/>
              <a:t>Multi-device (</a:t>
            </a:r>
            <a:r>
              <a:rPr lang="en-IN" altLang="en-US" sz="1600" dirty="0"/>
              <a:t>for single user) is not </a:t>
            </a:r>
            <a:r>
              <a:rPr lang="en-IN" altLang="en-US" sz="1600" dirty="0" smtClean="0"/>
              <a:t>shown </a:t>
            </a:r>
            <a:r>
              <a:rPr lang="en-IN" altLang="en-US" sz="1600" dirty="0"/>
              <a:t>for simplicity</a:t>
            </a:r>
            <a:r>
              <a:rPr lang="en-IN" altLang="en-US" sz="1600" dirty="0" smtClean="0"/>
              <a:t>.</a:t>
            </a:r>
          </a:p>
          <a:p>
            <a:pPr marL="0" indent="0">
              <a:buNone/>
            </a:pPr>
            <a:r>
              <a:rPr lang="en-IN" altLang="en-US" sz="1600" dirty="0" smtClean="0">
                <a:solidFill>
                  <a:srgbClr val="5024F0"/>
                </a:solidFill>
              </a:rPr>
              <a:t>NOTE: ECS is not shown for simplicity but where applicable it is considered for explaining scenarios in further slides.</a:t>
            </a:r>
            <a:endParaRPr lang="en-US" altLang="en-US" sz="1600" dirty="0">
              <a:solidFill>
                <a:srgbClr val="5024F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Scenario 1: Basic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789161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825624"/>
            <a:ext cx="5985164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 connects to </a:t>
            </a:r>
            <a:r>
              <a:rPr lang="en-IN" sz="1800" b="1" dirty="0" smtClean="0">
                <a:ea typeface="Calibri" panose="020F0502020204030204" pitchFamily="34" charset="0"/>
              </a:rPr>
              <a:t>home PLMN-P for receiving </a:t>
            </a:r>
            <a:r>
              <a:rPr lang="en-IN" sz="1800" b="1" dirty="0">
                <a:ea typeface="Calibri" panose="020F0502020204030204" pitchFamily="34" charset="0"/>
              </a:rPr>
              <a:t>service from EAS-A (of ASP-A</a:t>
            </a:r>
            <a:r>
              <a:rPr lang="en-IN" sz="1800" b="1" dirty="0" smtClean="0">
                <a:ea typeface="Calibri" panose="020F0502020204030204" pitchFamily="34" charset="0"/>
              </a:rPr>
              <a:t>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EAS-A </a:t>
            </a:r>
            <a:r>
              <a:rPr lang="en-IN" sz="1800" dirty="0">
                <a:ea typeface="Calibri" panose="020F0502020204030204" pitchFamily="34" charset="0"/>
              </a:rPr>
              <a:t>(of ASP-A) </a:t>
            </a:r>
            <a:r>
              <a:rPr lang="en-IN" sz="1800" dirty="0" smtClean="0">
                <a:ea typeface="Calibri" panose="020F0502020204030204" pitchFamily="34" charset="0"/>
              </a:rPr>
              <a:t>is registered </a:t>
            </a:r>
            <a:r>
              <a:rPr lang="en-IN" sz="1800" dirty="0">
                <a:ea typeface="Calibri" panose="020F0502020204030204" pitchFamily="34" charset="0"/>
              </a:rPr>
              <a:t>to EES-X (of ECSP-X)</a:t>
            </a:r>
            <a:endParaRPr lang="en-IN" sz="1800" dirty="0" smtClean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</a:t>
            </a:r>
            <a:r>
              <a:rPr lang="en-IN" sz="1800" dirty="0" smtClean="0">
                <a:ea typeface="Calibri" panose="020F0502020204030204" pitchFamily="34" charset="0"/>
              </a:rPr>
              <a:t>EES-X (of ECSP-X), </a:t>
            </a:r>
            <a:r>
              <a:rPr lang="en-IN" sz="1800" dirty="0">
                <a:ea typeface="Calibri" panose="020F0502020204030204" pitchFamily="34" charset="0"/>
              </a:rPr>
              <a:t>and </a:t>
            </a:r>
            <a:r>
              <a:rPr lang="en-IN" sz="1800" dirty="0" smtClean="0">
                <a:ea typeface="Calibri" panose="020F0502020204030204" pitchFamily="34" charset="0"/>
              </a:rPr>
              <a:t>sends </a:t>
            </a:r>
            <a:r>
              <a:rPr lang="en-IN" sz="1800" dirty="0">
                <a:ea typeface="Calibri" panose="020F0502020204030204" pitchFamily="34" charset="0"/>
              </a:rPr>
              <a:t>service discovery request </a:t>
            </a:r>
            <a:r>
              <a:rPr lang="en-IN" sz="1800" dirty="0" smtClean="0">
                <a:ea typeface="Calibri" panose="020F0502020204030204" pitchFamily="34" charset="0"/>
              </a:rPr>
              <a:t>to discover EAS-A</a:t>
            </a:r>
            <a:r>
              <a:rPr lang="en-IN" sz="1800" dirty="0">
                <a:ea typeface="Calibri" panose="020F0502020204030204" pitchFamily="34" charset="0"/>
              </a:rPr>
              <a:t> (of ASP-A</a:t>
            </a:r>
            <a:r>
              <a:rPr lang="en-IN" sz="1800" dirty="0" smtClean="0">
                <a:ea typeface="Calibri" panose="020F0502020204030204" pitchFamily="34" charset="0"/>
              </a:rPr>
              <a:t>) on home network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EES-X provides EAS-A information to EEC-X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connects to EAS-A (of ASP-A)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Roaming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with other PLMNs is not 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with other ECSPs is not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ECSP-X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has </a:t>
            </a: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PLMN service agreement with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PLMN-P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IN" sz="1800" dirty="0" smtClean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190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2-1: </a:t>
            </a:r>
            <a:r>
              <a:rPr lang="en-GB" altLang="en-US" dirty="0"/>
              <a:t>Roaming (Home-routed)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552101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1538" y="1742500"/>
            <a:ext cx="6148098" cy="4630593"/>
          </a:xfrm>
        </p:spPr>
        <p:txBody>
          <a:bodyPr/>
          <a:lstStyle/>
          <a:p>
            <a:r>
              <a:rPr lang="en-IN" sz="1800" b="1" dirty="0" smtClean="0">
                <a:ea typeface="Calibri" panose="020F0502020204030204" pitchFamily="34" charset="0"/>
              </a:rPr>
              <a:t>UE-1’ (roaming UE) connects to home PLMN-P via PLMN-Q for receiving service from EAS-A (of ASP-A)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EAS-A </a:t>
            </a:r>
            <a:r>
              <a:rPr lang="en-IN" sz="1800" dirty="0">
                <a:ea typeface="Calibri" panose="020F0502020204030204" pitchFamily="34" charset="0"/>
              </a:rPr>
              <a:t>(of ASP-A) is registered to EES-X (of ECSP-X)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registers </a:t>
            </a:r>
            <a:r>
              <a:rPr lang="en-IN" sz="1800" dirty="0">
                <a:ea typeface="Calibri" panose="020F0502020204030204" pitchFamily="34" charset="0"/>
              </a:rPr>
              <a:t>with </a:t>
            </a:r>
            <a:r>
              <a:rPr lang="en-IN" sz="1800" dirty="0" smtClean="0">
                <a:ea typeface="Calibri" panose="020F0502020204030204" pitchFamily="34" charset="0"/>
              </a:rPr>
              <a:t>EES-X (of ECSP-X) via PLMN-Q, and sends </a:t>
            </a:r>
            <a:r>
              <a:rPr lang="en-IN" sz="1800" dirty="0">
                <a:ea typeface="Calibri" panose="020F0502020204030204" pitchFamily="34" charset="0"/>
              </a:rPr>
              <a:t>service discovery request to discover</a:t>
            </a:r>
            <a:r>
              <a:rPr lang="en-IN" sz="1800" dirty="0" smtClean="0">
                <a:ea typeface="Calibri" panose="020F0502020204030204" pitchFamily="34" charset="0"/>
              </a:rPr>
              <a:t> EAS-A (of ASP-A)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EES-X provides </a:t>
            </a:r>
            <a:r>
              <a:rPr lang="en-IN" sz="1400" dirty="0" smtClean="0">
                <a:solidFill>
                  <a:prstClr val="black"/>
                </a:solidFill>
                <a:ea typeface="Calibri" panose="020F0502020204030204" pitchFamily="34" charset="0"/>
              </a:rPr>
              <a:t>EAS-A </a:t>
            </a: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information to </a:t>
            </a:r>
            <a:r>
              <a:rPr lang="en-IN" sz="1400" dirty="0" smtClean="0">
                <a:solidFill>
                  <a:prstClr val="black"/>
                </a:solidFill>
                <a:ea typeface="Calibri" panose="020F0502020204030204" pitchFamily="34" charset="0"/>
              </a:rPr>
              <a:t>EEC-X</a:t>
            </a:r>
            <a:endParaRPr lang="en-IN" sz="1400" dirty="0">
              <a:solidFill>
                <a:prstClr val="black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to EAS-A (of ASP-A) via PLMN-Q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Federation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with other ECSPs is not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ECSP-X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has </a:t>
            </a: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PLMN service agreement with PLMN-P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EAS-A is not available on ECSP-Z and this scenario is considered as Edge Computing on best effort basis.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6067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2-2: </a:t>
            </a:r>
            <a:r>
              <a:rPr lang="en-GB" altLang="en-US" dirty="0"/>
              <a:t>Roaming (Home-routed)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845085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1538" y="1760972"/>
            <a:ext cx="6148098" cy="4630593"/>
          </a:xfrm>
        </p:spPr>
        <p:txBody>
          <a:bodyPr/>
          <a:lstStyle/>
          <a:p>
            <a:r>
              <a:rPr lang="en-IN" sz="1800" b="1" dirty="0" smtClean="0">
                <a:ea typeface="Calibri" panose="020F0502020204030204" pitchFamily="34" charset="0"/>
              </a:rPr>
              <a:t>UE-1’ (roaming UE) connects to home PLMN-P via PLMN-Q for receiving service from EAS-A (of ASP-A)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EAS-A </a:t>
            </a:r>
            <a:r>
              <a:rPr lang="en-IN" sz="1800" dirty="0">
                <a:ea typeface="Calibri" panose="020F0502020204030204" pitchFamily="34" charset="0"/>
              </a:rPr>
              <a:t>(of ASP-A) is registered to EES-X (of ECSP-X)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registers </a:t>
            </a:r>
            <a:r>
              <a:rPr lang="en-IN" sz="1800" dirty="0">
                <a:ea typeface="Calibri" panose="020F0502020204030204" pitchFamily="34" charset="0"/>
              </a:rPr>
              <a:t>with </a:t>
            </a:r>
            <a:r>
              <a:rPr lang="en-IN" sz="1800" dirty="0" smtClean="0">
                <a:ea typeface="Calibri" panose="020F0502020204030204" pitchFamily="34" charset="0"/>
              </a:rPr>
              <a:t>EES-X (of ECSP-X) via PLMN-Q, and sends </a:t>
            </a:r>
            <a:r>
              <a:rPr lang="en-IN" sz="1800" dirty="0">
                <a:ea typeface="Calibri" panose="020F0502020204030204" pitchFamily="34" charset="0"/>
              </a:rPr>
              <a:t>service discovery request to discover</a:t>
            </a:r>
            <a:r>
              <a:rPr lang="en-IN" sz="1800" dirty="0" smtClean="0">
                <a:ea typeface="Calibri" panose="020F0502020204030204" pitchFamily="34" charset="0"/>
              </a:rPr>
              <a:t> EAS-A (of ASP-A)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EES-X provides EAS-A information to EEC-X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to EAS-A (of ASP-A) via PLMN-Q and PLMN-P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NOTEs: 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with other ECSPs is not required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ECSP-X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has PLMN </a:t>
            </a: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service agreement with PLMN-P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EAS-A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is not available on ECSP-Z and this scenario is considered as Edge Computing on best effort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basis.</a:t>
            </a:r>
          </a:p>
        </p:txBody>
      </p:sp>
    </p:spTree>
    <p:extLst>
      <p:ext uri="{BB962C8B-B14F-4D97-AF65-F5344CB8AC3E}">
        <p14:creationId xmlns:p14="http://schemas.microsoft.com/office/powerpoint/2010/main" val="18294045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Scenario 3: Edge Node Sharing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519072"/>
              </p:ext>
            </p:extLst>
          </p:nvPr>
        </p:nvGraphicFramePr>
        <p:xfrm>
          <a:off x="33631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9" name="Visio" r:id="rId3" imgW="5813883" imgH="4396473" progId="Visio.Drawing.15">
                  <p:embed/>
                </p:oleObj>
              </mc:Choice>
              <mc:Fallback>
                <p:oleObj name="Visio" r:id="rId3" imgW="5813883" imgH="4396473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31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1964" y="1713057"/>
            <a:ext cx="6410036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 connects to </a:t>
            </a:r>
            <a:r>
              <a:rPr lang="en-IN" sz="1800" b="1" dirty="0" smtClean="0">
                <a:ea typeface="Calibri" panose="020F0502020204030204" pitchFamily="34" charset="0"/>
              </a:rPr>
              <a:t>home PLMN-P </a:t>
            </a:r>
            <a:r>
              <a:rPr lang="en-IN" sz="1800" b="1" dirty="0">
                <a:ea typeface="Calibri" panose="020F0502020204030204" pitchFamily="34" charset="0"/>
              </a:rPr>
              <a:t>for receiving service from </a:t>
            </a:r>
            <a:r>
              <a:rPr lang="en-IN" sz="1800" b="1" dirty="0" smtClean="0">
                <a:ea typeface="Calibri" panose="020F0502020204030204" pitchFamily="34" charset="0"/>
              </a:rPr>
              <a:t>remote 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 </a:t>
            </a:r>
            <a:r>
              <a:rPr lang="en-IN" sz="1800" dirty="0">
                <a:ea typeface="Calibri" panose="020F0502020204030204" pitchFamily="34" charset="0"/>
              </a:rPr>
              <a:t>is registered to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IN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Registered </a:t>
            </a:r>
            <a:r>
              <a:rPr lang="en-IN" sz="1800" dirty="0">
                <a:ea typeface="Calibri" panose="020F0502020204030204" pitchFamily="34" charset="0"/>
              </a:rPr>
              <a:t>EAS information is shared </a:t>
            </a:r>
            <a:r>
              <a:rPr lang="en-IN" sz="1800" dirty="0" smtClean="0">
                <a:ea typeface="Calibri" panose="020F0502020204030204" pitchFamily="34" charset="0"/>
              </a:rPr>
              <a:t>by ECSP-Z to ECSP-X </a:t>
            </a:r>
            <a:r>
              <a:rPr lang="en-IN" sz="1800" dirty="0">
                <a:ea typeface="Calibri" panose="020F0502020204030204" pitchFamily="34" charset="0"/>
              </a:rPr>
              <a:t>over </a:t>
            </a:r>
            <a:r>
              <a:rPr lang="en-IN" sz="1800" dirty="0" smtClean="0">
                <a:ea typeface="Calibri" panose="020F0502020204030204" pitchFamily="34" charset="0"/>
              </a:rPr>
              <a:t>E/WBI, </a:t>
            </a:r>
            <a:r>
              <a:rPr lang="en-IN" sz="1800" dirty="0">
                <a:ea typeface="Calibri" panose="020F0502020204030204" pitchFamily="34" charset="0"/>
              </a:rPr>
              <a:t>based on federation agreement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EES-X (of ECSP-X), and sends service discovery request to discover </a:t>
            </a: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</a:t>
            </a:r>
            <a:endParaRPr lang="en-IN" sz="1800" dirty="0">
              <a:ea typeface="Calibri" panose="020F0502020204030204" pitchFamily="34" charset="0"/>
            </a:endParaRP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 smtClean="0">
                <a:ea typeface="Calibri" panose="020F0502020204030204" pitchFamily="34" charset="0"/>
              </a:rPr>
              <a:t>EES-X provides EAS-C information to EEC-X, based on shared EAS information between ECSP-X and ECSP-Z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</a:t>
            </a:r>
            <a:r>
              <a:rPr lang="en-IN" sz="1800" dirty="0">
                <a:ea typeface="Calibri" panose="020F0502020204030204" pitchFamily="34" charset="0"/>
              </a:rPr>
              <a:t>connects to </a:t>
            </a: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</a:t>
            </a:r>
            <a:endParaRPr lang="en-IN" sz="1800" dirty="0"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Federation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between </a:t>
            </a: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ECSP-X and ECSP-Z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Roaming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with other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PLMNs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is not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ECSP-X and ECSP-Z have PLMN service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agreement with PLMN-P</a:t>
            </a:r>
            <a:endParaRPr lang="en-IN" sz="1800" dirty="0">
              <a:solidFill>
                <a:srgbClr val="5024F0"/>
              </a:solidFill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342900" indent="-342900">
              <a:spcBef>
                <a:spcPts val="500"/>
              </a:spcBef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PLMN-P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will ensure the IP connectivity towards EAS-C</a:t>
            </a:r>
            <a:endParaRPr lang="en-GB" sz="1800" dirty="0">
              <a:solidFill>
                <a:srgbClr val="5024F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4731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4-1: </a:t>
            </a:r>
            <a:r>
              <a:rPr lang="en-GB" altLang="en-US" dirty="0"/>
              <a:t>Roaming </a:t>
            </a:r>
            <a:r>
              <a:rPr lang="en-GB" altLang="en-US" dirty="0" smtClean="0"/>
              <a:t>(Local Break-out)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480746"/>
              </p:ext>
            </p:extLst>
          </p:nvPr>
        </p:nvGraphicFramePr>
        <p:xfrm>
          <a:off x="42865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6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65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2727" y="1751736"/>
            <a:ext cx="6419273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UE-1’ (roaming UE) connects to </a:t>
            </a:r>
            <a:r>
              <a:rPr lang="en-IN" sz="1800" b="1" dirty="0" smtClean="0">
                <a:ea typeface="Calibri" panose="020F0502020204030204" pitchFamily="34" charset="0"/>
              </a:rPr>
              <a:t>home PLMN-Q for receiving </a:t>
            </a:r>
            <a:r>
              <a:rPr lang="en-IN" sz="1800" b="1" dirty="0">
                <a:ea typeface="Calibri" panose="020F0502020204030204" pitchFamily="34" charset="0"/>
              </a:rPr>
              <a:t>service from </a:t>
            </a:r>
            <a:r>
              <a:rPr lang="en-IN" sz="1800" b="1" dirty="0" smtClean="0">
                <a:ea typeface="Calibri" panose="020F0502020204030204" pitchFamily="34" charset="0"/>
              </a:rPr>
              <a:t>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ASP-C) is registered to EES-Z (of ECSP-Z</a:t>
            </a:r>
            <a:r>
              <a:rPr lang="en-IN" sz="1800" dirty="0" smtClean="0">
                <a:ea typeface="Calibri" panose="020F0502020204030204" pitchFamily="34" charset="0"/>
              </a:rPr>
              <a:t>)</a:t>
            </a:r>
            <a:endParaRPr lang="en-GB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EES </a:t>
            </a:r>
            <a:r>
              <a:rPr lang="en-IN" sz="1800" dirty="0">
                <a:ea typeface="Calibri" panose="020F0502020204030204" pitchFamily="34" charset="0"/>
              </a:rPr>
              <a:t>information is shared between </a:t>
            </a:r>
            <a:r>
              <a:rPr lang="en-IN" sz="1800" dirty="0" smtClean="0">
                <a:ea typeface="Calibri" panose="020F0502020204030204" pitchFamily="34" charset="0"/>
              </a:rPr>
              <a:t>ECS of ECSP-X </a:t>
            </a:r>
            <a:r>
              <a:rPr lang="en-IN" sz="1800" dirty="0">
                <a:ea typeface="Calibri" panose="020F0502020204030204" pitchFamily="34" charset="0"/>
              </a:rPr>
              <a:t>and ECSP-Z over </a:t>
            </a:r>
            <a:r>
              <a:rPr lang="en-IN" sz="1800" dirty="0" smtClean="0">
                <a:ea typeface="Calibri" panose="020F0502020204030204" pitchFamily="34" charset="0"/>
              </a:rPr>
              <a:t>E/WBI, </a:t>
            </a:r>
            <a:r>
              <a:rPr lang="en-IN" sz="1800" dirty="0">
                <a:ea typeface="Calibri" panose="020F0502020204030204" pitchFamily="34" charset="0"/>
              </a:rPr>
              <a:t>based on federation agreement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 smtClean="0"/>
              <a:t>ECS-X</a:t>
            </a:r>
            <a:r>
              <a:rPr lang="en-IN" sz="1800" dirty="0" smtClean="0">
                <a:ea typeface="Calibri" panose="020F0502020204030204" pitchFamily="34" charset="0"/>
              </a:rPr>
              <a:t> </a:t>
            </a:r>
            <a:r>
              <a:rPr lang="en-GB" sz="1800" dirty="0" smtClean="0"/>
              <a:t>redirects UE-1’ to EES-Z</a:t>
            </a:r>
            <a:r>
              <a:rPr lang="en-IN" sz="1800" dirty="0">
                <a:ea typeface="Calibri" panose="020F0502020204030204" pitchFamily="34" charset="0"/>
              </a:rPr>
              <a:t> 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GB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ea typeface="Calibri" panose="020F0502020204030204" pitchFamily="34" charset="0"/>
              </a:rPr>
              <a:t>EEC-X registers with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 </a:t>
            </a:r>
            <a:r>
              <a:rPr lang="en-IN" sz="1800" dirty="0">
                <a:ea typeface="Calibri" panose="020F0502020204030204" pitchFamily="34" charset="0"/>
              </a:rPr>
              <a:t>via PLMN-Q, and sends service discovery request to discover EAS-C (of ASP-C)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 smtClean="0">
                <a:ea typeface="Calibri" panose="020F0502020204030204" pitchFamily="34" charset="0"/>
              </a:rPr>
              <a:t>EES-Z </a:t>
            </a:r>
            <a:r>
              <a:rPr lang="en-IN" sz="1400" dirty="0">
                <a:ea typeface="Calibri" panose="020F0502020204030204" pitchFamily="34" charset="0"/>
              </a:rPr>
              <a:t>provides EAS-C information to </a:t>
            </a:r>
            <a:r>
              <a:rPr lang="en-IN" sz="1400" dirty="0" smtClean="0">
                <a:ea typeface="Calibri" panose="020F0502020204030204" pitchFamily="34" charset="0"/>
              </a:rPr>
              <a:t>EEC-X</a:t>
            </a:r>
            <a:endParaRPr lang="en-IN" sz="14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with EAS-C</a:t>
            </a:r>
          </a:p>
          <a:p>
            <a:pPr marL="0" indent="0">
              <a:buNone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between ECSP-X and ECSP-Z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ECSP-X and ECSP-Z have PLMN service agreement with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PLMN-P</a:t>
            </a: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 </a:t>
            </a:r>
            <a:r>
              <a:rPr lang="en-IN" sz="1800" dirty="0" smtClean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and PLMN-Q respectively</a:t>
            </a:r>
            <a:endParaRPr lang="en-IN" sz="1800" dirty="0">
              <a:solidFill>
                <a:srgbClr val="5024F0"/>
              </a:solidFill>
              <a:highlight>
                <a:srgbClr val="FFFF00"/>
              </a:highligh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5417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4-2: </a:t>
            </a:r>
            <a:r>
              <a:rPr lang="en-GB" altLang="en-US" dirty="0"/>
              <a:t>Roaming </a:t>
            </a:r>
            <a:r>
              <a:rPr lang="en-GB" altLang="en-US" dirty="0" smtClean="0"/>
              <a:t>(Local Break-out)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181458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7382" y="1713057"/>
            <a:ext cx="6216072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UE-1’ (roaming UE) connects to </a:t>
            </a:r>
            <a:r>
              <a:rPr lang="en-IN" sz="1800" b="1" dirty="0" smtClean="0">
                <a:ea typeface="Calibri" panose="020F0502020204030204" pitchFamily="34" charset="0"/>
              </a:rPr>
              <a:t>visited PLMN-Q for receiving </a:t>
            </a:r>
            <a:r>
              <a:rPr lang="en-IN" sz="1800" b="1" dirty="0">
                <a:ea typeface="Calibri" panose="020F0502020204030204" pitchFamily="34" charset="0"/>
              </a:rPr>
              <a:t>service from </a:t>
            </a:r>
            <a:r>
              <a:rPr lang="en-IN" sz="1800" b="1" dirty="0" smtClean="0">
                <a:ea typeface="Calibri" panose="020F0502020204030204" pitchFamily="34" charset="0"/>
              </a:rPr>
              <a:t>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 </a:t>
            </a:r>
            <a:r>
              <a:rPr lang="en-IN" sz="1800" dirty="0">
                <a:ea typeface="Calibri" panose="020F0502020204030204" pitchFamily="34" charset="0"/>
              </a:rPr>
              <a:t>is registered to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IN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ECSP-Z), </a:t>
            </a:r>
            <a:r>
              <a:rPr lang="en-IN" sz="1800" dirty="0">
                <a:ea typeface="Calibri" panose="020F0502020204030204" pitchFamily="34" charset="0"/>
              </a:rPr>
              <a:t>and sends service discovery request to discover EAS-C (of ASP-C)</a:t>
            </a:r>
          </a:p>
          <a:p>
            <a:pPr lvl="1"/>
            <a:r>
              <a:rPr lang="en-IN" sz="1400" dirty="0" smtClean="0">
                <a:ea typeface="Calibri" panose="020F0502020204030204" pitchFamily="34" charset="0"/>
              </a:rPr>
              <a:t>EES-Z </a:t>
            </a:r>
            <a:r>
              <a:rPr lang="en-IN" sz="1400" dirty="0">
                <a:ea typeface="Calibri" panose="020F0502020204030204" pitchFamily="34" charset="0"/>
              </a:rPr>
              <a:t>provides EAS-C information to </a:t>
            </a:r>
            <a:r>
              <a:rPr lang="en-IN" sz="1400" dirty="0" smtClean="0">
                <a:ea typeface="Calibri" panose="020F0502020204030204" pitchFamily="34" charset="0"/>
              </a:rPr>
              <a:t>EEC-X</a:t>
            </a:r>
            <a:endParaRPr lang="en-IN" sz="14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with EAS-C</a:t>
            </a:r>
          </a:p>
          <a:p>
            <a:pPr marL="0" indent="0">
              <a:buNone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between ECSP-X and ECSP-Z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EEC-X is aware of ECSP-Z information from previous connection to ECSP-X via (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H)PLMN-P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ECSP-X and ECSP-Z have PLMN service agreement with PLMN-P and PLMN-Q respectively</a:t>
            </a:r>
          </a:p>
        </p:txBody>
      </p:sp>
    </p:spTree>
    <p:extLst>
      <p:ext uri="{BB962C8B-B14F-4D97-AF65-F5344CB8AC3E}">
        <p14:creationId xmlns:p14="http://schemas.microsoft.com/office/powerpoint/2010/main" val="35935739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7326</TotalTime>
  <Words>1138</Words>
  <Application>Microsoft Office PowerPoint</Application>
  <PresentationFormat>Widescreen</PresentationFormat>
  <Paragraphs>102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 </vt:lpstr>
      <vt:lpstr>Arial</vt:lpstr>
      <vt:lpstr>Calibri</vt:lpstr>
      <vt:lpstr>Calibri Light</vt:lpstr>
      <vt:lpstr>Times New Roman</vt:lpstr>
      <vt:lpstr>Office Theme</vt:lpstr>
      <vt:lpstr>Visio</vt:lpstr>
      <vt:lpstr>Edge Service Delivery  Scenarios</vt:lpstr>
      <vt:lpstr>Outline</vt:lpstr>
      <vt:lpstr>Example Deployment &amp; Agreements</vt:lpstr>
      <vt:lpstr>Scenario 1: Basic</vt:lpstr>
      <vt:lpstr>Scenario 2-1: Roaming (Home-routed)</vt:lpstr>
      <vt:lpstr>Scenario 2-2: Roaming (Home-routed)</vt:lpstr>
      <vt:lpstr>Scenario 3: Edge Node Sharing</vt:lpstr>
      <vt:lpstr>Scenario 4-1: Roaming (Local Break-out)</vt:lpstr>
      <vt:lpstr>Scenario 4-2: Roaming (Local Break-out)</vt:lpstr>
      <vt:lpstr>Scenario 4-3: Roaming (Local Break-out)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Basu_Rev1</cp:lastModifiedBy>
  <cp:revision>692</cp:revision>
  <dcterms:created xsi:type="dcterms:W3CDTF">2010-02-05T13:52:04Z</dcterms:created>
  <dcterms:modified xsi:type="dcterms:W3CDTF">2022-06-29T14:09:20Z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C:\Users\basavarajjp\AppData\Local\Microsoft\Windows\INetCache\Content.Outlook\7M7CILIU\S6-22xxxx_Federation_Sapan.pptx</vt:lpwstr>
  </property>
</Properties>
</file>