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375" r:id="rId7"/>
    <p:sldId id="376" r:id="rId8"/>
    <p:sldId id="377" r:id="rId9"/>
    <p:sldId id="378" r:id="rId10"/>
    <p:sldId id="365" r:id="rId11"/>
    <p:sldId id="37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024F0"/>
    <a:srgbClr val="6D69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53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DD6CBB9-5DB4-4476-B239-97531C568E43}" type="slidenum">
              <a:rPr lang="en-GB" altLang="en-US" smtClean="0">
                <a:latin typeface="Times New Roman" panose="02020603050405020304" pitchFamily="18" charset="0"/>
              </a:rPr>
              <a:pPr/>
              <a:t>3</a:t>
            </a:fld>
            <a:endParaRPr lang="en-GB" altLang="en-US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927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S6-221768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Working Methods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Basavaraj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Basu</a:t>
            </a:r>
            <a:r>
              <a:rPr lang="en-GB" altLang="en-US" dirty="0" smtClean="0"/>
              <a:t>) </a:t>
            </a:r>
            <a:r>
              <a:rPr lang="en-GB" altLang="en-US" dirty="0" err="1" smtClean="0"/>
              <a:t>Pattan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Basics - Releases </a:t>
            </a:r>
            <a:r>
              <a:rPr lang="en-US" altLang="ko-KR" dirty="0" smtClean="0"/>
              <a:t>Planning</a:t>
            </a:r>
          </a:p>
          <a:p>
            <a:r>
              <a:rPr lang="en-US" altLang="en-US" dirty="0" smtClean="0"/>
              <a:t>Stage-2 Studies</a:t>
            </a:r>
          </a:p>
          <a:p>
            <a:r>
              <a:rPr lang="en-US" altLang="en-US" dirty="0" smtClean="0"/>
              <a:t>Stage-2 Work Items</a:t>
            </a:r>
          </a:p>
          <a:p>
            <a:r>
              <a:rPr lang="en-US" altLang="en-US" dirty="0" smtClean="0"/>
              <a:t>General guidelines</a:t>
            </a:r>
          </a:p>
          <a:p>
            <a:r>
              <a:rPr lang="en-US" altLang="en-US" dirty="0" smtClean="0"/>
              <a:t>Conclusion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제목 5"/>
          <p:cNvSpPr>
            <a:spLocks noGrp="1"/>
          </p:cNvSpPr>
          <p:nvPr>
            <p:ph type="title"/>
          </p:nvPr>
        </p:nvSpPr>
        <p:spPr>
          <a:xfrm>
            <a:off x="838200" y="427038"/>
            <a:ext cx="10515600" cy="1325562"/>
          </a:xfrm>
        </p:spPr>
        <p:txBody>
          <a:bodyPr/>
          <a:lstStyle/>
          <a:p>
            <a:r>
              <a:rPr lang="en-US" altLang="ko-KR" dirty="0" smtClean="0"/>
              <a:t>Basics - Releases Planning</a:t>
            </a:r>
            <a:endParaRPr lang="ko-KR" altLang="en-US" dirty="0" smtClean="0"/>
          </a:p>
        </p:txBody>
      </p:sp>
      <p:grpSp>
        <p:nvGrpSpPr>
          <p:cNvPr id="4" name="Group 3"/>
          <p:cNvGrpSpPr/>
          <p:nvPr/>
        </p:nvGrpSpPr>
        <p:grpSpPr>
          <a:xfrm>
            <a:off x="443345" y="1752600"/>
            <a:ext cx="10594543" cy="4549775"/>
            <a:chOff x="858838" y="2133600"/>
            <a:chExt cx="10179050" cy="4168775"/>
          </a:xfrm>
        </p:grpSpPr>
        <p:cxnSp>
          <p:nvCxnSpPr>
            <p:cNvPr id="23" name="Straight Connector 22"/>
            <p:cNvCxnSpPr>
              <a:stCxn id="26" idx="2"/>
            </p:cNvCxnSpPr>
            <p:nvPr/>
          </p:nvCxnSpPr>
          <p:spPr>
            <a:xfrm>
              <a:off x="3014663" y="2657475"/>
              <a:ext cx="15875" cy="35226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4041775" y="3708400"/>
              <a:ext cx="4763" cy="24717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ight Arrow 24"/>
            <p:cNvSpPr/>
            <p:nvPr/>
          </p:nvSpPr>
          <p:spPr>
            <a:xfrm>
              <a:off x="6757988" y="5165725"/>
              <a:ext cx="2419350" cy="3317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400" dirty="0"/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084388" y="2133600"/>
              <a:ext cx="1858962" cy="52387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1400" dirty="0" smtClean="0">
                  <a:latin typeface="Arial" panose="020B0604020202020204" pitchFamily="34" charset="0"/>
                </a:rPr>
                <a:t>Release X Content &amp;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en-US" sz="1400" dirty="0" smtClean="0">
                  <a:latin typeface="Arial" panose="020B0604020202020204" pitchFamily="34" charset="0"/>
                </a:rPr>
                <a:t>Timeline Planning</a:t>
              </a:r>
            </a:p>
          </p:txBody>
        </p:sp>
        <p:sp>
          <p:nvSpPr>
            <p:cNvPr id="27" name="Right Arrow 26"/>
            <p:cNvSpPr/>
            <p:nvPr/>
          </p:nvSpPr>
          <p:spPr>
            <a:xfrm>
              <a:off x="858838" y="2747963"/>
              <a:ext cx="7094537" cy="58261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Release X</a:t>
              </a:r>
            </a:p>
          </p:txBody>
        </p:sp>
        <p:sp>
          <p:nvSpPr>
            <p:cNvPr id="28" name="Right Arrow 27"/>
            <p:cNvSpPr/>
            <p:nvPr/>
          </p:nvSpPr>
          <p:spPr>
            <a:xfrm>
              <a:off x="882650" y="3259138"/>
              <a:ext cx="2147888" cy="33178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Stage 1 Studies</a:t>
              </a:r>
            </a:p>
          </p:txBody>
        </p:sp>
        <p:sp>
          <p:nvSpPr>
            <p:cNvPr id="29" name="Right Arrow 28"/>
            <p:cNvSpPr/>
            <p:nvPr/>
          </p:nvSpPr>
          <p:spPr>
            <a:xfrm>
              <a:off x="1879600" y="3590925"/>
              <a:ext cx="2147888" cy="3317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Stage 1 Work Items</a:t>
              </a:r>
            </a:p>
          </p:txBody>
        </p:sp>
        <p:sp>
          <p:nvSpPr>
            <p:cNvPr id="30" name="Right Arrow 29"/>
            <p:cNvSpPr/>
            <p:nvPr/>
          </p:nvSpPr>
          <p:spPr>
            <a:xfrm>
              <a:off x="2868613" y="3922713"/>
              <a:ext cx="2147887" cy="33178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Stage 2 Studies</a:t>
              </a:r>
            </a:p>
          </p:txBody>
        </p:sp>
        <p:sp>
          <p:nvSpPr>
            <p:cNvPr id="31" name="Right Arrow 30"/>
            <p:cNvSpPr/>
            <p:nvPr/>
          </p:nvSpPr>
          <p:spPr>
            <a:xfrm>
              <a:off x="2986088" y="4325938"/>
              <a:ext cx="3213100" cy="33178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Stage 2Work Items</a:t>
              </a:r>
            </a:p>
          </p:txBody>
        </p:sp>
        <p:sp>
          <p:nvSpPr>
            <p:cNvPr id="32" name="Right Arrow 31"/>
            <p:cNvSpPr/>
            <p:nvPr/>
          </p:nvSpPr>
          <p:spPr>
            <a:xfrm>
              <a:off x="5200650" y="5165725"/>
              <a:ext cx="2768600" cy="33178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Stage 3 Work Items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7932738" y="5400675"/>
              <a:ext cx="963612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8037513" y="5197475"/>
              <a:ext cx="763587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3 months</a:t>
              </a:r>
            </a:p>
          </p:txBody>
        </p:sp>
        <p:sp>
          <p:nvSpPr>
            <p:cNvPr id="35" name="Right Arrow 34"/>
            <p:cNvSpPr/>
            <p:nvPr/>
          </p:nvSpPr>
          <p:spPr>
            <a:xfrm>
              <a:off x="3941763" y="5719763"/>
              <a:ext cx="7096125" cy="582612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dirty="0"/>
                <a:t>Release X+1</a:t>
              </a:r>
            </a:p>
          </p:txBody>
        </p:sp>
        <p:sp>
          <p:nvSpPr>
            <p:cNvPr id="36" name="TextBox 8"/>
            <p:cNvSpPr txBox="1">
              <a:spLocks noChangeArrowheads="1"/>
            </p:cNvSpPr>
            <p:nvPr/>
          </p:nvSpPr>
          <p:spPr bwMode="auto">
            <a:xfrm rot="-1431319">
              <a:off x="3929063" y="3459163"/>
              <a:ext cx="1100137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Stage 1 freeze</a:t>
              </a:r>
            </a:p>
          </p:txBody>
        </p:sp>
        <p:sp>
          <p:nvSpPr>
            <p:cNvPr id="37" name="TextBox 84"/>
            <p:cNvSpPr txBox="1">
              <a:spLocks noChangeArrowheads="1"/>
            </p:cNvSpPr>
            <p:nvPr/>
          </p:nvSpPr>
          <p:spPr bwMode="auto">
            <a:xfrm rot="-1431319">
              <a:off x="6094413" y="4122738"/>
              <a:ext cx="1100137" cy="26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Stage 2 freeze</a:t>
              </a:r>
            </a:p>
          </p:txBody>
        </p:sp>
        <p:sp>
          <p:nvSpPr>
            <p:cNvPr id="38" name="TextBox 85"/>
            <p:cNvSpPr txBox="1">
              <a:spLocks noChangeArrowheads="1"/>
            </p:cNvSpPr>
            <p:nvPr/>
          </p:nvSpPr>
          <p:spPr bwMode="auto">
            <a:xfrm rot="-1431319">
              <a:off x="7762875" y="4859338"/>
              <a:ext cx="1100138" cy="26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Stage 3 freeze</a:t>
              </a:r>
            </a:p>
          </p:txBody>
        </p:sp>
        <p:sp>
          <p:nvSpPr>
            <p:cNvPr id="40" name="TextBox 89"/>
            <p:cNvSpPr txBox="1">
              <a:spLocks noChangeArrowheads="1"/>
            </p:cNvSpPr>
            <p:nvPr/>
          </p:nvSpPr>
          <p:spPr bwMode="auto">
            <a:xfrm rot="-1431319">
              <a:off x="9147175" y="4997450"/>
              <a:ext cx="952500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latin typeface="Arial" panose="020B0604020202020204" pitchFamily="34" charset="0"/>
                </a:rPr>
                <a:t>Code freeze</a:t>
              </a:r>
            </a:p>
          </p:txBody>
        </p:sp>
        <p:sp>
          <p:nvSpPr>
            <p:cNvPr id="41" name="TextBox 90"/>
            <p:cNvSpPr txBox="1">
              <a:spLocks noChangeArrowheads="1"/>
            </p:cNvSpPr>
            <p:nvPr/>
          </p:nvSpPr>
          <p:spPr bwMode="auto">
            <a:xfrm rot="-1431319">
              <a:off x="7850188" y="2638425"/>
              <a:ext cx="138906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400">
                  <a:latin typeface="Arial" panose="020B0604020202020204" pitchFamily="34" charset="0"/>
                </a:rPr>
                <a:t>Release freeze</a:t>
              </a:r>
            </a:p>
          </p:txBody>
        </p:sp>
        <p:sp>
          <p:nvSpPr>
            <p:cNvPr id="42" name="Right Arrow 41"/>
            <p:cNvSpPr/>
            <p:nvPr/>
          </p:nvSpPr>
          <p:spPr>
            <a:xfrm>
              <a:off x="4592638" y="4792663"/>
              <a:ext cx="2147887" cy="33178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dirty="0"/>
                <a:t>Stage 3 Studies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379306" y="3704200"/>
            <a:ext cx="4667263" cy="8032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/>
          <p:cNvSpPr txBox="1"/>
          <p:nvPr/>
        </p:nvSpPr>
        <p:spPr>
          <a:xfrm>
            <a:off x="6114922" y="3414176"/>
            <a:ext cx="810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>
                <a:solidFill>
                  <a:srgbClr val="FF0000"/>
                </a:solidFill>
              </a:rPr>
              <a:t>SA6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49776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Stage-2 Studies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752472"/>
            <a:ext cx="10975109" cy="4657472"/>
          </a:xfrm>
        </p:spPr>
        <p:txBody>
          <a:bodyPr/>
          <a:lstStyle/>
          <a:p>
            <a:r>
              <a:rPr lang="en-IN" sz="1600" dirty="0" smtClean="0"/>
              <a:t>SID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Bring them </a:t>
            </a:r>
            <a:r>
              <a:rPr lang="en-IN" sz="1400" b="1" dirty="0" smtClean="0"/>
              <a:t>early into the release </a:t>
            </a:r>
            <a:r>
              <a:rPr lang="en-IN" sz="1400" dirty="0" smtClean="0"/>
              <a:t>so that normative spec development gets sufficient time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Scope them well </a:t>
            </a:r>
            <a:r>
              <a:rPr lang="en-IN" sz="1400" b="1" dirty="0" smtClean="0"/>
              <a:t>without interfering </a:t>
            </a:r>
            <a:r>
              <a:rPr lang="en-IN" sz="1400" dirty="0" smtClean="0"/>
              <a:t>with other working groups, and/or highlighting the dependencies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Having dependencies on other WGs is normal but consider </a:t>
            </a:r>
            <a:r>
              <a:rPr lang="en-IN" sz="1400" b="1" dirty="0"/>
              <a:t>other WGs </a:t>
            </a:r>
            <a:r>
              <a:rPr lang="en-IN" sz="1400" b="1" dirty="0" smtClean="0"/>
              <a:t>timeline </a:t>
            </a:r>
            <a:r>
              <a:rPr lang="en-IN" sz="1400" dirty="0" smtClean="0"/>
              <a:t>and keep adequate </a:t>
            </a:r>
            <a:r>
              <a:rPr lang="en-IN" sz="1400" b="1" dirty="0" smtClean="0"/>
              <a:t>time for co-ordination </a:t>
            </a:r>
            <a:r>
              <a:rPr lang="en-IN" sz="1400" dirty="0" smtClean="0"/>
              <a:t>through </a:t>
            </a:r>
            <a:r>
              <a:rPr lang="en-IN" sz="1400" dirty="0" err="1" smtClean="0"/>
              <a:t>LSes</a:t>
            </a:r>
            <a:endParaRPr lang="en-IN" sz="1400" dirty="0" smtClean="0"/>
          </a:p>
          <a:p>
            <a:pPr>
              <a:spcBef>
                <a:spcPts val="500"/>
              </a:spcBef>
            </a:pPr>
            <a:r>
              <a:rPr lang="en-IN" sz="1600" dirty="0" smtClean="0"/>
              <a:t>Key issues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Develop Key Issues with a clear industry use case as basis, including the reference e.g. SA1 requirements where applicable</a:t>
            </a:r>
            <a:endParaRPr lang="en-IN" sz="1400" dirty="0"/>
          </a:p>
          <a:p>
            <a:pPr lvl="1">
              <a:spcBef>
                <a:spcPts val="300"/>
              </a:spcBef>
            </a:pPr>
            <a:r>
              <a:rPr lang="en-IN" sz="1400" dirty="0"/>
              <a:t>Have </a:t>
            </a:r>
            <a:r>
              <a:rPr lang="en-IN" sz="1400" b="1" dirty="0"/>
              <a:t>sufficient discussion </a:t>
            </a:r>
            <a:r>
              <a:rPr lang="en-IN" sz="1400" dirty="0"/>
              <a:t>to bring more clarity and keep entry barrier higher at early stage</a:t>
            </a:r>
          </a:p>
          <a:p>
            <a:pPr>
              <a:spcBef>
                <a:spcPts val="500"/>
              </a:spcBef>
            </a:pPr>
            <a:r>
              <a:rPr lang="en-IN" sz="1600" dirty="0"/>
              <a:t>Solutions</a:t>
            </a:r>
          </a:p>
          <a:p>
            <a:pPr lvl="1">
              <a:spcBef>
                <a:spcPts val="300"/>
              </a:spcBef>
            </a:pPr>
            <a:r>
              <a:rPr lang="en-IN" sz="1400" b="1" dirty="0"/>
              <a:t>Be flexible </a:t>
            </a:r>
            <a:r>
              <a:rPr lang="en-IN" sz="1400" dirty="0"/>
              <a:t>to document </a:t>
            </a:r>
            <a:r>
              <a:rPr lang="en-IN" sz="1400" dirty="0" smtClean="0"/>
              <a:t>multiple solutions </a:t>
            </a:r>
            <a:r>
              <a:rPr lang="en-IN" sz="1400" dirty="0"/>
              <a:t>but </a:t>
            </a:r>
            <a:r>
              <a:rPr lang="en-IN" sz="1400" dirty="0" smtClean="0"/>
              <a:t>insist on </a:t>
            </a:r>
            <a:r>
              <a:rPr lang="en-IN" sz="1400" dirty="0"/>
              <a:t>capturing more accurate </a:t>
            </a:r>
            <a:r>
              <a:rPr lang="en-IN" sz="1400" dirty="0" smtClean="0"/>
              <a:t>Solution Evaluations</a:t>
            </a:r>
            <a:endParaRPr lang="en-IN" sz="1400" dirty="0"/>
          </a:p>
          <a:p>
            <a:pPr lvl="1">
              <a:spcBef>
                <a:spcPts val="300"/>
              </a:spcBef>
            </a:pPr>
            <a:r>
              <a:rPr lang="en-IN" sz="1400" dirty="0"/>
              <a:t>Try for </a:t>
            </a:r>
            <a:r>
              <a:rPr lang="en-IN" sz="1400" b="1" dirty="0"/>
              <a:t>merging </a:t>
            </a:r>
            <a:r>
              <a:rPr lang="en-IN" sz="1400" b="1" dirty="0" smtClean="0"/>
              <a:t>Solutions </a:t>
            </a:r>
            <a:r>
              <a:rPr lang="en-IN" sz="1400" dirty="0"/>
              <a:t>with other </a:t>
            </a:r>
            <a:r>
              <a:rPr lang="en-IN" sz="1400" dirty="0" smtClean="0"/>
              <a:t>Solutions </a:t>
            </a:r>
            <a:r>
              <a:rPr lang="en-IN" sz="1400" dirty="0"/>
              <a:t>at early </a:t>
            </a:r>
            <a:r>
              <a:rPr lang="en-IN" sz="1400" dirty="0" smtClean="0"/>
              <a:t>stage which can speed up conclusions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Any other WG </a:t>
            </a:r>
            <a:r>
              <a:rPr lang="en-IN" sz="1400" b="1" dirty="0" smtClean="0"/>
              <a:t>dependency should be resolved</a:t>
            </a:r>
            <a:r>
              <a:rPr lang="en-IN" sz="1400" dirty="0" smtClean="0"/>
              <a:t> or well-documented for consideration during the normative work</a:t>
            </a:r>
            <a:endParaRPr lang="en-IN" sz="1400" dirty="0"/>
          </a:p>
          <a:p>
            <a:pPr>
              <a:spcBef>
                <a:spcPts val="500"/>
              </a:spcBef>
            </a:pPr>
            <a:r>
              <a:rPr lang="en-IN" sz="1600" dirty="0"/>
              <a:t>Evaluations and Conclusions from the study</a:t>
            </a:r>
          </a:p>
          <a:p>
            <a:pPr lvl="1">
              <a:spcBef>
                <a:spcPts val="300"/>
              </a:spcBef>
            </a:pPr>
            <a:r>
              <a:rPr lang="en-IN" sz="1400" dirty="0"/>
              <a:t>Stable solutions should have </a:t>
            </a:r>
            <a:r>
              <a:rPr lang="en-IN" sz="1400" b="1" dirty="0"/>
              <a:t>Solution </a:t>
            </a:r>
            <a:r>
              <a:rPr lang="en-IN" sz="1400" b="1" dirty="0" smtClean="0"/>
              <a:t>Evaluations asap</a:t>
            </a:r>
            <a:r>
              <a:rPr lang="en-IN" sz="1400" dirty="0" smtClean="0"/>
              <a:t>, </a:t>
            </a:r>
            <a:r>
              <a:rPr lang="en-IN" sz="1400" dirty="0"/>
              <a:t>so that Overall Evaluation can be </a:t>
            </a:r>
            <a:r>
              <a:rPr lang="en-IN" sz="1400" dirty="0" smtClean="0"/>
              <a:t>built early</a:t>
            </a:r>
            <a:endParaRPr lang="en-IN" sz="1400" dirty="0"/>
          </a:p>
          <a:p>
            <a:pPr lvl="1">
              <a:spcBef>
                <a:spcPts val="300"/>
              </a:spcBef>
            </a:pPr>
            <a:r>
              <a:rPr lang="en-IN" sz="1400" dirty="0"/>
              <a:t>Bring </a:t>
            </a:r>
            <a:r>
              <a:rPr lang="en-IN" sz="1400" b="1" dirty="0"/>
              <a:t>C</a:t>
            </a:r>
            <a:r>
              <a:rPr lang="en-IN" sz="1400" b="1" dirty="0" smtClean="0"/>
              <a:t>onclusions </a:t>
            </a:r>
            <a:r>
              <a:rPr lang="en-IN" sz="1400" b="1" dirty="0"/>
              <a:t>asap </a:t>
            </a:r>
            <a:r>
              <a:rPr lang="en-IN" sz="1400" dirty="0" smtClean="0"/>
              <a:t>to allow </a:t>
            </a:r>
            <a:r>
              <a:rPr lang="en-IN" sz="1400" dirty="0"/>
              <a:t>Normative work </a:t>
            </a:r>
            <a:r>
              <a:rPr lang="en-IN" sz="1400" dirty="0" smtClean="0"/>
              <a:t>to </a:t>
            </a:r>
            <a:r>
              <a:rPr lang="en-IN" sz="1400" dirty="0"/>
              <a:t>start in parallel, </a:t>
            </a:r>
            <a:r>
              <a:rPr lang="en-IN" sz="1400" dirty="0" smtClean="0"/>
              <a:t>where </a:t>
            </a:r>
            <a:r>
              <a:rPr lang="en-IN" sz="1400" dirty="0"/>
              <a:t>required</a:t>
            </a:r>
          </a:p>
          <a:p>
            <a:pPr>
              <a:spcBef>
                <a:spcPts val="500"/>
              </a:spcBef>
            </a:pPr>
            <a:r>
              <a:rPr lang="en-IN" sz="1600" dirty="0"/>
              <a:t>Study Completion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Make best effort to stick to the work plan/dates corresponding to the SID</a:t>
            </a:r>
            <a:endParaRPr lang="en-IN" sz="1400" b="1" dirty="0"/>
          </a:p>
          <a:p>
            <a:pPr lvl="1">
              <a:spcBef>
                <a:spcPts val="300"/>
              </a:spcBef>
            </a:pPr>
            <a:r>
              <a:rPr lang="en-IN" sz="1400" b="1" dirty="0"/>
              <a:t>Minor open issues </a:t>
            </a:r>
            <a:r>
              <a:rPr lang="en-IN" sz="1400" dirty="0"/>
              <a:t>should be considered to be discussed during </a:t>
            </a:r>
            <a:r>
              <a:rPr lang="en-IN" sz="1400" dirty="0" smtClean="0"/>
              <a:t>Normative </a:t>
            </a:r>
            <a:r>
              <a:rPr lang="en-IN" sz="1400" dirty="0"/>
              <a:t>phase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Studies may not be perfect, only a basis for normative work. Prolonged studies will have impact on start of normative work. </a:t>
            </a:r>
          </a:p>
          <a:p>
            <a:pPr lvl="1">
              <a:spcBef>
                <a:spcPts val="300"/>
              </a:spcBef>
            </a:pPr>
            <a:r>
              <a:rPr lang="en-IN" sz="1400" dirty="0" smtClean="0"/>
              <a:t>Rapporteurs must take an active role in orchestrating the work e.g. setting up informal calls, regular status updates</a:t>
            </a:r>
            <a:endParaRPr lang="en-IN" sz="1400" b="1" dirty="0"/>
          </a:p>
        </p:txBody>
      </p:sp>
    </p:spTree>
    <p:extLst>
      <p:ext uri="{BB962C8B-B14F-4D97-AF65-F5344CB8AC3E}">
        <p14:creationId xmlns:p14="http://schemas.microsoft.com/office/powerpoint/2010/main" val="36869278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Stage-2 Work Items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55649"/>
            <a:ext cx="10515600" cy="466344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IN" sz="2000" dirty="0"/>
              <a:t>For New Specification</a:t>
            </a:r>
          </a:p>
          <a:p>
            <a:pPr lvl="1"/>
            <a:r>
              <a:rPr lang="en-IN" sz="1600" dirty="0" smtClean="0"/>
              <a:t>Follow the </a:t>
            </a:r>
            <a:r>
              <a:rPr lang="en-IN" sz="1600" b="1" dirty="0" smtClean="0"/>
              <a:t>tried and tested structure </a:t>
            </a:r>
            <a:r>
              <a:rPr lang="en-IN" sz="1600" dirty="0" smtClean="0"/>
              <a:t>in SA6, unless really required to change</a:t>
            </a:r>
          </a:p>
          <a:p>
            <a:pPr>
              <a:spcBef>
                <a:spcPts val="600"/>
              </a:spcBef>
            </a:pPr>
            <a:r>
              <a:rPr lang="en-IN" sz="2000" dirty="0" smtClean="0"/>
              <a:t>For Existing Specification</a:t>
            </a:r>
          </a:p>
          <a:p>
            <a:pPr lvl="1"/>
            <a:r>
              <a:rPr lang="en-IN" sz="1600" dirty="0" smtClean="0"/>
              <a:t>Careful review is required while proposing </a:t>
            </a:r>
            <a:r>
              <a:rPr lang="en-IN" sz="1600" b="1" dirty="0" smtClean="0"/>
              <a:t>impacts to existing clauses</a:t>
            </a:r>
            <a:endParaRPr lang="en-IN" sz="1600" b="1" dirty="0"/>
          </a:p>
          <a:p>
            <a:pPr lvl="1"/>
            <a:r>
              <a:rPr lang="en-IN" sz="1600" dirty="0"/>
              <a:t>Ensure backward </a:t>
            </a:r>
            <a:r>
              <a:rPr lang="en-IN" sz="1600" dirty="0" smtClean="0"/>
              <a:t>compatibility, where applicable</a:t>
            </a:r>
            <a:endParaRPr lang="en-IN" sz="1600" dirty="0"/>
          </a:p>
          <a:p>
            <a:pPr>
              <a:spcBef>
                <a:spcPts val="600"/>
              </a:spcBef>
            </a:pPr>
            <a:r>
              <a:rPr lang="en-IN" sz="2000" dirty="0"/>
              <a:t>Build Normative solutions based on the Study conclusions</a:t>
            </a:r>
          </a:p>
          <a:p>
            <a:pPr lvl="1"/>
            <a:r>
              <a:rPr lang="en-IN" sz="1600" dirty="0" smtClean="0"/>
              <a:t>Acknowledge/respect solutions from the study as baseline (and avoid re-opening all the discussions) and reflect any additional changes on top of it with track changes</a:t>
            </a:r>
          </a:p>
          <a:p>
            <a:pPr>
              <a:spcBef>
                <a:spcPts val="600"/>
              </a:spcBef>
            </a:pPr>
            <a:r>
              <a:rPr lang="en-IN" sz="2000" b="1" dirty="0"/>
              <a:t>Close Open issues </a:t>
            </a:r>
            <a:r>
              <a:rPr lang="en-IN" sz="2000" dirty="0"/>
              <a:t>from Study while proposing Normative solutions</a:t>
            </a:r>
          </a:p>
          <a:p>
            <a:pPr>
              <a:spcBef>
                <a:spcPts val="600"/>
              </a:spcBef>
            </a:pPr>
            <a:r>
              <a:rPr lang="en-IN" sz="2000" b="1" dirty="0"/>
              <a:t>Use Annex efficiently </a:t>
            </a:r>
            <a:r>
              <a:rPr lang="en-IN" sz="2000" dirty="0"/>
              <a:t>to make gradual progress on complex solutions</a:t>
            </a:r>
          </a:p>
          <a:p>
            <a:pPr>
              <a:spcBef>
                <a:spcPts val="600"/>
              </a:spcBef>
            </a:pPr>
            <a:r>
              <a:rPr lang="en-IN" sz="2000" dirty="0"/>
              <a:t>Respect time spent for Study and </a:t>
            </a:r>
            <a:r>
              <a:rPr lang="en-IN" sz="2000" b="1" dirty="0"/>
              <a:t>avoid re-opening Study discussions</a:t>
            </a:r>
          </a:p>
          <a:p>
            <a:pPr>
              <a:spcBef>
                <a:spcPts val="600"/>
              </a:spcBef>
            </a:pPr>
            <a:r>
              <a:rPr lang="en-IN" sz="2000" dirty="0" smtClean="0"/>
              <a:t>WID completion</a:t>
            </a:r>
            <a:endParaRPr lang="en-IN" sz="2000" dirty="0"/>
          </a:p>
          <a:p>
            <a:pPr lvl="1">
              <a:spcBef>
                <a:spcPts val="300"/>
              </a:spcBef>
            </a:pPr>
            <a:r>
              <a:rPr lang="en-IN" sz="1600" dirty="0"/>
              <a:t>Make best effort to stick to the work plan/dates corresponding to the </a:t>
            </a:r>
            <a:r>
              <a:rPr lang="en-IN" sz="1600" dirty="0" smtClean="0"/>
              <a:t>WID, to give sufficient time for Stage-3</a:t>
            </a:r>
          </a:p>
          <a:p>
            <a:pPr lvl="1">
              <a:spcBef>
                <a:spcPts val="300"/>
              </a:spcBef>
            </a:pPr>
            <a:r>
              <a:rPr lang="en-IN" sz="1600" dirty="0" smtClean="0"/>
              <a:t>Be realistic, and willing to defer incomplete features to future releases</a:t>
            </a:r>
          </a:p>
          <a:p>
            <a:pPr lvl="1">
              <a:spcBef>
                <a:spcPts val="300"/>
              </a:spcBef>
            </a:pPr>
            <a:r>
              <a:rPr lang="en-IN" sz="1600" dirty="0" smtClean="0"/>
              <a:t>Any minor </a:t>
            </a:r>
            <a:r>
              <a:rPr lang="en-IN" sz="1600" dirty="0"/>
              <a:t>open issues </a:t>
            </a:r>
            <a:r>
              <a:rPr lang="en-IN" sz="1600" dirty="0" smtClean="0"/>
              <a:t>could </a:t>
            </a:r>
            <a:r>
              <a:rPr lang="en-IN" sz="1600" dirty="0"/>
              <a:t>be considered </a:t>
            </a:r>
            <a:r>
              <a:rPr lang="en-IN" sz="1600" dirty="0" smtClean="0"/>
              <a:t>even after approval</a:t>
            </a:r>
          </a:p>
        </p:txBody>
      </p:sp>
    </p:spTree>
    <p:extLst>
      <p:ext uri="{BB962C8B-B14F-4D97-AF65-F5344CB8AC3E}">
        <p14:creationId xmlns:p14="http://schemas.microsoft.com/office/powerpoint/2010/main" val="18085520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General Guidelines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90380" cy="4351338"/>
          </a:xfrm>
        </p:spPr>
        <p:txBody>
          <a:bodyPr/>
          <a:lstStyle/>
          <a:p>
            <a:r>
              <a:rPr lang="en-IN" sz="2000" dirty="0" smtClean="0"/>
              <a:t>SA6 is an Application Architecture group (and not Requirements Group)</a:t>
            </a:r>
          </a:p>
          <a:p>
            <a:pPr lvl="1"/>
            <a:r>
              <a:rPr lang="en-IN" sz="1800" dirty="0"/>
              <a:t>Spend reasonable time to understand </a:t>
            </a:r>
            <a:r>
              <a:rPr lang="en-IN" sz="1800" dirty="0" smtClean="0"/>
              <a:t>the Key </a:t>
            </a:r>
            <a:r>
              <a:rPr lang="en-IN" sz="1800" dirty="0"/>
              <a:t>Issue during the </a:t>
            </a:r>
            <a:r>
              <a:rPr lang="en-IN" sz="1800" dirty="0" smtClean="0"/>
              <a:t>proposal stage</a:t>
            </a:r>
            <a:endParaRPr lang="en-IN" sz="1800" dirty="0"/>
          </a:p>
          <a:p>
            <a:pPr lvl="1"/>
            <a:r>
              <a:rPr lang="en-IN" sz="1800" dirty="0" smtClean="0"/>
              <a:t>Avoid developing new use cases during Solution development, and rather focus on Solution development based on the Key Issue</a:t>
            </a:r>
          </a:p>
          <a:p>
            <a:r>
              <a:rPr lang="en-IN" sz="2000" dirty="0" smtClean="0"/>
              <a:t>LS cycle is too big most of the times, so where possible use company internal connections for inter-WG dependent issues and offline discussions for faster resolutions</a:t>
            </a:r>
          </a:p>
          <a:p>
            <a:r>
              <a:rPr lang="en-IN" sz="2000" dirty="0" smtClean="0"/>
              <a:t>Don’t wait for SA6 informal calls to be scheduled, rather go for immediate offline discussions with interested companies</a:t>
            </a:r>
          </a:p>
          <a:p>
            <a:r>
              <a:rPr lang="en-IN" sz="2000" dirty="0" smtClean="0"/>
              <a:t>Provide early feedback to contributions as handling comments given at the last minute will probably force the authors to postpone their contributions</a:t>
            </a:r>
          </a:p>
          <a:p>
            <a:r>
              <a:rPr lang="en-IN" sz="2000" dirty="0" smtClean="0"/>
              <a:t>Provide feedback with clear reasoning and specific proposal (if possible) e.g. </a:t>
            </a:r>
            <a:r>
              <a:rPr lang="en-IN" sz="2000" dirty="0"/>
              <a:t>where </a:t>
            </a:r>
            <a:r>
              <a:rPr lang="en-IN" sz="2000" dirty="0" smtClean="0"/>
              <a:t>and what change you want </a:t>
            </a:r>
            <a:r>
              <a:rPr lang="en-IN" sz="2000" dirty="0"/>
              <a:t>to see </a:t>
            </a:r>
            <a:r>
              <a:rPr lang="en-IN" sz="2000" dirty="0" smtClean="0"/>
              <a:t>(</a:t>
            </a:r>
            <a:r>
              <a:rPr lang="en-IN" sz="2000" dirty="0"/>
              <a:t>i.e. </a:t>
            </a:r>
            <a:r>
              <a:rPr lang="en-IN" sz="2000" dirty="0" smtClean="0"/>
              <a:t>add/modify/remove), to help understand the comment better</a:t>
            </a:r>
          </a:p>
          <a:p>
            <a:r>
              <a:rPr lang="en-IN" sz="2000" dirty="0" smtClean="0"/>
              <a:t>Contributing companies to strictly follow drafting rules, which saves meeting/rapporteur time </a:t>
            </a:r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38840964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Conclusion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b="1" dirty="0" smtClean="0"/>
              <a:t>Key Do’s:</a:t>
            </a:r>
          </a:p>
          <a:p>
            <a:pPr lvl="1"/>
            <a:r>
              <a:rPr lang="en-US" altLang="en-US" sz="2000" dirty="0" smtClean="0"/>
              <a:t>Provide early Feedback along with </a:t>
            </a:r>
            <a:r>
              <a:rPr lang="en-US" altLang="en-US" sz="2000" dirty="0"/>
              <a:t>specific proposal </a:t>
            </a:r>
            <a:r>
              <a:rPr lang="en-US" altLang="en-US" sz="2000" dirty="0" smtClean="0"/>
              <a:t>(if possible) on what is acceptable to you</a:t>
            </a:r>
          </a:p>
          <a:p>
            <a:pPr lvl="1"/>
            <a:r>
              <a:rPr lang="en-US" altLang="en-US" sz="2000" dirty="0" smtClean="0"/>
              <a:t>Use more Offline discussions</a:t>
            </a:r>
          </a:p>
          <a:p>
            <a:pPr lvl="1"/>
            <a:r>
              <a:rPr lang="en-US" altLang="en-US" sz="2000" dirty="0" smtClean="0"/>
              <a:t>..</a:t>
            </a:r>
            <a:endParaRPr lang="en-US" altLang="en-US" sz="2000" dirty="0"/>
          </a:p>
          <a:p>
            <a:r>
              <a:rPr lang="en-US" altLang="en-US" sz="2400" b="1" dirty="0" smtClean="0"/>
              <a:t>Key Don’ts:</a:t>
            </a:r>
          </a:p>
          <a:p>
            <a:pPr lvl="1"/>
            <a:r>
              <a:rPr lang="en-US" altLang="en-US" sz="2000" dirty="0" smtClean="0"/>
              <a:t>Providing Late comments </a:t>
            </a:r>
          </a:p>
          <a:p>
            <a:pPr lvl="1"/>
            <a:r>
              <a:rPr lang="en-US" altLang="en-US" sz="2000" dirty="0" smtClean="0"/>
              <a:t>Re-opening same discussions</a:t>
            </a:r>
          </a:p>
          <a:p>
            <a:pPr lvl="1"/>
            <a:r>
              <a:rPr lang="en-US" altLang="en-US" sz="2000" dirty="0" smtClean="0"/>
              <a:t>..</a:t>
            </a:r>
          </a:p>
          <a:p>
            <a:r>
              <a:rPr lang="en-US" altLang="en-US" sz="2400" b="1" dirty="0" smtClean="0"/>
              <a:t>Recommend </a:t>
            </a:r>
            <a:r>
              <a:rPr lang="en-US" altLang="en-US" sz="2400" b="1" dirty="0"/>
              <a:t>to follow best practices mentioned on </a:t>
            </a:r>
            <a:r>
              <a:rPr lang="en-US" altLang="en-US" sz="2400" b="1" dirty="0" smtClean="0"/>
              <a:t>Slides #</a:t>
            </a:r>
            <a:r>
              <a:rPr lang="en-US" altLang="en-US" sz="2400" b="1" dirty="0"/>
              <a:t>4 to </a:t>
            </a:r>
            <a:r>
              <a:rPr lang="en-US" altLang="en-US" sz="2400" b="1" dirty="0" smtClean="0"/>
              <a:t>#6</a:t>
            </a:r>
          </a:p>
          <a:p>
            <a:r>
              <a:rPr lang="en-US" altLang="en-US" sz="2400" b="1" dirty="0" smtClean="0"/>
              <a:t>Pay close attention to what Rapporteurs and WG Leaders Say</a:t>
            </a:r>
          </a:p>
          <a:p>
            <a:r>
              <a:rPr lang="en-US" altLang="en-US" sz="2400" b="1" dirty="0" smtClean="0"/>
              <a:t>Adhere to the 3GPP Working Procedures</a:t>
            </a:r>
            <a:endParaRPr lang="en-US" altLang="en-US" sz="2400" b="1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 You!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911191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679a257e-872f-4c98-9e8a-0a9c104f72cd"/>
    <ds:schemaRef ds:uri="280d8efa-eff2-4910-88d2-79ca146720c4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6421</TotalTime>
  <Words>687</Words>
  <Application>Microsoft Office PowerPoint</Application>
  <PresentationFormat>Widescreen</PresentationFormat>
  <Paragraphs>85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Arial</vt:lpstr>
      <vt:lpstr>Calibri</vt:lpstr>
      <vt:lpstr>Calibri Light</vt:lpstr>
      <vt:lpstr>Times New Roman</vt:lpstr>
      <vt:lpstr>Office Theme</vt:lpstr>
      <vt:lpstr>Working Methods</vt:lpstr>
      <vt:lpstr>Outline</vt:lpstr>
      <vt:lpstr>Basics - Releases Planning</vt:lpstr>
      <vt:lpstr>Stage-2 Studies</vt:lpstr>
      <vt:lpstr>Stage-2 Work Items</vt:lpstr>
      <vt:lpstr>General Guidelines</vt:lpstr>
      <vt:lpstr>Conclusion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Basu</cp:lastModifiedBy>
  <cp:revision>729</cp:revision>
  <dcterms:created xsi:type="dcterms:W3CDTF">2010-02-05T13:52:04Z</dcterms:created>
  <dcterms:modified xsi:type="dcterms:W3CDTF">2022-06-22T13:25:25Z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C:\Users\basavarajjp\AppData\Local\Microsoft\Windows\INetCache\Content.Outlook\7M7CILIU\S6-22xxxx_Working methods V0.1-Suresh.pptx</vt:lpwstr>
  </property>
</Properties>
</file>