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363" r:id="rId6"/>
    <p:sldId id="368" r:id="rId7"/>
    <p:sldId id="366" r:id="rId8"/>
    <p:sldId id="367" r:id="rId9"/>
    <p:sldId id="364" r:id="rId10"/>
    <p:sldId id="369" r:id="rId11"/>
    <p:sldId id="370"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81" d="100"/>
          <a:sy n="81" d="100"/>
        </p:scale>
        <p:origin x="557" y="5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127184696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xmlns=""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a:t>
            </a:r>
            <a:r>
              <a:rPr lang="sv-SE" altLang="en-US" sz="1200" b="1" dirty="0" smtClean="0">
                <a:latin typeface="Arial "/>
              </a:rPr>
              <a:t>49BIS-e</a:t>
            </a:r>
            <a:endParaRPr lang="sv-SE" altLang="en-US" sz="1200" b="1" dirty="0">
              <a:latin typeface="Arial "/>
            </a:endParaRPr>
          </a:p>
          <a:p>
            <a:pPr eaLnBrk="1" hangingPunct="1">
              <a:defRPr/>
            </a:pPr>
            <a:r>
              <a:rPr lang="en-GB" altLang="en-US" sz="1200" b="1" dirty="0">
                <a:latin typeface="Arial "/>
              </a:rPr>
              <a:t>e-meeting, </a:t>
            </a:r>
            <a:r>
              <a:rPr lang="en-GB" altLang="en-US" sz="1200" b="1" dirty="0" smtClean="0">
                <a:latin typeface="Arial "/>
              </a:rPr>
              <a:t>22</a:t>
            </a:r>
            <a:r>
              <a:rPr lang="en-GB" altLang="en-US" sz="1200" b="1" baseline="30000" dirty="0" smtClean="0">
                <a:latin typeface="Arial "/>
              </a:rPr>
              <a:t>nd</a:t>
            </a:r>
            <a:r>
              <a:rPr lang="en-GB" altLang="en-US" sz="1200" b="1" dirty="0" smtClean="0">
                <a:latin typeface="Arial "/>
              </a:rPr>
              <a:t> June </a:t>
            </a:r>
            <a:r>
              <a:rPr lang="en-GB" altLang="en-US" sz="1200" b="1" dirty="0">
                <a:latin typeface="Arial "/>
              </a:rPr>
              <a:t>– </a:t>
            </a:r>
            <a:r>
              <a:rPr lang="en-GB" altLang="en-US" sz="1200" b="1" dirty="0" smtClean="0">
                <a:latin typeface="Arial "/>
              </a:rPr>
              <a:t>1</a:t>
            </a:r>
            <a:r>
              <a:rPr lang="en-GB" altLang="en-US" sz="1200" b="1" baseline="30000" dirty="0" smtClean="0">
                <a:latin typeface="Arial "/>
              </a:rPr>
              <a:t>st  </a:t>
            </a:r>
            <a:r>
              <a:rPr lang="en-GB" altLang="en-US" sz="1200" b="1" dirty="0" smtClean="0">
                <a:latin typeface="Arial "/>
              </a:rPr>
              <a:t>July </a:t>
            </a:r>
            <a:r>
              <a:rPr lang="en-GB" altLang="en-US" sz="1200" b="1" dirty="0">
                <a:latin typeface="Arial "/>
              </a:rPr>
              <a:t>2022</a:t>
            </a:r>
            <a:endParaRPr lang="en-US" altLang="en-US" sz="1200" b="1" dirty="0">
              <a:latin typeface="Arial "/>
            </a:endParaRPr>
          </a:p>
        </p:txBody>
      </p:sp>
      <p:sp>
        <p:nvSpPr>
          <p:cNvPr id="15" name="Text Box 13">
            <a:extLst>
              <a:ext uri="{FF2B5EF4-FFF2-40B4-BE49-F238E27FC236}">
                <a16:creationId xmlns:a16="http://schemas.microsoft.com/office/drawing/2014/main" xmlns=""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S6-221759</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1781666" y="1709738"/>
            <a:ext cx="8578392" cy="2852737"/>
          </a:xfrm>
        </p:spPr>
        <p:txBody>
          <a:bodyPr/>
          <a:lstStyle/>
          <a:p>
            <a:pPr algn="ctr" eaLnBrk="1" hangingPunct="1"/>
            <a:r>
              <a:rPr lang="en-GB" altLang="en-US" dirty="0" smtClean="0"/>
              <a:t>Guidelines for SA6 WIs management</a:t>
            </a: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39BD4D34-87E7-4105-B586-4767AFA2F0F4}"/>
              </a:ext>
            </a:extLst>
          </p:cNvPr>
          <p:cNvSpPr>
            <a:spLocks noGrp="1"/>
          </p:cNvSpPr>
          <p:nvPr>
            <p:ph type="title"/>
          </p:nvPr>
        </p:nvSpPr>
        <p:spPr/>
        <p:txBody>
          <a:bodyPr/>
          <a:lstStyle/>
          <a:p>
            <a:r>
              <a:rPr lang="en-GB" altLang="en-US" dirty="0" smtClean="0"/>
              <a:t>Background</a:t>
            </a:r>
            <a:endParaRPr lang="en-GB" altLang="en-US" dirty="0"/>
          </a:p>
        </p:txBody>
      </p:sp>
      <p:sp>
        <p:nvSpPr>
          <p:cNvPr id="6147" name="Content Placeholder 2">
            <a:extLst>
              <a:ext uri="{FF2B5EF4-FFF2-40B4-BE49-F238E27FC236}">
                <a16:creationId xmlns:a16="http://schemas.microsoft.com/office/drawing/2014/main" xmlns="" id="{33CFEE74-7B51-47B2-8BC9-945D38E983E7}"/>
              </a:ext>
            </a:extLst>
          </p:cNvPr>
          <p:cNvSpPr>
            <a:spLocks noGrp="1"/>
          </p:cNvSpPr>
          <p:nvPr>
            <p:ph idx="1"/>
          </p:nvPr>
        </p:nvSpPr>
        <p:spPr/>
        <p:txBody>
          <a:bodyPr>
            <a:normAutofit/>
          </a:bodyPr>
          <a:lstStyle/>
          <a:p>
            <a:r>
              <a:rPr lang="en-US" altLang="en-US" sz="2400" dirty="0" smtClean="0"/>
              <a:t>The decisions on the WID and the WI progress does impact WG project management and IM understanding of the work to be completed for which IMs can plan contributions for subsequent meetings. So, some guidelines are necessary for SA6 WIs management.</a:t>
            </a:r>
          </a:p>
          <a:p>
            <a:r>
              <a:rPr lang="en-US" altLang="en-US" sz="2400" dirty="0" smtClean="0"/>
              <a:t>The following aspects covered by the present document is based on SA6 common understanding:</a:t>
            </a:r>
          </a:p>
          <a:p>
            <a:pPr lvl="1"/>
            <a:r>
              <a:rPr lang="en-US" altLang="en-US" sz="2000" dirty="0" smtClean="0"/>
              <a:t>What should be the guidelines for starting normative WID</a:t>
            </a:r>
          </a:p>
          <a:p>
            <a:pPr lvl="1"/>
            <a:r>
              <a:rPr lang="en-US" altLang="en-US" sz="2000" dirty="0" smtClean="0"/>
              <a:t>Managing WI with dependencies on other WGs</a:t>
            </a:r>
          </a:p>
          <a:p>
            <a:pPr lvl="1"/>
            <a:r>
              <a:rPr lang="en-US" altLang="en-US" sz="2000" dirty="0"/>
              <a:t>What should be the guidelines to assess the progress of a </a:t>
            </a:r>
            <a:r>
              <a:rPr lang="en-US" altLang="en-US" sz="2000" dirty="0" smtClean="0"/>
              <a:t>WI</a:t>
            </a:r>
            <a:endParaRPr lang="en-US" altLang="en-US" sz="2000" dirty="0"/>
          </a:p>
          <a:p>
            <a:pPr lvl="1"/>
            <a:r>
              <a:rPr lang="en-US" altLang="en-US" sz="2000" dirty="0" smtClean="0"/>
              <a:t>What should be the guidelines to assess whether WID update is required</a:t>
            </a:r>
          </a:p>
          <a:p>
            <a:pPr lvl="1"/>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838200" y="585771"/>
            <a:ext cx="8767354" cy="1104917"/>
          </a:xfrm>
        </p:spPr>
        <p:txBody>
          <a:bodyPr>
            <a:noAutofit/>
          </a:bodyPr>
          <a:lstStyle/>
          <a:p>
            <a:r>
              <a:rPr lang="en-US" altLang="en-US" dirty="0"/>
              <a:t>What should be the guidelines for starting normative </a:t>
            </a:r>
            <a:r>
              <a:rPr lang="en-US" altLang="en-US" dirty="0" smtClean="0"/>
              <a:t>WID?</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751113" y="1973671"/>
            <a:ext cx="10918371" cy="4351338"/>
          </a:xfrm>
        </p:spPr>
        <p:txBody>
          <a:bodyPr>
            <a:normAutofit fontScale="92500" lnSpcReduction="10000"/>
          </a:bodyPr>
          <a:lstStyle/>
          <a:p>
            <a:r>
              <a:rPr lang="en-US" altLang="en-US" dirty="0" smtClean="0"/>
              <a:t>The following aspects need attention:</a:t>
            </a:r>
          </a:p>
          <a:p>
            <a:pPr lvl="1"/>
            <a:r>
              <a:rPr lang="en-US" dirty="0" smtClean="0"/>
              <a:t>Normative WID overlapping with corresponding on-going study</a:t>
            </a:r>
            <a:endParaRPr lang="en-US" altLang="en-US" dirty="0" smtClean="0"/>
          </a:p>
          <a:p>
            <a:r>
              <a:rPr lang="en-US" altLang="en-US" dirty="0" smtClean="0"/>
              <a:t>It is possible that SA6 can propose early commencement of normative WI when a corresponding study is still in progress.</a:t>
            </a:r>
          </a:p>
          <a:p>
            <a:r>
              <a:rPr lang="en-US" altLang="en-US" dirty="0" smtClean="0"/>
              <a:t>Suggestions to the guidelines</a:t>
            </a:r>
          </a:p>
          <a:p>
            <a:pPr lvl="1"/>
            <a:r>
              <a:rPr lang="en-US" altLang="en-US" dirty="0" smtClean="0"/>
              <a:t>No normative WID proposal can be agreed in WG, if no conclusions are provided in the study.</a:t>
            </a:r>
          </a:p>
          <a:p>
            <a:pPr lvl="1"/>
            <a:r>
              <a:rPr lang="en-US" altLang="en-US" dirty="0" smtClean="0"/>
              <a:t>The objectives in the normative WID should clearly identify the work (e.g. items) to be undertaken in normative phase and have been concluded in the corresponding study.</a:t>
            </a:r>
          </a:p>
          <a:p>
            <a:pPr lvl="1"/>
            <a:r>
              <a:rPr lang="en-US" altLang="en-US" dirty="0" smtClean="0"/>
              <a:t>If normative WI is proposed overlapping with the study, then the objectives only capture the items which are concluded in the corresponding study. </a:t>
            </a:r>
          </a:p>
          <a:p>
            <a:pPr lvl="1"/>
            <a:r>
              <a:rPr lang="en-US" altLang="en-US" dirty="0" smtClean="0"/>
              <a:t>When study has made progress on the remaining conclusions, the normative WID can be updated.</a:t>
            </a:r>
          </a:p>
          <a:p>
            <a:pPr lvl="1"/>
            <a:endParaRPr lang="en-US" altLang="en-US" dirty="0" smtClean="0"/>
          </a:p>
        </p:txBody>
      </p:sp>
    </p:spTree>
    <p:extLst>
      <p:ext uri="{BB962C8B-B14F-4D97-AF65-F5344CB8AC3E}">
        <p14:creationId xmlns:p14="http://schemas.microsoft.com/office/powerpoint/2010/main" val="28807707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838200" y="585771"/>
            <a:ext cx="8767354" cy="1104917"/>
          </a:xfrm>
        </p:spPr>
        <p:txBody>
          <a:bodyPr>
            <a:noAutofit/>
          </a:bodyPr>
          <a:lstStyle/>
          <a:p>
            <a:r>
              <a:rPr lang="en-US" altLang="en-US" dirty="0"/>
              <a:t>Managing WI with dependencies on other WGs?</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a:xfrm>
            <a:off x="751113" y="1973671"/>
            <a:ext cx="10918371" cy="4351338"/>
          </a:xfrm>
        </p:spPr>
        <p:txBody>
          <a:bodyPr>
            <a:normAutofit fontScale="70000" lnSpcReduction="20000"/>
          </a:bodyPr>
          <a:lstStyle/>
          <a:p>
            <a:r>
              <a:rPr lang="en-US" altLang="en-US" dirty="0" smtClean="0"/>
              <a:t>The following aspects need attention:</a:t>
            </a:r>
          </a:p>
          <a:p>
            <a:pPr lvl="1"/>
            <a:r>
              <a:rPr lang="en-US" dirty="0"/>
              <a:t>Release mapping with other WGs </a:t>
            </a:r>
            <a:r>
              <a:rPr lang="en-US" dirty="0" smtClean="0"/>
              <a:t>– </a:t>
            </a:r>
            <a:r>
              <a:rPr lang="en-US" dirty="0" err="1" smtClean="0"/>
              <a:t>e.g</a:t>
            </a:r>
            <a:r>
              <a:rPr lang="en-US" dirty="0" smtClean="0"/>
              <a:t> SA6 R18 </a:t>
            </a:r>
            <a:r>
              <a:rPr lang="en-US" dirty="0"/>
              <a:t>should </a:t>
            </a:r>
            <a:r>
              <a:rPr lang="en-US" dirty="0" smtClean="0"/>
              <a:t>be based </a:t>
            </a:r>
            <a:r>
              <a:rPr lang="en-US" dirty="0"/>
              <a:t>on which release of </a:t>
            </a:r>
            <a:r>
              <a:rPr lang="en-US" dirty="0" smtClean="0"/>
              <a:t>SA2/RAN (rel17 or Rel18)?</a:t>
            </a:r>
            <a:endParaRPr lang="en-US" dirty="0"/>
          </a:p>
          <a:p>
            <a:pPr lvl="1"/>
            <a:r>
              <a:rPr lang="en-US" dirty="0"/>
              <a:t>If SA6 </a:t>
            </a:r>
            <a:r>
              <a:rPr lang="en-US" dirty="0" smtClean="0"/>
              <a:t>current Release(</a:t>
            </a:r>
            <a:r>
              <a:rPr lang="en-US" dirty="0" err="1" smtClean="0"/>
              <a:t>e.g</a:t>
            </a:r>
            <a:r>
              <a:rPr lang="en-US" dirty="0" smtClean="0"/>
              <a:t> Rel18) </a:t>
            </a:r>
            <a:r>
              <a:rPr lang="en-US" dirty="0"/>
              <a:t>is based on the </a:t>
            </a:r>
            <a:r>
              <a:rPr lang="en-US" dirty="0" smtClean="0"/>
              <a:t>completion </a:t>
            </a:r>
            <a:r>
              <a:rPr lang="en-US" dirty="0"/>
              <a:t>of </a:t>
            </a:r>
            <a:r>
              <a:rPr lang="en-US" altLang="zh-CN" dirty="0"/>
              <a:t>same </a:t>
            </a:r>
            <a:r>
              <a:rPr lang="en-US" altLang="zh-CN" dirty="0" smtClean="0"/>
              <a:t>release </a:t>
            </a:r>
            <a:r>
              <a:rPr lang="en-US" dirty="0" smtClean="0"/>
              <a:t>in SA2,RAN</a:t>
            </a:r>
            <a:r>
              <a:rPr lang="en-US" altLang="zh-CN" dirty="0" smtClean="0"/>
              <a:t>(</a:t>
            </a:r>
            <a:r>
              <a:rPr lang="en-US" altLang="zh-CN" dirty="0" err="1" smtClean="0"/>
              <a:t>e.g</a:t>
            </a:r>
            <a:r>
              <a:rPr lang="en-US" altLang="zh-CN" dirty="0" smtClean="0"/>
              <a:t> Rel18 </a:t>
            </a:r>
            <a:r>
              <a:rPr lang="en-US" altLang="zh-CN" dirty="0"/>
              <a:t>SA6 is based on Rel18 </a:t>
            </a:r>
            <a:r>
              <a:rPr lang="en-US" altLang="zh-CN" dirty="0" smtClean="0"/>
              <a:t>SA2</a:t>
            </a:r>
            <a:r>
              <a:rPr lang="en-US" altLang="zh-CN" dirty="0"/>
              <a:t>,</a:t>
            </a:r>
            <a:r>
              <a:rPr lang="en-US" altLang="zh-CN" dirty="0" smtClean="0"/>
              <a:t>RAN),</a:t>
            </a:r>
            <a:r>
              <a:rPr lang="en-US" dirty="0" smtClean="0"/>
              <a:t> then how </a:t>
            </a:r>
            <a:r>
              <a:rPr lang="en-US" dirty="0"/>
              <a:t>to make that possible since the timeline of SA6 Rel18 is the same as other WGs?</a:t>
            </a:r>
            <a:endParaRPr lang="en-US" altLang="en-US" dirty="0" smtClean="0"/>
          </a:p>
          <a:p>
            <a:r>
              <a:rPr lang="en-US" altLang="en-US" dirty="0" smtClean="0"/>
              <a:t>WIDs can have the following dependencies with other WG work (e.g. SA2).</a:t>
            </a:r>
          </a:p>
          <a:p>
            <a:pPr marL="914400" lvl="1" indent="-457200">
              <a:buFont typeface="+mj-lt"/>
              <a:buAutoNum type="alphaLcParenR"/>
            </a:pPr>
            <a:r>
              <a:rPr lang="en-US" altLang="en-US" dirty="0" smtClean="0"/>
              <a:t>SA6 </a:t>
            </a:r>
            <a:r>
              <a:rPr lang="en-US" altLang="en-US" dirty="0"/>
              <a:t>WID with dependency on SA2 for 5GC architecture of </a:t>
            </a:r>
            <a:r>
              <a:rPr lang="en-US" altLang="en-US" dirty="0" smtClean="0"/>
              <a:t>pre-release </a:t>
            </a:r>
            <a:r>
              <a:rPr lang="en-US" altLang="en-US" dirty="0"/>
              <a:t>and </a:t>
            </a:r>
            <a:r>
              <a:rPr lang="en-US" altLang="en-US" dirty="0" smtClean="0"/>
              <a:t>earlier, </a:t>
            </a:r>
            <a:r>
              <a:rPr lang="en-US" altLang="en-US" dirty="0" err="1" smtClean="0"/>
              <a:t>e.g</a:t>
            </a:r>
            <a:r>
              <a:rPr lang="en-US" altLang="en-US" dirty="0" smtClean="0"/>
              <a:t> WID(s) postponed from pre-release due to timeline issue.</a:t>
            </a:r>
            <a:endParaRPr lang="en-US" altLang="en-US" dirty="0"/>
          </a:p>
          <a:p>
            <a:pPr marL="914400" lvl="1" indent="-457200">
              <a:buFont typeface="+mj-lt"/>
              <a:buAutoNum type="alphaLcParenR"/>
            </a:pPr>
            <a:r>
              <a:rPr lang="en-US" altLang="en-US" dirty="0" smtClean="0"/>
              <a:t>SA6 </a:t>
            </a:r>
            <a:r>
              <a:rPr lang="en-US" altLang="en-US" dirty="0"/>
              <a:t>WID with dependency on SA2 for 5GC architecture for </a:t>
            </a:r>
            <a:r>
              <a:rPr lang="en-US" altLang="en-US" dirty="0" smtClean="0"/>
              <a:t>the same release.</a:t>
            </a:r>
          </a:p>
          <a:p>
            <a:pPr lvl="1">
              <a:buFont typeface="Wingdings" panose="05000000000000000000" pitchFamily="2" charset="2"/>
              <a:buChar char="n"/>
            </a:pPr>
            <a:r>
              <a:rPr lang="en-US" altLang="en-US" dirty="0" smtClean="0">
                <a:solidFill>
                  <a:srgbClr val="FF0000"/>
                </a:solidFill>
              </a:rPr>
              <a:t>N</a:t>
            </a:r>
            <a:r>
              <a:rPr lang="en-US" altLang="zh-CN" dirty="0" smtClean="0">
                <a:solidFill>
                  <a:srgbClr val="FF0000"/>
                </a:solidFill>
              </a:rPr>
              <a:t>ote: </a:t>
            </a:r>
            <a:r>
              <a:rPr lang="en-US" altLang="en-US" dirty="0" smtClean="0">
                <a:solidFill>
                  <a:srgbClr val="FF0000"/>
                </a:solidFill>
              </a:rPr>
              <a:t>Dependency with other WG(s) should be based on outstanding issues.</a:t>
            </a:r>
            <a:endParaRPr lang="en-US" altLang="en-US" dirty="0">
              <a:solidFill>
                <a:srgbClr val="FF0000"/>
              </a:solidFill>
            </a:endParaRPr>
          </a:p>
          <a:p>
            <a:r>
              <a:rPr lang="en-US" altLang="en-US" dirty="0" smtClean="0"/>
              <a:t>Regarding (a), there are clear timelines for the work completion and can be fulfilled without any coordination with SA2.</a:t>
            </a:r>
          </a:p>
          <a:p>
            <a:pPr lvl="1"/>
            <a:r>
              <a:rPr lang="en-US" altLang="en-US" dirty="0" smtClean="0"/>
              <a:t>There is no impact due to on-going R18 work in SA2. </a:t>
            </a:r>
          </a:p>
          <a:p>
            <a:r>
              <a:rPr lang="en-US" altLang="en-US" dirty="0" smtClean="0"/>
              <a:t>Regarding (b), SA6 can start the WID </a:t>
            </a:r>
            <a:r>
              <a:rPr lang="en-US" altLang="zh-CN" dirty="0" smtClean="0"/>
              <a:t>in parallel with dependent WG(s) and completes WID once outstanding dependent issues are concluded and no new outstanding issues are identified, even before the</a:t>
            </a:r>
            <a:r>
              <a:rPr lang="en-US" altLang="en-US" dirty="0" smtClean="0"/>
              <a:t> completion time of SA2 .</a:t>
            </a:r>
          </a:p>
          <a:p>
            <a:pPr lvl="1"/>
            <a:endParaRPr lang="en-US" altLang="en-US" dirty="0" smtClean="0"/>
          </a:p>
        </p:txBody>
      </p:sp>
    </p:spTree>
    <p:extLst>
      <p:ext uri="{BB962C8B-B14F-4D97-AF65-F5344CB8AC3E}">
        <p14:creationId xmlns:p14="http://schemas.microsoft.com/office/powerpoint/2010/main" val="271797037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838200" y="585771"/>
            <a:ext cx="8720579" cy="1104917"/>
          </a:xfrm>
        </p:spPr>
        <p:txBody>
          <a:bodyPr>
            <a:normAutofit fontScale="90000"/>
          </a:bodyPr>
          <a:lstStyle/>
          <a:p>
            <a:r>
              <a:rPr lang="en-US" altLang="en-US" dirty="0"/>
              <a:t>What should be the guidelines to assess the progress of a WI?</a:t>
            </a:r>
            <a:endParaRPr lang="en-GB" altLang="en-US"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p:txBody>
          <a:bodyPr>
            <a:normAutofit fontScale="92500" lnSpcReduction="10000"/>
          </a:bodyPr>
          <a:lstStyle/>
          <a:p>
            <a:r>
              <a:rPr lang="en-US" altLang="en-US" dirty="0" smtClean="0"/>
              <a:t>Suggestions for </a:t>
            </a:r>
            <a:r>
              <a:rPr lang="en-US" altLang="en-US" dirty="0"/>
              <a:t>g</a:t>
            </a:r>
            <a:r>
              <a:rPr lang="en-US" altLang="en-US" dirty="0" smtClean="0"/>
              <a:t>uidelines to assess WI progress</a:t>
            </a:r>
          </a:p>
          <a:p>
            <a:pPr lvl="1"/>
            <a:r>
              <a:rPr lang="en-US" altLang="en-US" dirty="0" smtClean="0"/>
              <a:t>The progress should be assessed based on the </a:t>
            </a:r>
            <a:r>
              <a:rPr lang="en-US" altLang="en-US" b="1" u="sng" dirty="0" smtClean="0"/>
              <a:t>completion of WID objectives</a:t>
            </a:r>
            <a:r>
              <a:rPr lang="en-US" altLang="en-US" dirty="0" smtClean="0"/>
              <a:t>.</a:t>
            </a:r>
          </a:p>
          <a:p>
            <a:pPr lvl="2"/>
            <a:r>
              <a:rPr lang="en-US" altLang="en-US" dirty="0" smtClean="0"/>
              <a:t>Outstanding ENs related features corresponding to the objectives contribute to the assessment of an objective.</a:t>
            </a:r>
          </a:p>
          <a:p>
            <a:pPr lvl="1"/>
            <a:r>
              <a:rPr lang="en-US" altLang="en-US" b="1" u="sng" dirty="0" smtClean="0"/>
              <a:t>Outstanding issues</a:t>
            </a:r>
            <a:r>
              <a:rPr lang="en-US" altLang="en-US" dirty="0" smtClean="0"/>
              <a:t> based on objectives should be identified if the WI does not complete in time as per the approved WID.</a:t>
            </a:r>
          </a:p>
          <a:p>
            <a:pPr lvl="2"/>
            <a:r>
              <a:rPr lang="en-US" altLang="en-US" dirty="0" smtClean="0"/>
              <a:t>If WI is dependent on other WG, then clear evidence of other WG work impacting SA6 work should be identified.</a:t>
            </a:r>
          </a:p>
          <a:p>
            <a:pPr lvl="2"/>
            <a:r>
              <a:rPr lang="en-US" altLang="en-US" dirty="0" smtClean="0"/>
              <a:t>These will serve as the necessary justification for revising the WI timeline or the objectives.</a:t>
            </a:r>
          </a:p>
          <a:p>
            <a:pPr lvl="1"/>
            <a:r>
              <a:rPr lang="en-US" altLang="en-US" dirty="0" smtClean="0"/>
              <a:t>WIs should be </a:t>
            </a:r>
            <a:r>
              <a:rPr lang="en-US" altLang="en-US" b="1" u="sng" dirty="0" smtClean="0"/>
              <a:t>progressed as complete</a:t>
            </a:r>
            <a:r>
              <a:rPr lang="en-US" altLang="en-US" dirty="0" smtClean="0"/>
              <a:t>, </a:t>
            </a:r>
            <a:r>
              <a:rPr lang="en-US" altLang="en-US" dirty="0"/>
              <a:t>if the </a:t>
            </a:r>
            <a:r>
              <a:rPr lang="en-US" altLang="en-US" dirty="0" smtClean="0"/>
              <a:t>WI objectives </a:t>
            </a:r>
            <a:r>
              <a:rPr lang="en-US" altLang="en-US" dirty="0"/>
              <a:t>have been met</a:t>
            </a:r>
            <a:r>
              <a:rPr lang="en-US" altLang="en-US" dirty="0" smtClean="0"/>
              <a:t>.</a:t>
            </a:r>
          </a:p>
          <a:p>
            <a:pPr lvl="2"/>
            <a:r>
              <a:rPr lang="en-US" altLang="en-US" dirty="0" smtClean="0"/>
              <a:t>There is always maintenance TUs which may be due to FASMO, alignment asked by other WGs which does not impact the progress of the WI.</a:t>
            </a:r>
          </a:p>
          <a:p>
            <a:pPr lvl="1"/>
            <a:r>
              <a:rPr lang="en-US" altLang="en-US" dirty="0"/>
              <a:t>Subjective opinions without evidence of any outstanding issues should not be considered towards assessment of WI progress</a:t>
            </a:r>
            <a:r>
              <a:rPr lang="en-US" altLang="en-US" dirty="0" smtClean="0"/>
              <a:t>.</a:t>
            </a:r>
          </a:p>
          <a:p>
            <a:pPr lvl="1"/>
            <a:endParaRPr lang="en-US" altLang="en-US" dirty="0" smtClean="0"/>
          </a:p>
        </p:txBody>
      </p:sp>
    </p:spTree>
    <p:extLst>
      <p:ext uri="{BB962C8B-B14F-4D97-AF65-F5344CB8AC3E}">
        <p14:creationId xmlns:p14="http://schemas.microsoft.com/office/powerpoint/2010/main" val="136951401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a:xfrm>
            <a:off x="838200" y="585771"/>
            <a:ext cx="8720579" cy="1104917"/>
          </a:xfrm>
        </p:spPr>
        <p:txBody>
          <a:bodyPr>
            <a:noAutofit/>
          </a:bodyPr>
          <a:lstStyle/>
          <a:p>
            <a:r>
              <a:rPr lang="en-US" altLang="en-US" sz="4000" dirty="0"/>
              <a:t>What should be the guidelines to assess whether WID update is required?</a:t>
            </a:r>
            <a:endParaRPr lang="en-GB" altLang="en-US" sz="4000" dirty="0"/>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p:txBody>
          <a:bodyPr>
            <a:normAutofit/>
          </a:bodyPr>
          <a:lstStyle/>
          <a:p>
            <a:r>
              <a:rPr lang="en-US" altLang="en-US" dirty="0" smtClean="0"/>
              <a:t>Suggestions for guidelines to assess whether WID update is required:</a:t>
            </a:r>
          </a:p>
          <a:p>
            <a:pPr lvl="1"/>
            <a:r>
              <a:rPr lang="en-US" altLang="en-US" dirty="0" smtClean="0"/>
              <a:t>SA6 R18 work dependent on R17 work of other WGs, Change in </a:t>
            </a:r>
            <a:r>
              <a:rPr lang="en-US" altLang="en-US" b="1" u="sng" dirty="0" smtClean="0"/>
              <a:t>objectives</a:t>
            </a:r>
            <a:r>
              <a:rPr lang="en-US" altLang="en-US" dirty="0" smtClean="0"/>
              <a:t> which result in either delaying the timeline or to meet the timeline.</a:t>
            </a:r>
          </a:p>
          <a:p>
            <a:pPr lvl="1"/>
            <a:r>
              <a:rPr lang="en-US" altLang="en-US" dirty="0" smtClean="0"/>
              <a:t>SA6 </a:t>
            </a:r>
            <a:r>
              <a:rPr lang="en-US" altLang="en-US" dirty="0"/>
              <a:t>R18 work dependent on </a:t>
            </a:r>
            <a:r>
              <a:rPr lang="en-US" altLang="en-US" dirty="0" smtClean="0"/>
              <a:t>R18 </a:t>
            </a:r>
            <a:r>
              <a:rPr lang="en-US" altLang="en-US" dirty="0"/>
              <a:t>work of other WGs, </a:t>
            </a:r>
            <a:r>
              <a:rPr lang="en-US" altLang="en-US" dirty="0" smtClean="0"/>
              <a:t>Change in </a:t>
            </a:r>
            <a:r>
              <a:rPr lang="en-US" altLang="en-US" b="1" u="sng" dirty="0" smtClean="0"/>
              <a:t>objectives</a:t>
            </a:r>
            <a:r>
              <a:rPr lang="en-US" altLang="en-US" dirty="0" smtClean="0"/>
              <a:t> to meet the timeline. Some work may not get included in R18 and hence should be considered for future release.</a:t>
            </a:r>
          </a:p>
          <a:p>
            <a:pPr lvl="1"/>
            <a:r>
              <a:rPr lang="en-US" altLang="en-US" dirty="0"/>
              <a:t>All WIDs does not require to have the completion time to be the release freeze time for stage 2</a:t>
            </a:r>
            <a:r>
              <a:rPr lang="en-US" altLang="en-US" dirty="0" smtClean="0"/>
              <a:t>. (This situation is usually a project management nightmare)</a:t>
            </a:r>
          </a:p>
          <a:p>
            <a:pPr lvl="1"/>
            <a:r>
              <a:rPr lang="en-US" altLang="en-US" dirty="0" smtClean="0"/>
              <a:t>If normative work is overlapping with the study then, Change in objectives and timeline due to new conclusions.</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It is recommended to develop guidelines for SA6 WIs management by considering the views presented in this document.</a:t>
            </a:r>
            <a:endParaRPr lang="en-US" dirty="0"/>
          </a:p>
        </p:txBody>
      </p:sp>
    </p:spTree>
    <p:extLst>
      <p:ext uri="{BB962C8B-B14F-4D97-AF65-F5344CB8AC3E}">
        <p14:creationId xmlns:p14="http://schemas.microsoft.com/office/powerpoint/2010/main" val="171959052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Thank you!</a:t>
            </a:r>
            <a:endParaRPr lang="en-US" dirty="0"/>
          </a:p>
        </p:txBody>
      </p:sp>
    </p:spTree>
    <p:extLst>
      <p:ext uri="{BB962C8B-B14F-4D97-AF65-F5344CB8AC3E}">
        <p14:creationId xmlns:p14="http://schemas.microsoft.com/office/powerpoint/2010/main" val="36433122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infopath/2007/PartnerControls"/>
    <ds:schemaRef ds:uri="http://purl.org/dc/dcmitype/"/>
    <ds:schemaRef ds:uri="http://purl.org/dc/elements/1.1/"/>
    <ds:schemaRef ds:uri="http://schemas.openxmlformats.org/package/2006/metadata/core-properties"/>
    <ds:schemaRef ds:uri="http://schemas.microsoft.com/office/2006/metadata/properties"/>
    <ds:schemaRef ds:uri="http://schemas.microsoft.com/office/2006/documentManagement/types"/>
    <ds:schemaRef ds:uri="679a257e-872f-4c98-9e8a-0a9c104f72cd"/>
    <ds:schemaRef ds:uri="280d8efa-eff2-4910-88d2-79ca146720c4"/>
    <ds:schemaRef ds:uri="http://www.w3.org/XML/1998/namespace"/>
    <ds:schemaRef ds:uri="http://purl.org/dc/term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6011</TotalTime>
  <Words>795</Words>
  <Application>Microsoft Office PowerPoint</Application>
  <PresentationFormat>Widescreen</PresentationFormat>
  <Paragraphs>47</Paragraphs>
  <Slides>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宋体</vt:lpstr>
      <vt:lpstr>Arial</vt:lpstr>
      <vt:lpstr>Arial </vt:lpstr>
      <vt:lpstr>Calibri</vt:lpstr>
      <vt:lpstr>Calibri Light</vt:lpstr>
      <vt:lpstr>Times New Roman</vt:lpstr>
      <vt:lpstr>Wingdings</vt:lpstr>
      <vt:lpstr>Office Theme</vt:lpstr>
      <vt:lpstr>Guidelines for SA6 WIs management</vt:lpstr>
      <vt:lpstr>Background</vt:lpstr>
      <vt:lpstr>What should be the guidelines for starting normative WID?</vt:lpstr>
      <vt:lpstr>Managing WI with dependencies on other WGs?</vt:lpstr>
      <vt:lpstr>What should be the guidelines to assess the progress of a WI?</vt:lpstr>
      <vt:lpstr>What should be the guidelines to assess whether WID update is required?</vt:lpstr>
      <vt:lpstr>Summary</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628</cp:revision>
  <dcterms:created xsi:type="dcterms:W3CDTF">2010-02-05T13:52:04Z</dcterms:created>
  <dcterms:modified xsi:type="dcterms:W3CDTF">2022-06-16T22:33:09Z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(3)9zOBiCZCkYIGkGENNqzcsFHlOjbtZ7cpcBFOu295Y8yejMCcPcRHeFtX3D+HAA2/Y00gI3GK
Bm0KVZG3F6HXDGgiXxwnT71VFlikvBu2jEc6iz2fqA0inU4iib11xFg0wyE3cHTvPUuAORll
TZRm/d8lzntc0yh0JjNHNA75gl5e1tj3DHi/D/lmn+HYGEp4CG8SY4eLwJ8/rAxebEHfXxx+
lE46DpOvbE5ObYNI/E</vt:lpwstr>
  </property>
  <property fmtid="{D5CDD505-2E9C-101B-9397-08002B2CF9AE}" pid="4" name="_2015_ms_pID_7253431">
    <vt:lpwstr>4+hoqJijJcvxRLotqbbLCDUSayUX8heCraWZWXdSD2/XJUExD3rpfK
FWnb65zdqzU4lnaiBIwUkmFYuu09aO8Q9mqgbV+B2OLAdNGUQu90BphIEWxmfsIxfM0J+xT4
BAezC+8m7gbXhh9Qrn2dv49cVQTvehW3OAzgMSu5MaS8tVLaA1ppBL52JrXvhcl09DjZRKxb
osZeokmR9VwYW/7kPx3xCifD/NzvrrjP8jod</vt:lpwstr>
  </property>
  <property fmtid="{D5CDD505-2E9C-101B-9397-08002B2CF9AE}" pid="5" name="_2015_ms_pID_7253432">
    <vt:lpwstr>tg==</vt:lpwstr>
  </property>
</Properties>
</file>