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4"/>
  </p:notesMasterIdLst>
  <p:handoutMasterIdLst>
    <p:handoutMasterId r:id="rId15"/>
  </p:handoutMasterIdLst>
  <p:sldIdLst>
    <p:sldId id="366" r:id="rId5"/>
    <p:sldId id="367" r:id="rId6"/>
    <p:sldId id="384" r:id="rId7"/>
    <p:sldId id="378" r:id="rId8"/>
    <p:sldId id="385" r:id="rId9"/>
    <p:sldId id="368" r:id="rId10"/>
    <p:sldId id="379" r:id="rId11"/>
    <p:sldId id="386" r:id="rId12"/>
    <p:sldId id="371"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6424" autoAdjust="0"/>
  </p:normalViewPr>
  <p:slideViewPr>
    <p:cSldViewPr snapToGrid="0">
      <p:cViewPr varScale="1">
        <p:scale>
          <a:sx n="81" d="100"/>
          <a:sy n="81" d="100"/>
        </p:scale>
        <p:origin x="557" y="6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xmlns=""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xmlns=""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xmlns=""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xmlns=""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xmlns=""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xmlns=""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xmlns=""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xmlns=""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xmlns=""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xmlns=""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10121800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30658082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8699159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12156337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xmlns="" id="{BB8994A5-D808-4BF9-9C30-40F75349FF45}"/>
              </a:ext>
            </a:extLst>
          </p:cNvPr>
          <p:cNvSpPr txBox="1">
            <a:spLocks noChangeArrowheads="1"/>
          </p:cNvSpPr>
          <p:nvPr userDrawn="1"/>
        </p:nvSpPr>
        <p:spPr bwMode="auto">
          <a:xfrm>
            <a:off x="133350" y="36513"/>
            <a:ext cx="58102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xmlns=""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xmlns=""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xmlns=""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xmlns=""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xmlns=""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xmlns=""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xmlns=""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xmlns="" id="{04953B71-6776-413E-AC69-E69762C9C33E}"/>
              </a:ext>
            </a:extLst>
          </p:cNvPr>
          <p:cNvSpPr txBox="1">
            <a:spLocks noChangeArrowheads="1"/>
          </p:cNvSpPr>
          <p:nvPr userDrawn="1"/>
        </p:nvSpPr>
        <p:spPr bwMode="auto">
          <a:xfrm>
            <a:off x="323850" y="73025"/>
            <a:ext cx="3486150" cy="46166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a:t>
            </a:r>
            <a:r>
              <a:rPr lang="sv-SE" altLang="en-US" sz="1200" b="1" dirty="0" smtClean="0">
                <a:latin typeface="Arial "/>
              </a:rPr>
              <a:t>49BIS-e</a:t>
            </a:r>
            <a:endParaRPr lang="sv-SE" altLang="en-US" sz="1200" b="1" dirty="0">
              <a:latin typeface="Arial "/>
            </a:endParaRPr>
          </a:p>
          <a:p>
            <a:pPr eaLnBrk="1" hangingPunct="1">
              <a:defRPr/>
            </a:pPr>
            <a:r>
              <a:rPr lang="en-GB" altLang="en-US" sz="1200" b="1" dirty="0">
                <a:latin typeface="Arial "/>
              </a:rPr>
              <a:t>e-meeting, </a:t>
            </a:r>
            <a:r>
              <a:rPr lang="en-GB" altLang="en-US" sz="1200" b="1" dirty="0" smtClean="0">
                <a:latin typeface="Arial "/>
              </a:rPr>
              <a:t>22</a:t>
            </a:r>
            <a:r>
              <a:rPr lang="en-GB" altLang="en-US" sz="1200" b="1" baseline="30000" dirty="0" smtClean="0">
                <a:latin typeface="Arial "/>
              </a:rPr>
              <a:t>nd</a:t>
            </a:r>
            <a:r>
              <a:rPr lang="en-GB" altLang="en-US" sz="1200" b="1" dirty="0" smtClean="0">
                <a:latin typeface="Arial "/>
              </a:rPr>
              <a:t> June</a:t>
            </a:r>
            <a:r>
              <a:rPr lang="en-GB" altLang="en-US" sz="1200" b="1" baseline="0" dirty="0" smtClean="0">
                <a:latin typeface="Arial "/>
              </a:rPr>
              <a:t> </a:t>
            </a:r>
            <a:r>
              <a:rPr lang="en-GB" altLang="en-US" sz="1200" b="1" dirty="0" smtClean="0">
                <a:latin typeface="Arial "/>
              </a:rPr>
              <a:t>– 1</a:t>
            </a:r>
            <a:r>
              <a:rPr lang="en-GB" altLang="en-US" sz="1200" b="1" baseline="30000" dirty="0" smtClean="0">
                <a:latin typeface="Arial "/>
              </a:rPr>
              <a:t>st</a:t>
            </a:r>
            <a:r>
              <a:rPr lang="en-GB" altLang="en-US" sz="1200" b="1" dirty="0" smtClean="0">
                <a:latin typeface="Arial "/>
              </a:rPr>
              <a:t> July </a:t>
            </a:r>
            <a:r>
              <a:rPr lang="en-GB" altLang="en-US" sz="1200" b="1" dirty="0">
                <a:latin typeface="Arial "/>
              </a:rPr>
              <a:t>2022</a:t>
            </a:r>
            <a:endParaRPr lang="en-US" altLang="en-US" sz="1200" b="1" dirty="0">
              <a:latin typeface="Arial "/>
            </a:endParaRPr>
          </a:p>
        </p:txBody>
      </p:sp>
      <p:sp>
        <p:nvSpPr>
          <p:cNvPr id="15" name="Text Box 13">
            <a:extLst>
              <a:ext uri="{FF2B5EF4-FFF2-40B4-BE49-F238E27FC236}">
                <a16:creationId xmlns:a16="http://schemas.microsoft.com/office/drawing/2014/main" xmlns=""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S6-221753</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xmlns="" id="{6BFCA172-672F-4297-B767-9F7EDE373FA1}"/>
              </a:ext>
            </a:extLst>
          </p:cNvPr>
          <p:cNvSpPr>
            <a:spLocks noGrp="1"/>
          </p:cNvSpPr>
          <p:nvPr>
            <p:ph type="title"/>
          </p:nvPr>
        </p:nvSpPr>
        <p:spPr>
          <a:xfrm>
            <a:off x="2147888" y="1709738"/>
            <a:ext cx="8888286" cy="2852737"/>
          </a:xfrm>
        </p:spPr>
        <p:txBody>
          <a:bodyPr/>
          <a:lstStyle/>
          <a:p>
            <a:pPr eaLnBrk="1" hangingPunct="1"/>
            <a:r>
              <a:rPr lang="en-GB" altLang="en-US" dirty="0" smtClean="0"/>
              <a:t>Discussion on roaming between ECSP  </a:t>
            </a:r>
            <a:br>
              <a:rPr lang="en-GB" altLang="en-US" dirty="0" smtClean="0"/>
            </a:br>
            <a:endParaRPr lang="en-GB" altLang="en-US" dirty="0"/>
          </a:p>
        </p:txBody>
      </p:sp>
      <p:sp>
        <p:nvSpPr>
          <p:cNvPr id="5123" name="Text Placeholder 2">
            <a:extLst>
              <a:ext uri="{FF2B5EF4-FFF2-40B4-BE49-F238E27FC236}">
                <a16:creationId xmlns:a16="http://schemas.microsoft.com/office/drawing/2014/main" xmlns="" id="{9FAD3684-801E-4E1E-85EB-F5F3E5D37277}"/>
              </a:ext>
            </a:extLst>
          </p:cNvPr>
          <p:cNvSpPr>
            <a:spLocks noGrp="1"/>
          </p:cNvSpPr>
          <p:nvPr>
            <p:ph type="body" idx="4294967295"/>
          </p:nvPr>
        </p:nvSpPr>
        <p:spPr>
          <a:xfrm>
            <a:off x="2147888" y="4634730"/>
            <a:ext cx="7886700" cy="1500187"/>
          </a:xfrm>
        </p:spPr>
        <p:txBody>
          <a:bodyPr/>
          <a:lstStyle/>
          <a:p>
            <a:pPr marL="0" indent="0" eaLnBrk="1" hangingPunct="1">
              <a:buFontTx/>
              <a:buNone/>
            </a:pPr>
            <a:r>
              <a:rPr lang="en-US" altLang="zh-CN" dirty="0" err="1"/>
              <a:t>Yanmei</a:t>
            </a:r>
            <a:r>
              <a:rPr lang="en-US" altLang="zh-CN" dirty="0"/>
              <a:t> Yang, </a:t>
            </a:r>
            <a:r>
              <a:rPr lang="en-US" altLang="zh-CN" dirty="0" err="1"/>
              <a:t>Yajie</a:t>
            </a:r>
            <a:r>
              <a:rPr lang="en-US" altLang="zh-CN" dirty="0"/>
              <a:t> </a:t>
            </a:r>
            <a:r>
              <a:rPr lang="en-US" altLang="zh-CN" dirty="0" smtClean="0"/>
              <a:t>Hu, Niranth</a:t>
            </a:r>
          </a:p>
          <a:p>
            <a:pPr marL="0" indent="0" eaLnBrk="1" hangingPunct="1">
              <a:buFontTx/>
              <a:buNone/>
            </a:pPr>
            <a:r>
              <a:rPr lang="en-GB" altLang="en-US" dirty="0" smtClean="0"/>
              <a:t>Source</a:t>
            </a:r>
            <a:r>
              <a:rPr lang="en-GB" altLang="en-US" dirty="0"/>
              <a:t>: Huawei, </a:t>
            </a:r>
            <a:r>
              <a:rPr lang="en-GB" altLang="en-US" dirty="0" err="1"/>
              <a:t>Hisilicon</a:t>
            </a:r>
            <a:endParaRPr lang="en-GB" altLang="en-US" dirty="0"/>
          </a:p>
          <a:p>
            <a:pPr marL="0" indent="0" eaLnBrk="1" hangingPunct="1">
              <a:buFontTx/>
              <a:buNone/>
            </a:pPr>
            <a:endParaRPr lang="en-GB" altLang="en-US" dirty="0"/>
          </a:p>
        </p:txBody>
      </p:sp>
    </p:spTree>
    <p:extLst>
      <p:ext uri="{BB962C8B-B14F-4D97-AF65-F5344CB8AC3E}">
        <p14:creationId xmlns:p14="http://schemas.microsoft.com/office/powerpoint/2010/main" val="331237152"/>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xmlns=""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xmlns="" id="{33CFEE74-7B51-47B2-8BC9-945D38E983E7}"/>
              </a:ext>
            </a:extLst>
          </p:cNvPr>
          <p:cNvSpPr>
            <a:spLocks noGrp="1"/>
          </p:cNvSpPr>
          <p:nvPr>
            <p:ph idx="1"/>
          </p:nvPr>
        </p:nvSpPr>
        <p:spPr/>
        <p:txBody>
          <a:bodyPr/>
          <a:lstStyle/>
          <a:p>
            <a:r>
              <a:rPr lang="en-US" altLang="zh-CN" dirty="0" smtClean="0"/>
              <a:t>Business relationship</a:t>
            </a:r>
          </a:p>
          <a:p>
            <a:r>
              <a:rPr lang="en-US" altLang="en-US" dirty="0"/>
              <a:t>OAM based solution </a:t>
            </a:r>
            <a:endParaRPr lang="en-US" altLang="zh-CN" dirty="0" smtClean="0"/>
          </a:p>
          <a:p>
            <a:r>
              <a:rPr lang="en-US" altLang="zh-CN" dirty="0" smtClean="0"/>
              <a:t>ECS Publish using CAPIF</a:t>
            </a:r>
          </a:p>
          <a:p>
            <a:r>
              <a:rPr lang="en-US" altLang="en-US" dirty="0" smtClean="0"/>
              <a:t>ECS Repository</a:t>
            </a:r>
          </a:p>
        </p:txBody>
      </p:sp>
    </p:spTree>
    <p:extLst>
      <p:ext uri="{BB962C8B-B14F-4D97-AF65-F5344CB8AC3E}">
        <p14:creationId xmlns:p14="http://schemas.microsoft.com/office/powerpoint/2010/main" val="2432718172"/>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0" y="1690688"/>
            <a:ext cx="11390811" cy="4582162"/>
          </a:xfrm>
        </p:spPr>
        <p:txBody>
          <a:bodyPr/>
          <a:lstStyle/>
          <a:p>
            <a:pPr>
              <a:lnSpc>
                <a:spcPct val="100000"/>
              </a:lnSpc>
              <a:spcBef>
                <a:spcPts val="0"/>
              </a:spcBef>
            </a:pPr>
            <a:r>
              <a:rPr lang="en-US" altLang="en-US" dirty="0"/>
              <a:t> UE subscribe the edge service roaming from Home ECSP</a:t>
            </a:r>
          </a:p>
          <a:p>
            <a:pPr marL="754150" lvl="1" indent="-296950" defTabSz="1187798" eaLnBrk="1" fontAlgn="auto" hangingPunct="1">
              <a:lnSpc>
                <a:spcPct val="100000"/>
              </a:lnSpc>
              <a:spcBef>
                <a:spcPts val="0"/>
              </a:spcBef>
              <a:spcAft>
                <a:spcPts val="0"/>
              </a:spcAft>
            </a:pPr>
            <a:r>
              <a:rPr lang="en-US" sz="1400" dirty="0" smtClean="0"/>
              <a:t>Home ECSP get payment from the its subscribers for committed edge service roaming for certain application, so that the subscriber can be served by partner ECSP while roaming</a:t>
            </a:r>
          </a:p>
          <a:p>
            <a:pPr marL="754150" lvl="1" indent="-296950" defTabSz="1187798" eaLnBrk="1" fontAlgn="auto" hangingPunct="1">
              <a:lnSpc>
                <a:spcPct val="100000"/>
              </a:lnSpc>
              <a:spcBef>
                <a:spcPts val="0"/>
              </a:spcBef>
              <a:spcAft>
                <a:spcPts val="0"/>
              </a:spcAft>
            </a:pPr>
            <a:r>
              <a:rPr lang="en-US" sz="1400" dirty="0" smtClean="0"/>
              <a:t>Home ECSP should put the certain application into the roaming service agreement with partner ECSP in advance</a:t>
            </a:r>
          </a:p>
          <a:p>
            <a:pPr marL="754150" lvl="1" indent="-296950" defTabSz="1187798" eaLnBrk="1" fontAlgn="auto" hangingPunct="1">
              <a:lnSpc>
                <a:spcPct val="100000"/>
              </a:lnSpc>
              <a:spcBef>
                <a:spcPts val="0"/>
              </a:spcBef>
              <a:spcAft>
                <a:spcPts val="0"/>
              </a:spcAft>
            </a:pPr>
            <a:r>
              <a:rPr lang="en-US" sz="1400" dirty="0" smtClean="0"/>
              <a:t>APP#2 in figure-1 should be </a:t>
            </a:r>
            <a:r>
              <a:rPr lang="en-US" sz="1400" dirty="0"/>
              <a:t>in </a:t>
            </a:r>
            <a:r>
              <a:rPr lang="en-US" sz="1400" dirty="0" smtClean="0"/>
              <a:t>the User </a:t>
            </a:r>
            <a:r>
              <a:rPr lang="en-US" sz="1400" dirty="0"/>
              <a:t>subscription </a:t>
            </a:r>
            <a:r>
              <a:rPr lang="en-US" sz="1400" dirty="0" smtClean="0"/>
              <a:t>data and also in the roaming agreement between home ECSP and partner ECSP. </a:t>
            </a:r>
          </a:p>
          <a:p>
            <a:pPr>
              <a:lnSpc>
                <a:spcPct val="100000"/>
              </a:lnSpc>
              <a:spcBef>
                <a:spcPts val="0"/>
              </a:spcBef>
            </a:pPr>
            <a:r>
              <a:rPr lang="en-US" altLang="en-US" sz="2800" dirty="0" smtClean="0"/>
              <a:t> ASP </a:t>
            </a:r>
            <a:r>
              <a:rPr lang="en-US" altLang="en-US" dirty="0" smtClean="0"/>
              <a:t>subscribe the edge service roaming from Home ECSP</a:t>
            </a:r>
          </a:p>
          <a:p>
            <a:pPr marL="754150" lvl="1" indent="-296950" defTabSz="1187798" eaLnBrk="1" fontAlgn="auto" hangingPunct="1">
              <a:lnSpc>
                <a:spcPct val="100000"/>
              </a:lnSpc>
              <a:spcBef>
                <a:spcPts val="0"/>
              </a:spcBef>
              <a:spcAft>
                <a:spcPts val="0"/>
              </a:spcAft>
            </a:pPr>
            <a:r>
              <a:rPr lang="en-US" sz="1400" dirty="0" smtClean="0"/>
              <a:t>Home </a:t>
            </a:r>
            <a:r>
              <a:rPr lang="en-US" sz="1400" dirty="0"/>
              <a:t>ECSP get payment from the </a:t>
            </a:r>
            <a:r>
              <a:rPr lang="en-US" sz="1400" dirty="0" smtClean="0"/>
              <a:t>ASP for </a:t>
            </a:r>
            <a:r>
              <a:rPr lang="en-US" sz="1400" dirty="0"/>
              <a:t>committed edge service </a:t>
            </a:r>
            <a:r>
              <a:rPr lang="en-US" sz="1400" dirty="0" smtClean="0"/>
              <a:t>roaming for its application, so that the subscriber can be served for its application by partner ECSP while roaming</a:t>
            </a:r>
          </a:p>
          <a:p>
            <a:pPr marL="754150" lvl="1" indent="-296950" defTabSz="1187798" eaLnBrk="1" fontAlgn="auto" hangingPunct="1">
              <a:lnSpc>
                <a:spcPct val="100000"/>
              </a:lnSpc>
              <a:spcBef>
                <a:spcPts val="0"/>
              </a:spcBef>
              <a:spcAft>
                <a:spcPts val="0"/>
              </a:spcAft>
            </a:pPr>
            <a:r>
              <a:rPr lang="en-US" sz="1400" dirty="0"/>
              <a:t>Home ECSP should put the certain application into the roaming service agreement with partner ECSP in advance</a:t>
            </a:r>
          </a:p>
          <a:p>
            <a:pPr marL="754150" lvl="1" indent="-296950" defTabSz="1187798" eaLnBrk="1" fontAlgn="auto" hangingPunct="1">
              <a:lnSpc>
                <a:spcPct val="100000"/>
              </a:lnSpc>
              <a:spcBef>
                <a:spcPts val="0"/>
              </a:spcBef>
              <a:spcAft>
                <a:spcPts val="0"/>
              </a:spcAft>
            </a:pPr>
            <a:endParaRPr lang="en-US" sz="1400" dirty="0"/>
          </a:p>
          <a:p>
            <a:pPr>
              <a:lnSpc>
                <a:spcPct val="100000"/>
              </a:lnSpc>
              <a:spcBef>
                <a:spcPts val="0"/>
              </a:spcBef>
            </a:pPr>
            <a:r>
              <a:rPr lang="en-US" altLang="en-US" sz="1800" b="1" dirty="0" smtClean="0"/>
              <a:t>   </a:t>
            </a:r>
            <a:endParaRPr lang="en-US" altLang="en-US" sz="1800" dirty="0">
              <a:solidFill>
                <a:srgbClr val="1D1D1A"/>
              </a:solidFill>
            </a:endParaRPr>
          </a:p>
        </p:txBody>
      </p:sp>
      <p:sp>
        <p:nvSpPr>
          <p:cNvPr id="6" name="标题 1"/>
          <p:cNvSpPr>
            <a:spLocks noGrp="1"/>
          </p:cNvSpPr>
          <p:nvPr>
            <p:ph type="title"/>
          </p:nvPr>
        </p:nvSpPr>
        <p:spPr/>
        <p:txBody>
          <a:bodyPr>
            <a:normAutofit/>
          </a:bodyPr>
          <a:lstStyle/>
          <a:p>
            <a:r>
              <a:rPr lang="en-US" altLang="zh-CN" sz="3600" dirty="0" smtClean="0"/>
              <a:t>Business relationship for ECSP roaming</a:t>
            </a:r>
            <a:endParaRPr lang="zh-CN" altLang="en-US" sz="3600" dirty="0"/>
          </a:p>
        </p:txBody>
      </p:sp>
      <p:sp>
        <p:nvSpPr>
          <p:cNvPr id="34" name="矩形 33"/>
          <p:cNvSpPr/>
          <p:nvPr/>
        </p:nvSpPr>
        <p:spPr>
          <a:xfrm>
            <a:off x="965916" y="5166920"/>
            <a:ext cx="1235676" cy="453081"/>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Home ECSP </a:t>
            </a:r>
            <a:endParaRPr lang="en-US" sz="1400" dirty="0">
              <a:solidFill>
                <a:schemeClr val="tx1"/>
              </a:solidFill>
            </a:endParaRPr>
          </a:p>
        </p:txBody>
      </p:sp>
      <p:sp>
        <p:nvSpPr>
          <p:cNvPr id="35" name="矩形 34"/>
          <p:cNvSpPr/>
          <p:nvPr/>
        </p:nvSpPr>
        <p:spPr>
          <a:xfrm>
            <a:off x="3634635" y="5170717"/>
            <a:ext cx="1235676" cy="453081"/>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Partner ECSP </a:t>
            </a:r>
            <a:endParaRPr lang="en-US" sz="1400" dirty="0">
              <a:solidFill>
                <a:schemeClr val="tx1"/>
              </a:solidFill>
            </a:endParaRPr>
          </a:p>
        </p:txBody>
      </p:sp>
      <p:cxnSp>
        <p:nvCxnSpPr>
          <p:cNvPr id="37" name="曲线连接符 36"/>
          <p:cNvCxnSpPr>
            <a:stCxn id="34" idx="3"/>
            <a:endCxn id="35" idx="1"/>
          </p:cNvCxnSpPr>
          <p:nvPr/>
        </p:nvCxnSpPr>
        <p:spPr>
          <a:xfrm>
            <a:off x="2201592" y="5393461"/>
            <a:ext cx="1433043" cy="3797"/>
          </a:xfrm>
          <a:prstGeom prst="curvedConnector3">
            <a:avLst>
              <a:gd name="adj1" fmla="val 50000"/>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a:xfrm>
            <a:off x="2094261" y="5036843"/>
            <a:ext cx="1644754" cy="369332"/>
          </a:xfrm>
          <a:prstGeom prst="rect">
            <a:avLst/>
          </a:prstGeom>
          <a:noFill/>
        </p:spPr>
        <p:txBody>
          <a:bodyPr wrap="square" rtlCol="0">
            <a:spAutoFit/>
          </a:bodyPr>
          <a:lstStyle/>
          <a:p>
            <a:pPr algn="ctr"/>
            <a:r>
              <a:rPr lang="en-US" sz="900" dirty="0" smtClean="0">
                <a:solidFill>
                  <a:srgbClr val="FF0000"/>
                </a:solidFill>
                <a:latin typeface="Microsoft YaHei" panose="020B0503020204020204" pitchFamily="34" charset="-122"/>
                <a:ea typeface="Microsoft YaHei" panose="020B0503020204020204" pitchFamily="34" charset="-122"/>
              </a:rPr>
              <a:t>Roaming agreement(APP#2)</a:t>
            </a:r>
          </a:p>
        </p:txBody>
      </p:sp>
      <p:sp>
        <p:nvSpPr>
          <p:cNvPr id="43" name="矩形 42"/>
          <p:cNvSpPr/>
          <p:nvPr/>
        </p:nvSpPr>
        <p:spPr>
          <a:xfrm>
            <a:off x="578737" y="4633555"/>
            <a:ext cx="700219" cy="252383"/>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App#1</a:t>
            </a:r>
            <a:endParaRPr lang="en-US" sz="1200" b="1" dirty="0">
              <a:solidFill>
                <a:schemeClr val="tx1"/>
              </a:solidFill>
            </a:endParaRPr>
          </a:p>
        </p:txBody>
      </p:sp>
      <p:sp>
        <p:nvSpPr>
          <p:cNvPr id="44" name="矩形 43"/>
          <p:cNvSpPr/>
          <p:nvPr/>
        </p:nvSpPr>
        <p:spPr>
          <a:xfrm>
            <a:off x="1707320" y="4633555"/>
            <a:ext cx="700219" cy="252383"/>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App#2</a:t>
            </a:r>
          </a:p>
        </p:txBody>
      </p:sp>
      <p:sp>
        <p:nvSpPr>
          <p:cNvPr id="46" name="矩形 45"/>
          <p:cNvSpPr/>
          <p:nvPr/>
        </p:nvSpPr>
        <p:spPr>
          <a:xfrm>
            <a:off x="3397800" y="4637353"/>
            <a:ext cx="700219" cy="252383"/>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App#2</a:t>
            </a:r>
            <a:endParaRPr lang="en-US" sz="1200" b="1" dirty="0">
              <a:solidFill>
                <a:schemeClr val="tx1"/>
              </a:solidFill>
            </a:endParaRPr>
          </a:p>
        </p:txBody>
      </p:sp>
      <p:sp>
        <p:nvSpPr>
          <p:cNvPr id="48" name="矩形 47"/>
          <p:cNvSpPr/>
          <p:nvPr/>
        </p:nvSpPr>
        <p:spPr>
          <a:xfrm>
            <a:off x="4526383" y="4637353"/>
            <a:ext cx="700219" cy="252383"/>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App#3</a:t>
            </a:r>
            <a:endParaRPr lang="en-US" sz="1200" b="1" dirty="0">
              <a:solidFill>
                <a:schemeClr val="tx1"/>
              </a:solidFill>
            </a:endParaRPr>
          </a:p>
        </p:txBody>
      </p:sp>
      <p:cxnSp>
        <p:nvCxnSpPr>
          <p:cNvPr id="50" name="直接连接符 49"/>
          <p:cNvCxnSpPr>
            <a:stCxn id="43" idx="2"/>
            <a:endCxn id="34" idx="0"/>
          </p:cNvCxnSpPr>
          <p:nvPr/>
        </p:nvCxnSpPr>
        <p:spPr>
          <a:xfrm>
            <a:off x="928847" y="4885938"/>
            <a:ext cx="654907" cy="280982"/>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44" idx="2"/>
            <a:endCxn id="34" idx="0"/>
          </p:cNvCxnSpPr>
          <p:nvPr/>
        </p:nvCxnSpPr>
        <p:spPr>
          <a:xfrm flipH="1">
            <a:off x="1583754" y="4885938"/>
            <a:ext cx="473676" cy="280982"/>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H="1">
            <a:off x="4252473" y="4889736"/>
            <a:ext cx="661089" cy="280981"/>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46" idx="2"/>
            <a:endCxn id="35" idx="0"/>
          </p:cNvCxnSpPr>
          <p:nvPr/>
        </p:nvCxnSpPr>
        <p:spPr>
          <a:xfrm>
            <a:off x="3747910" y="4889736"/>
            <a:ext cx="504563" cy="280981"/>
          </a:xfrm>
          <a:prstGeom prst="line">
            <a:avLst/>
          </a:prstGeom>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380225" y="4265157"/>
            <a:ext cx="2404904" cy="1852633"/>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矩形 54"/>
          <p:cNvSpPr/>
          <p:nvPr/>
        </p:nvSpPr>
        <p:spPr>
          <a:xfrm>
            <a:off x="3089927" y="4265157"/>
            <a:ext cx="2404904" cy="1852633"/>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矩形 55"/>
          <p:cNvSpPr/>
          <p:nvPr/>
        </p:nvSpPr>
        <p:spPr>
          <a:xfrm>
            <a:off x="3299853" y="5804834"/>
            <a:ext cx="497083" cy="27284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UE </a:t>
            </a:r>
            <a:endParaRPr lang="en-US" sz="1200" b="1" dirty="0">
              <a:solidFill>
                <a:schemeClr val="tx1"/>
              </a:solidFill>
            </a:endParaRPr>
          </a:p>
        </p:txBody>
      </p:sp>
      <p:sp>
        <p:nvSpPr>
          <p:cNvPr id="57" name="文本框 56"/>
          <p:cNvSpPr txBox="1"/>
          <p:nvPr/>
        </p:nvSpPr>
        <p:spPr>
          <a:xfrm>
            <a:off x="318273" y="4290009"/>
            <a:ext cx="869091" cy="230832"/>
          </a:xfrm>
          <a:prstGeom prst="rect">
            <a:avLst/>
          </a:prstGeom>
          <a:noFill/>
        </p:spPr>
        <p:txBody>
          <a:bodyPr wrap="square" rtlCol="0">
            <a:spAutoFit/>
          </a:bodyPr>
          <a:lstStyle/>
          <a:p>
            <a:pPr algn="ctr"/>
            <a:r>
              <a:rPr lang="en-US" sz="900" dirty="0" smtClean="0">
                <a:latin typeface="Microsoft YaHei" panose="020B0503020204020204" pitchFamily="34" charset="-122"/>
                <a:ea typeface="Microsoft YaHei" panose="020B0503020204020204" pitchFamily="34" charset="-122"/>
              </a:rPr>
              <a:t>Home ECSP </a:t>
            </a:r>
          </a:p>
        </p:txBody>
      </p:sp>
      <p:sp>
        <p:nvSpPr>
          <p:cNvPr id="58" name="文本框 57"/>
          <p:cNvSpPr txBox="1"/>
          <p:nvPr/>
        </p:nvSpPr>
        <p:spPr>
          <a:xfrm>
            <a:off x="4545798" y="4293807"/>
            <a:ext cx="1010985" cy="230832"/>
          </a:xfrm>
          <a:prstGeom prst="rect">
            <a:avLst/>
          </a:prstGeom>
          <a:noFill/>
        </p:spPr>
        <p:txBody>
          <a:bodyPr wrap="square" rtlCol="0">
            <a:spAutoFit/>
          </a:bodyPr>
          <a:lstStyle/>
          <a:p>
            <a:pPr algn="ctr"/>
            <a:r>
              <a:rPr lang="en-US" sz="900" dirty="0" smtClean="0">
                <a:latin typeface="Microsoft YaHei" panose="020B0503020204020204" pitchFamily="34" charset="-122"/>
                <a:ea typeface="Microsoft YaHei" panose="020B0503020204020204" pitchFamily="34" charset="-122"/>
              </a:rPr>
              <a:t>Partner ECSP </a:t>
            </a:r>
          </a:p>
        </p:txBody>
      </p:sp>
      <p:sp>
        <p:nvSpPr>
          <p:cNvPr id="59" name="矩形 58"/>
          <p:cNvSpPr/>
          <p:nvPr/>
        </p:nvSpPr>
        <p:spPr>
          <a:xfrm>
            <a:off x="6819359" y="5163122"/>
            <a:ext cx="1235676" cy="453081"/>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Home ECSP </a:t>
            </a:r>
            <a:endParaRPr lang="en-US" sz="1400" dirty="0">
              <a:solidFill>
                <a:schemeClr val="tx1"/>
              </a:solidFill>
            </a:endParaRPr>
          </a:p>
        </p:txBody>
      </p:sp>
      <p:sp>
        <p:nvSpPr>
          <p:cNvPr id="60" name="矩形 59"/>
          <p:cNvSpPr/>
          <p:nvPr/>
        </p:nvSpPr>
        <p:spPr>
          <a:xfrm>
            <a:off x="9488078" y="5166919"/>
            <a:ext cx="1235676" cy="453081"/>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Partner ECSP </a:t>
            </a:r>
            <a:endParaRPr lang="en-US" sz="1400" dirty="0">
              <a:solidFill>
                <a:schemeClr val="tx1"/>
              </a:solidFill>
            </a:endParaRPr>
          </a:p>
        </p:txBody>
      </p:sp>
      <p:sp>
        <p:nvSpPr>
          <p:cNvPr id="63" name="矩形 62"/>
          <p:cNvSpPr/>
          <p:nvPr/>
        </p:nvSpPr>
        <p:spPr>
          <a:xfrm>
            <a:off x="6432180" y="4629757"/>
            <a:ext cx="700219" cy="252383"/>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App#1</a:t>
            </a:r>
            <a:endParaRPr lang="en-US" sz="1200" b="1" dirty="0">
              <a:solidFill>
                <a:schemeClr val="tx1"/>
              </a:solidFill>
            </a:endParaRPr>
          </a:p>
        </p:txBody>
      </p:sp>
      <p:sp>
        <p:nvSpPr>
          <p:cNvPr id="64" name="矩形 63"/>
          <p:cNvSpPr/>
          <p:nvPr/>
        </p:nvSpPr>
        <p:spPr>
          <a:xfrm>
            <a:off x="7560763" y="4629757"/>
            <a:ext cx="700219" cy="252383"/>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App#2</a:t>
            </a:r>
          </a:p>
        </p:txBody>
      </p:sp>
      <p:sp>
        <p:nvSpPr>
          <p:cNvPr id="66" name="矩形 65"/>
          <p:cNvSpPr/>
          <p:nvPr/>
        </p:nvSpPr>
        <p:spPr>
          <a:xfrm>
            <a:off x="10379826" y="4633555"/>
            <a:ext cx="700219" cy="252383"/>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App#4</a:t>
            </a:r>
            <a:endParaRPr lang="en-US" sz="1200" b="1" dirty="0">
              <a:solidFill>
                <a:schemeClr val="tx1"/>
              </a:solidFill>
            </a:endParaRPr>
          </a:p>
        </p:txBody>
      </p:sp>
      <p:cxnSp>
        <p:nvCxnSpPr>
          <p:cNvPr id="67" name="直接连接符 66"/>
          <p:cNvCxnSpPr>
            <a:stCxn id="63" idx="2"/>
            <a:endCxn id="59" idx="0"/>
          </p:cNvCxnSpPr>
          <p:nvPr/>
        </p:nvCxnSpPr>
        <p:spPr>
          <a:xfrm>
            <a:off x="6782290" y="4882140"/>
            <a:ext cx="654907" cy="280982"/>
          </a:xfrm>
          <a:prstGeom prst="line">
            <a:avLst/>
          </a:prstGeom>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64" idx="2"/>
            <a:endCxn id="59" idx="0"/>
          </p:cNvCxnSpPr>
          <p:nvPr/>
        </p:nvCxnSpPr>
        <p:spPr>
          <a:xfrm flipH="1">
            <a:off x="7437197" y="4882140"/>
            <a:ext cx="473676" cy="280982"/>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直接连接符 68"/>
          <p:cNvCxnSpPr>
            <a:endCxn id="60" idx="0"/>
          </p:cNvCxnSpPr>
          <p:nvPr/>
        </p:nvCxnSpPr>
        <p:spPr>
          <a:xfrm flipH="1">
            <a:off x="10105916" y="4885938"/>
            <a:ext cx="661089" cy="280981"/>
          </a:xfrm>
          <a:prstGeom prst="line">
            <a:avLst/>
          </a:prstGeom>
        </p:spPr>
        <p:style>
          <a:lnRef idx="1">
            <a:schemeClr val="accent1"/>
          </a:lnRef>
          <a:fillRef idx="0">
            <a:schemeClr val="accent1"/>
          </a:fillRef>
          <a:effectRef idx="0">
            <a:schemeClr val="accent1"/>
          </a:effectRef>
          <a:fontRef idx="minor">
            <a:schemeClr val="tx1"/>
          </a:fontRef>
        </p:style>
      </p:cxnSp>
      <p:cxnSp>
        <p:nvCxnSpPr>
          <p:cNvPr id="70" name="直接连接符 69"/>
          <p:cNvCxnSpPr>
            <a:endCxn id="60" idx="0"/>
          </p:cNvCxnSpPr>
          <p:nvPr/>
        </p:nvCxnSpPr>
        <p:spPr>
          <a:xfrm>
            <a:off x="9601353" y="4885938"/>
            <a:ext cx="504563" cy="280981"/>
          </a:xfrm>
          <a:prstGeom prst="line">
            <a:avLst/>
          </a:prstGeom>
        </p:spPr>
        <p:style>
          <a:lnRef idx="1">
            <a:schemeClr val="accent1"/>
          </a:lnRef>
          <a:fillRef idx="0">
            <a:schemeClr val="accent1"/>
          </a:fillRef>
          <a:effectRef idx="0">
            <a:schemeClr val="accent1"/>
          </a:effectRef>
          <a:fontRef idx="minor">
            <a:schemeClr val="tx1"/>
          </a:fontRef>
        </p:style>
      </p:cxnSp>
      <p:sp>
        <p:nvSpPr>
          <p:cNvPr id="71" name="矩形 70"/>
          <p:cNvSpPr/>
          <p:nvPr/>
        </p:nvSpPr>
        <p:spPr>
          <a:xfrm>
            <a:off x="6214253" y="4236507"/>
            <a:ext cx="2404904" cy="1852633"/>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矩形 71"/>
          <p:cNvSpPr/>
          <p:nvPr/>
        </p:nvSpPr>
        <p:spPr>
          <a:xfrm>
            <a:off x="8942781" y="4236507"/>
            <a:ext cx="2386078" cy="1852633"/>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矩形 72"/>
          <p:cNvSpPr/>
          <p:nvPr/>
        </p:nvSpPr>
        <p:spPr>
          <a:xfrm>
            <a:off x="10518463" y="5785034"/>
            <a:ext cx="497083" cy="27284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UE </a:t>
            </a:r>
            <a:endParaRPr lang="en-US" sz="1200" b="1" dirty="0">
              <a:solidFill>
                <a:schemeClr val="tx1"/>
              </a:solidFill>
            </a:endParaRPr>
          </a:p>
        </p:txBody>
      </p:sp>
      <p:sp>
        <p:nvSpPr>
          <p:cNvPr id="74" name="文本框 73"/>
          <p:cNvSpPr txBox="1"/>
          <p:nvPr/>
        </p:nvSpPr>
        <p:spPr>
          <a:xfrm>
            <a:off x="6152301" y="4261359"/>
            <a:ext cx="869091" cy="230832"/>
          </a:xfrm>
          <a:prstGeom prst="rect">
            <a:avLst/>
          </a:prstGeom>
          <a:noFill/>
        </p:spPr>
        <p:txBody>
          <a:bodyPr wrap="square" rtlCol="0">
            <a:spAutoFit/>
          </a:bodyPr>
          <a:lstStyle/>
          <a:p>
            <a:pPr algn="ctr"/>
            <a:r>
              <a:rPr lang="en-US" sz="900" dirty="0" smtClean="0">
                <a:latin typeface="Microsoft YaHei" panose="020B0503020204020204" pitchFamily="34" charset="-122"/>
                <a:ea typeface="Microsoft YaHei" panose="020B0503020204020204" pitchFamily="34" charset="-122"/>
              </a:rPr>
              <a:t>Home ECSP </a:t>
            </a:r>
          </a:p>
        </p:txBody>
      </p:sp>
      <p:sp>
        <p:nvSpPr>
          <p:cNvPr id="75" name="文本框 74"/>
          <p:cNvSpPr txBox="1"/>
          <p:nvPr/>
        </p:nvSpPr>
        <p:spPr>
          <a:xfrm>
            <a:off x="10379826" y="4265157"/>
            <a:ext cx="1010985" cy="230832"/>
          </a:xfrm>
          <a:prstGeom prst="rect">
            <a:avLst/>
          </a:prstGeom>
          <a:noFill/>
        </p:spPr>
        <p:txBody>
          <a:bodyPr wrap="square" rtlCol="0">
            <a:spAutoFit/>
          </a:bodyPr>
          <a:lstStyle/>
          <a:p>
            <a:pPr algn="ctr"/>
            <a:r>
              <a:rPr lang="en-US" sz="900" dirty="0" smtClean="0">
                <a:latin typeface="Microsoft YaHei" panose="020B0503020204020204" pitchFamily="34" charset="-122"/>
                <a:ea typeface="Microsoft YaHei" panose="020B0503020204020204" pitchFamily="34" charset="-122"/>
              </a:rPr>
              <a:t>Partner ECSP </a:t>
            </a:r>
          </a:p>
        </p:txBody>
      </p:sp>
      <p:sp>
        <p:nvSpPr>
          <p:cNvPr id="45" name="矩形 44"/>
          <p:cNvSpPr/>
          <p:nvPr/>
        </p:nvSpPr>
        <p:spPr>
          <a:xfrm>
            <a:off x="8432334" y="6097589"/>
            <a:ext cx="697495" cy="272840"/>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ASP</a:t>
            </a:r>
            <a:endParaRPr lang="en-US" sz="1200" b="1" dirty="0">
              <a:solidFill>
                <a:schemeClr val="tx1"/>
              </a:solidFill>
            </a:endParaRPr>
          </a:p>
        </p:txBody>
      </p:sp>
      <p:cxnSp>
        <p:nvCxnSpPr>
          <p:cNvPr id="42" name="直接连接符 41"/>
          <p:cNvCxnSpPr>
            <a:stCxn id="59" idx="2"/>
            <a:endCxn id="45" idx="1"/>
          </p:cNvCxnSpPr>
          <p:nvPr/>
        </p:nvCxnSpPr>
        <p:spPr>
          <a:xfrm>
            <a:off x="7437197" y="5616203"/>
            <a:ext cx="995137" cy="61780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任意多边形 9"/>
          <p:cNvSpPr/>
          <p:nvPr/>
        </p:nvSpPr>
        <p:spPr>
          <a:xfrm>
            <a:off x="1609360" y="5598210"/>
            <a:ext cx="1688340" cy="445333"/>
          </a:xfrm>
          <a:custGeom>
            <a:avLst/>
            <a:gdLst>
              <a:gd name="connsiteX0" fmla="*/ 1028700 w 1028700"/>
              <a:gd name="connsiteY0" fmla="*/ 419100 h 445333"/>
              <a:gd name="connsiteX1" fmla="*/ 190500 w 1028700"/>
              <a:gd name="connsiteY1" fmla="*/ 400050 h 445333"/>
              <a:gd name="connsiteX2" fmla="*/ 0 w 1028700"/>
              <a:gd name="connsiteY2" fmla="*/ 0 h 445333"/>
            </a:gdLst>
            <a:ahLst/>
            <a:cxnLst>
              <a:cxn ang="0">
                <a:pos x="connsiteX0" y="connsiteY0"/>
              </a:cxn>
              <a:cxn ang="0">
                <a:pos x="connsiteX1" y="connsiteY1"/>
              </a:cxn>
              <a:cxn ang="0">
                <a:pos x="connsiteX2" y="connsiteY2"/>
              </a:cxn>
            </a:cxnLst>
            <a:rect l="l" t="t" r="r" b="b"/>
            <a:pathLst>
              <a:path w="1028700" h="445333">
                <a:moveTo>
                  <a:pt x="1028700" y="419100"/>
                </a:moveTo>
                <a:cubicBezTo>
                  <a:pt x="695325" y="444500"/>
                  <a:pt x="361950" y="469900"/>
                  <a:pt x="190500" y="400050"/>
                </a:cubicBezTo>
                <a:cubicBezTo>
                  <a:pt x="19050" y="330200"/>
                  <a:pt x="9525" y="165100"/>
                  <a:pt x="0" y="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文本框 76"/>
          <p:cNvSpPr txBox="1"/>
          <p:nvPr/>
        </p:nvSpPr>
        <p:spPr>
          <a:xfrm>
            <a:off x="1657946" y="5620168"/>
            <a:ext cx="1380865" cy="369332"/>
          </a:xfrm>
          <a:prstGeom prst="rect">
            <a:avLst/>
          </a:prstGeom>
          <a:noFill/>
        </p:spPr>
        <p:txBody>
          <a:bodyPr wrap="square" rtlCol="0">
            <a:spAutoFit/>
          </a:bodyPr>
          <a:lstStyle/>
          <a:p>
            <a:pPr algn="ctr"/>
            <a:r>
              <a:rPr lang="en-US" sz="900" dirty="0" smtClean="0">
                <a:solidFill>
                  <a:srgbClr val="FF0000"/>
                </a:solidFill>
                <a:latin typeface="Microsoft YaHei" panose="020B0503020204020204" pitchFamily="34" charset="-122"/>
                <a:ea typeface="Microsoft YaHei" panose="020B0503020204020204" pitchFamily="34" charset="-122"/>
              </a:rPr>
              <a:t>Service Subscription (App#2)</a:t>
            </a:r>
          </a:p>
        </p:txBody>
      </p:sp>
      <p:cxnSp>
        <p:nvCxnSpPr>
          <p:cNvPr id="80" name="直接连接符 79"/>
          <p:cNvCxnSpPr/>
          <p:nvPr/>
        </p:nvCxnSpPr>
        <p:spPr>
          <a:xfrm flipH="1">
            <a:off x="3823223" y="5603399"/>
            <a:ext cx="661089" cy="280981"/>
          </a:xfrm>
          <a:prstGeom prst="line">
            <a:avLst/>
          </a:prstGeom>
        </p:spPr>
        <p:style>
          <a:lnRef idx="1">
            <a:schemeClr val="accent1"/>
          </a:lnRef>
          <a:fillRef idx="0">
            <a:schemeClr val="accent1"/>
          </a:fillRef>
          <a:effectRef idx="0">
            <a:schemeClr val="accent1"/>
          </a:effectRef>
          <a:fontRef idx="minor">
            <a:schemeClr val="tx1"/>
          </a:fontRef>
        </p:style>
      </p:cxnSp>
      <p:sp>
        <p:nvSpPr>
          <p:cNvPr id="81" name="文本框 80"/>
          <p:cNvSpPr txBox="1"/>
          <p:nvPr/>
        </p:nvSpPr>
        <p:spPr>
          <a:xfrm>
            <a:off x="3914194" y="5728257"/>
            <a:ext cx="1202189" cy="369332"/>
          </a:xfrm>
          <a:prstGeom prst="rect">
            <a:avLst/>
          </a:prstGeom>
          <a:noFill/>
        </p:spPr>
        <p:txBody>
          <a:bodyPr wrap="square" rtlCol="0">
            <a:spAutoFit/>
          </a:bodyPr>
          <a:lstStyle/>
          <a:p>
            <a:pPr algn="ctr"/>
            <a:r>
              <a:rPr lang="en-US" sz="900" dirty="0" smtClean="0">
                <a:latin typeface="Microsoft YaHei" panose="020B0503020204020204" pitchFamily="34" charset="-122"/>
                <a:ea typeface="Microsoft YaHei" panose="020B0503020204020204" pitchFamily="34" charset="-122"/>
              </a:rPr>
              <a:t>Obtain service while roaming</a:t>
            </a:r>
          </a:p>
        </p:txBody>
      </p:sp>
      <p:sp>
        <p:nvSpPr>
          <p:cNvPr id="82" name="矩形 81"/>
          <p:cNvSpPr/>
          <p:nvPr/>
        </p:nvSpPr>
        <p:spPr>
          <a:xfrm>
            <a:off x="9251243" y="4629757"/>
            <a:ext cx="700219" cy="252383"/>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App#2</a:t>
            </a:r>
          </a:p>
        </p:txBody>
      </p:sp>
      <p:sp>
        <p:nvSpPr>
          <p:cNvPr id="16" name="任意多边形 15"/>
          <p:cNvSpPr/>
          <p:nvPr/>
        </p:nvSpPr>
        <p:spPr>
          <a:xfrm>
            <a:off x="9134475" y="6096000"/>
            <a:ext cx="1753370" cy="218163"/>
          </a:xfrm>
          <a:custGeom>
            <a:avLst/>
            <a:gdLst>
              <a:gd name="connsiteX0" fmla="*/ 1619250 w 1753370"/>
              <a:gd name="connsiteY0" fmla="*/ 0 h 218163"/>
              <a:gd name="connsiteX1" fmla="*/ 1590675 w 1753370"/>
              <a:gd name="connsiteY1" fmla="*/ 209550 h 218163"/>
              <a:gd name="connsiteX2" fmla="*/ 0 w 1753370"/>
              <a:gd name="connsiteY2" fmla="*/ 180975 h 218163"/>
              <a:gd name="connsiteX3" fmla="*/ 0 w 1753370"/>
              <a:gd name="connsiteY3" fmla="*/ 180975 h 218163"/>
            </a:gdLst>
            <a:ahLst/>
            <a:cxnLst>
              <a:cxn ang="0">
                <a:pos x="connsiteX0" y="connsiteY0"/>
              </a:cxn>
              <a:cxn ang="0">
                <a:pos x="connsiteX1" y="connsiteY1"/>
              </a:cxn>
              <a:cxn ang="0">
                <a:pos x="connsiteX2" y="connsiteY2"/>
              </a:cxn>
              <a:cxn ang="0">
                <a:pos x="connsiteX3" y="connsiteY3"/>
              </a:cxn>
            </a:cxnLst>
            <a:rect l="l" t="t" r="r" b="b"/>
            <a:pathLst>
              <a:path w="1753370" h="218163">
                <a:moveTo>
                  <a:pt x="1619250" y="0"/>
                </a:moveTo>
                <a:cubicBezTo>
                  <a:pt x="1739900" y="89694"/>
                  <a:pt x="1860550" y="179388"/>
                  <a:pt x="1590675" y="209550"/>
                </a:cubicBezTo>
                <a:cubicBezTo>
                  <a:pt x="1320800" y="239712"/>
                  <a:pt x="0" y="180975"/>
                  <a:pt x="0" y="180975"/>
                </a:cubicBezTo>
                <a:lnTo>
                  <a:pt x="0" y="180975"/>
                </a:ln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文本框 83"/>
          <p:cNvSpPr txBox="1"/>
          <p:nvPr/>
        </p:nvSpPr>
        <p:spPr>
          <a:xfrm>
            <a:off x="9114201" y="5936833"/>
            <a:ext cx="1434826" cy="369332"/>
          </a:xfrm>
          <a:prstGeom prst="rect">
            <a:avLst/>
          </a:prstGeom>
          <a:noFill/>
        </p:spPr>
        <p:txBody>
          <a:bodyPr wrap="square" rtlCol="0">
            <a:spAutoFit/>
          </a:bodyPr>
          <a:lstStyle/>
          <a:p>
            <a:pPr algn="ctr"/>
            <a:r>
              <a:rPr lang="en-US" sz="900" dirty="0">
                <a:solidFill>
                  <a:srgbClr val="FF0000"/>
                </a:solidFill>
                <a:latin typeface="Microsoft YaHei" panose="020B0503020204020204" pitchFamily="34" charset="-122"/>
                <a:ea typeface="Microsoft YaHei" panose="020B0503020204020204" pitchFamily="34" charset="-122"/>
              </a:rPr>
              <a:t>Service Subscription ((APP#2) </a:t>
            </a:r>
            <a:r>
              <a:rPr lang="en-US" sz="900" dirty="0" smtClean="0">
                <a:solidFill>
                  <a:srgbClr val="FF0000"/>
                </a:solidFill>
                <a:latin typeface="Microsoft YaHei" panose="020B0503020204020204" pitchFamily="34" charset="-122"/>
                <a:ea typeface="Microsoft YaHei" panose="020B0503020204020204" pitchFamily="34" charset="-122"/>
              </a:rPr>
              <a:t>) </a:t>
            </a:r>
          </a:p>
        </p:txBody>
      </p:sp>
      <p:cxnSp>
        <p:nvCxnSpPr>
          <p:cNvPr id="86" name="曲线连接符 85"/>
          <p:cNvCxnSpPr>
            <a:stCxn id="59" idx="3"/>
          </p:cNvCxnSpPr>
          <p:nvPr/>
        </p:nvCxnSpPr>
        <p:spPr>
          <a:xfrm flipV="1">
            <a:off x="8055035" y="5381625"/>
            <a:ext cx="1431865" cy="8038"/>
          </a:xfrm>
          <a:prstGeom prst="curvedConnector3">
            <a:avLst>
              <a:gd name="adj1" fmla="val 50000"/>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7" name="文本框 86"/>
          <p:cNvSpPr txBox="1"/>
          <p:nvPr/>
        </p:nvSpPr>
        <p:spPr>
          <a:xfrm>
            <a:off x="8184765" y="5036843"/>
            <a:ext cx="1249916" cy="369332"/>
          </a:xfrm>
          <a:prstGeom prst="rect">
            <a:avLst/>
          </a:prstGeom>
          <a:noFill/>
        </p:spPr>
        <p:txBody>
          <a:bodyPr wrap="square" rtlCol="0">
            <a:spAutoFit/>
          </a:bodyPr>
          <a:lstStyle/>
          <a:p>
            <a:pPr algn="ctr"/>
            <a:r>
              <a:rPr lang="en-US" sz="900" dirty="0" smtClean="0">
                <a:solidFill>
                  <a:srgbClr val="FF0000"/>
                </a:solidFill>
                <a:latin typeface="Microsoft YaHei" panose="020B0503020204020204" pitchFamily="34" charset="-122"/>
                <a:ea typeface="Microsoft YaHei" panose="020B0503020204020204" pitchFamily="34" charset="-122"/>
              </a:rPr>
              <a:t>Roaming </a:t>
            </a:r>
            <a:r>
              <a:rPr lang="en-US" sz="900" dirty="0">
                <a:solidFill>
                  <a:srgbClr val="FF0000"/>
                </a:solidFill>
                <a:latin typeface="Microsoft YaHei" panose="020B0503020204020204" pitchFamily="34" charset="-122"/>
                <a:ea typeface="Microsoft YaHei" panose="020B0503020204020204" pitchFamily="34" charset="-122"/>
              </a:rPr>
              <a:t>agreement (APP#2) </a:t>
            </a:r>
          </a:p>
        </p:txBody>
      </p:sp>
      <p:sp>
        <p:nvSpPr>
          <p:cNvPr id="88" name="文本框 87"/>
          <p:cNvSpPr txBox="1"/>
          <p:nvPr/>
        </p:nvSpPr>
        <p:spPr>
          <a:xfrm>
            <a:off x="6882470" y="5698435"/>
            <a:ext cx="1275900" cy="369332"/>
          </a:xfrm>
          <a:prstGeom prst="rect">
            <a:avLst/>
          </a:prstGeom>
          <a:noFill/>
        </p:spPr>
        <p:txBody>
          <a:bodyPr wrap="square" rtlCol="0">
            <a:spAutoFit/>
          </a:bodyPr>
          <a:lstStyle/>
          <a:p>
            <a:pPr algn="ctr"/>
            <a:r>
              <a:rPr lang="en-US" sz="900" dirty="0" smtClean="0">
                <a:solidFill>
                  <a:srgbClr val="FF0000"/>
                </a:solidFill>
                <a:latin typeface="Microsoft YaHei" panose="020B0503020204020204" pitchFamily="34" charset="-122"/>
                <a:ea typeface="Microsoft YaHei" panose="020B0503020204020204" pitchFamily="34" charset="-122"/>
              </a:rPr>
              <a:t>Service agreement (APP#2) </a:t>
            </a:r>
          </a:p>
        </p:txBody>
      </p:sp>
    </p:spTree>
    <p:extLst>
      <p:ext uri="{BB962C8B-B14F-4D97-AF65-F5344CB8AC3E}">
        <p14:creationId xmlns:p14="http://schemas.microsoft.com/office/powerpoint/2010/main" val="584039902"/>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0" y="1690688"/>
            <a:ext cx="11390811" cy="4582162"/>
          </a:xfrm>
        </p:spPr>
        <p:txBody>
          <a:bodyPr/>
          <a:lstStyle/>
          <a:p>
            <a:pPr marL="228600" lvl="1" defTabSz="1187798">
              <a:lnSpc>
                <a:spcPct val="100000"/>
              </a:lnSpc>
              <a:spcBef>
                <a:spcPts val="0"/>
              </a:spcBef>
              <a:buBlip>
                <a:blip r:embed="rId3"/>
              </a:buBlip>
            </a:pPr>
            <a:r>
              <a:rPr lang="en-US" altLang="en-US" sz="2800" dirty="0" smtClean="0"/>
              <a:t>ASP subscribe </a:t>
            </a:r>
            <a:r>
              <a:rPr lang="en-US" altLang="en-US" sz="2800" dirty="0"/>
              <a:t>the edge service </a:t>
            </a:r>
            <a:r>
              <a:rPr lang="en-US" altLang="en-US" sz="2800" dirty="0" smtClean="0"/>
              <a:t>from multiple ECSPs</a:t>
            </a:r>
            <a:endParaRPr lang="en-US" altLang="en-US" sz="2800" dirty="0"/>
          </a:p>
          <a:p>
            <a:pPr marL="754150" lvl="1" indent="-296950" defTabSz="1187798" eaLnBrk="1" fontAlgn="auto" hangingPunct="1">
              <a:lnSpc>
                <a:spcPct val="100000"/>
              </a:lnSpc>
              <a:spcBef>
                <a:spcPts val="0"/>
              </a:spcBef>
              <a:spcAft>
                <a:spcPts val="0"/>
              </a:spcAft>
            </a:pPr>
            <a:r>
              <a:rPr lang="en-US" sz="2000" dirty="0" smtClean="0"/>
              <a:t>Which ECSP(s) could support edge service for application#2 is known to the ASP and should also be  provisioned to UE by ASP (the ASP should let UE know the ECSP information including ECS address for receiving service at certain location)</a:t>
            </a:r>
            <a:r>
              <a:rPr lang="en-US" altLang="zh-CN" sz="2000" dirty="0"/>
              <a:t> </a:t>
            </a:r>
            <a:endParaRPr lang="en-US" altLang="zh-CN" sz="2000" dirty="0" smtClean="0"/>
          </a:p>
          <a:p>
            <a:pPr marL="1211350" lvl="2" indent="-296950" defTabSz="1187798" eaLnBrk="1" fontAlgn="auto" hangingPunct="1">
              <a:lnSpc>
                <a:spcPct val="100000"/>
              </a:lnSpc>
              <a:spcBef>
                <a:spcPts val="0"/>
              </a:spcBef>
              <a:spcAft>
                <a:spcPts val="0"/>
              </a:spcAft>
            </a:pPr>
            <a:r>
              <a:rPr lang="en-US" altLang="zh-CN" sz="1600" dirty="0" smtClean="0"/>
              <a:t>NOTE: The </a:t>
            </a:r>
            <a:r>
              <a:rPr lang="en-US" altLang="zh-CN" sz="1600" dirty="0"/>
              <a:t>Federation interface may be used for onboarding App#2 to multiple ECSP system</a:t>
            </a:r>
          </a:p>
          <a:p>
            <a:pPr marL="754150" lvl="1" indent="-296950" defTabSz="1187798" eaLnBrk="1" fontAlgn="auto" hangingPunct="1">
              <a:lnSpc>
                <a:spcPct val="100000"/>
              </a:lnSpc>
              <a:spcBef>
                <a:spcPts val="0"/>
              </a:spcBef>
              <a:spcAft>
                <a:spcPts val="0"/>
              </a:spcAft>
            </a:pPr>
            <a:endParaRPr lang="en-US" sz="2000" dirty="0" smtClean="0"/>
          </a:p>
          <a:p>
            <a:pPr marL="754150" lvl="1" indent="-296950" defTabSz="1187798" eaLnBrk="1" fontAlgn="auto" hangingPunct="1">
              <a:lnSpc>
                <a:spcPct val="100000"/>
              </a:lnSpc>
              <a:spcBef>
                <a:spcPts val="0"/>
              </a:spcBef>
              <a:spcAft>
                <a:spcPts val="0"/>
              </a:spcAft>
            </a:pPr>
            <a:r>
              <a:rPr lang="en-US" sz="2000" dirty="0" smtClean="0"/>
              <a:t>One ECSP is not required to be aware of the availability of certain application in another ECSP</a:t>
            </a:r>
          </a:p>
        </p:txBody>
      </p:sp>
      <p:sp>
        <p:nvSpPr>
          <p:cNvPr id="6" name="标题 1"/>
          <p:cNvSpPr>
            <a:spLocks noGrp="1"/>
          </p:cNvSpPr>
          <p:nvPr>
            <p:ph type="title"/>
          </p:nvPr>
        </p:nvSpPr>
        <p:spPr>
          <a:xfrm>
            <a:off x="606660" y="492075"/>
            <a:ext cx="10515600" cy="1104917"/>
          </a:xfrm>
        </p:spPr>
        <p:txBody>
          <a:bodyPr>
            <a:normAutofit/>
          </a:bodyPr>
          <a:lstStyle/>
          <a:p>
            <a:r>
              <a:rPr lang="en-US" altLang="zh-CN" sz="3600" dirty="0" smtClean="0"/>
              <a:t>ASP subscribe service from multiple ECSPs </a:t>
            </a:r>
            <a:br>
              <a:rPr lang="en-US" altLang="zh-CN" sz="3600" dirty="0" smtClean="0"/>
            </a:br>
            <a:r>
              <a:rPr lang="en-US" altLang="zh-CN" sz="3600" dirty="0" smtClean="0"/>
              <a:t>(non- ECSP Roaming)</a:t>
            </a:r>
            <a:endParaRPr lang="zh-CN" altLang="en-US" sz="3600" dirty="0"/>
          </a:p>
        </p:txBody>
      </p:sp>
      <p:sp>
        <p:nvSpPr>
          <p:cNvPr id="47" name="矩形 46"/>
          <p:cNvSpPr/>
          <p:nvPr/>
        </p:nvSpPr>
        <p:spPr>
          <a:xfrm>
            <a:off x="2247359" y="5065543"/>
            <a:ext cx="1235676" cy="453081"/>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ECSP#1</a:t>
            </a:r>
            <a:endParaRPr lang="en-US" sz="1400" dirty="0">
              <a:solidFill>
                <a:schemeClr val="tx1"/>
              </a:solidFill>
            </a:endParaRPr>
          </a:p>
        </p:txBody>
      </p:sp>
      <p:sp>
        <p:nvSpPr>
          <p:cNvPr id="49" name="矩形 48"/>
          <p:cNvSpPr/>
          <p:nvPr/>
        </p:nvSpPr>
        <p:spPr>
          <a:xfrm>
            <a:off x="4916078" y="5069340"/>
            <a:ext cx="1235676" cy="453081"/>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ECSP#2 </a:t>
            </a:r>
            <a:endParaRPr lang="en-US" sz="1400" dirty="0">
              <a:solidFill>
                <a:schemeClr val="tx1"/>
              </a:solidFill>
            </a:endParaRPr>
          </a:p>
        </p:txBody>
      </p:sp>
      <p:sp>
        <p:nvSpPr>
          <p:cNvPr id="54" name="矩形 53"/>
          <p:cNvSpPr/>
          <p:nvPr/>
        </p:nvSpPr>
        <p:spPr>
          <a:xfrm>
            <a:off x="1860180" y="4532178"/>
            <a:ext cx="700219" cy="252383"/>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App#1</a:t>
            </a:r>
            <a:endParaRPr lang="en-US" sz="1200" b="1" dirty="0">
              <a:solidFill>
                <a:schemeClr val="tx1"/>
              </a:solidFill>
            </a:endParaRPr>
          </a:p>
        </p:txBody>
      </p:sp>
      <p:sp>
        <p:nvSpPr>
          <p:cNvPr id="77" name="矩形 76"/>
          <p:cNvSpPr/>
          <p:nvPr/>
        </p:nvSpPr>
        <p:spPr>
          <a:xfrm>
            <a:off x="2988763" y="4532178"/>
            <a:ext cx="700219" cy="252383"/>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App#2</a:t>
            </a:r>
          </a:p>
        </p:txBody>
      </p:sp>
      <p:sp>
        <p:nvSpPr>
          <p:cNvPr id="78" name="矩形 77"/>
          <p:cNvSpPr/>
          <p:nvPr/>
        </p:nvSpPr>
        <p:spPr>
          <a:xfrm>
            <a:off x="5807826" y="4535976"/>
            <a:ext cx="700219" cy="252383"/>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App#4</a:t>
            </a:r>
            <a:endParaRPr lang="en-US" sz="1200" b="1" dirty="0">
              <a:solidFill>
                <a:schemeClr val="tx1"/>
              </a:solidFill>
            </a:endParaRPr>
          </a:p>
        </p:txBody>
      </p:sp>
      <p:cxnSp>
        <p:nvCxnSpPr>
          <p:cNvPr id="79" name="直接连接符 78"/>
          <p:cNvCxnSpPr>
            <a:stCxn id="54" idx="2"/>
            <a:endCxn id="47" idx="0"/>
          </p:cNvCxnSpPr>
          <p:nvPr/>
        </p:nvCxnSpPr>
        <p:spPr>
          <a:xfrm>
            <a:off x="2210290" y="4784561"/>
            <a:ext cx="654907" cy="280982"/>
          </a:xfrm>
          <a:prstGeom prst="line">
            <a:avLst/>
          </a:prstGeom>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77" idx="2"/>
            <a:endCxn id="47" idx="0"/>
          </p:cNvCxnSpPr>
          <p:nvPr/>
        </p:nvCxnSpPr>
        <p:spPr>
          <a:xfrm flipH="1">
            <a:off x="2865197" y="4784561"/>
            <a:ext cx="473676" cy="280982"/>
          </a:xfrm>
          <a:prstGeom prst="line">
            <a:avLst/>
          </a:prstGeom>
        </p:spPr>
        <p:style>
          <a:lnRef idx="1">
            <a:schemeClr val="accent1"/>
          </a:lnRef>
          <a:fillRef idx="0">
            <a:schemeClr val="accent1"/>
          </a:fillRef>
          <a:effectRef idx="0">
            <a:schemeClr val="accent1"/>
          </a:effectRef>
          <a:fontRef idx="minor">
            <a:schemeClr val="tx1"/>
          </a:fontRef>
        </p:style>
      </p:cxnSp>
      <p:cxnSp>
        <p:nvCxnSpPr>
          <p:cNvPr id="81" name="直接连接符 80"/>
          <p:cNvCxnSpPr>
            <a:endCxn id="49" idx="0"/>
          </p:cNvCxnSpPr>
          <p:nvPr/>
        </p:nvCxnSpPr>
        <p:spPr>
          <a:xfrm flipH="1">
            <a:off x="5533916" y="4788359"/>
            <a:ext cx="661089" cy="280981"/>
          </a:xfrm>
          <a:prstGeom prst="line">
            <a:avLst/>
          </a:prstGeom>
        </p:spPr>
        <p:style>
          <a:lnRef idx="1">
            <a:schemeClr val="accent1"/>
          </a:lnRef>
          <a:fillRef idx="0">
            <a:schemeClr val="accent1"/>
          </a:fillRef>
          <a:effectRef idx="0">
            <a:schemeClr val="accent1"/>
          </a:effectRef>
          <a:fontRef idx="minor">
            <a:schemeClr val="tx1"/>
          </a:fontRef>
        </p:style>
      </p:cxnSp>
      <p:cxnSp>
        <p:nvCxnSpPr>
          <p:cNvPr id="82" name="直接连接符 81"/>
          <p:cNvCxnSpPr>
            <a:endCxn id="49" idx="0"/>
          </p:cNvCxnSpPr>
          <p:nvPr/>
        </p:nvCxnSpPr>
        <p:spPr>
          <a:xfrm>
            <a:off x="5029353" y="4788359"/>
            <a:ext cx="504563" cy="280981"/>
          </a:xfrm>
          <a:prstGeom prst="line">
            <a:avLst/>
          </a:prstGeom>
        </p:spPr>
        <p:style>
          <a:lnRef idx="1">
            <a:schemeClr val="accent1"/>
          </a:lnRef>
          <a:fillRef idx="0">
            <a:schemeClr val="accent1"/>
          </a:fillRef>
          <a:effectRef idx="0">
            <a:schemeClr val="accent1"/>
          </a:effectRef>
          <a:fontRef idx="minor">
            <a:schemeClr val="tx1"/>
          </a:fontRef>
        </p:style>
      </p:cxnSp>
      <p:sp>
        <p:nvSpPr>
          <p:cNvPr id="83" name="矩形 82"/>
          <p:cNvSpPr/>
          <p:nvPr/>
        </p:nvSpPr>
        <p:spPr>
          <a:xfrm>
            <a:off x="1642253" y="4138928"/>
            <a:ext cx="2404904" cy="1852633"/>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矩形 83"/>
          <p:cNvSpPr/>
          <p:nvPr/>
        </p:nvSpPr>
        <p:spPr>
          <a:xfrm>
            <a:off x="4370781" y="4138928"/>
            <a:ext cx="2386078" cy="1852633"/>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矩形 84"/>
          <p:cNvSpPr/>
          <p:nvPr/>
        </p:nvSpPr>
        <p:spPr>
          <a:xfrm>
            <a:off x="5946463" y="5687455"/>
            <a:ext cx="497083" cy="27284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UE </a:t>
            </a:r>
            <a:endParaRPr lang="en-US" sz="1200" b="1" dirty="0">
              <a:solidFill>
                <a:schemeClr val="tx1"/>
              </a:solidFill>
            </a:endParaRPr>
          </a:p>
        </p:txBody>
      </p:sp>
      <p:sp>
        <p:nvSpPr>
          <p:cNvPr id="87" name="文本框 86"/>
          <p:cNvSpPr txBox="1"/>
          <p:nvPr/>
        </p:nvSpPr>
        <p:spPr>
          <a:xfrm>
            <a:off x="5807826" y="4167578"/>
            <a:ext cx="1010985" cy="230832"/>
          </a:xfrm>
          <a:prstGeom prst="rect">
            <a:avLst/>
          </a:prstGeom>
          <a:noFill/>
        </p:spPr>
        <p:txBody>
          <a:bodyPr wrap="square" rtlCol="0">
            <a:spAutoFit/>
          </a:bodyPr>
          <a:lstStyle/>
          <a:p>
            <a:pPr algn="ctr"/>
            <a:r>
              <a:rPr lang="en-US" sz="900" dirty="0" smtClean="0">
                <a:latin typeface="Microsoft YaHei" panose="020B0503020204020204" pitchFamily="34" charset="-122"/>
                <a:ea typeface="Microsoft YaHei" panose="020B0503020204020204" pitchFamily="34" charset="-122"/>
              </a:rPr>
              <a:t>ECSP#2 </a:t>
            </a:r>
          </a:p>
        </p:txBody>
      </p:sp>
      <p:sp>
        <p:nvSpPr>
          <p:cNvPr id="88" name="矩形 87"/>
          <p:cNvSpPr/>
          <p:nvPr/>
        </p:nvSpPr>
        <p:spPr>
          <a:xfrm>
            <a:off x="3860334" y="6000010"/>
            <a:ext cx="697495" cy="272840"/>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ASP</a:t>
            </a:r>
            <a:endParaRPr lang="en-US" sz="1200" b="1" dirty="0">
              <a:solidFill>
                <a:schemeClr val="tx1"/>
              </a:solidFill>
            </a:endParaRPr>
          </a:p>
        </p:txBody>
      </p:sp>
      <p:cxnSp>
        <p:nvCxnSpPr>
          <p:cNvPr id="89" name="直接连接符 88"/>
          <p:cNvCxnSpPr>
            <a:stCxn id="47" idx="2"/>
            <a:endCxn id="88" idx="1"/>
          </p:cNvCxnSpPr>
          <p:nvPr/>
        </p:nvCxnSpPr>
        <p:spPr>
          <a:xfrm>
            <a:off x="2865197" y="5518624"/>
            <a:ext cx="995137" cy="61780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90" name="矩形 89"/>
          <p:cNvSpPr/>
          <p:nvPr/>
        </p:nvSpPr>
        <p:spPr>
          <a:xfrm>
            <a:off x="4679243" y="4532178"/>
            <a:ext cx="700219" cy="252383"/>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App#2</a:t>
            </a:r>
          </a:p>
        </p:txBody>
      </p:sp>
      <p:sp>
        <p:nvSpPr>
          <p:cNvPr id="91" name="任意多边形 90"/>
          <p:cNvSpPr/>
          <p:nvPr/>
        </p:nvSpPr>
        <p:spPr>
          <a:xfrm>
            <a:off x="4562475" y="5998421"/>
            <a:ext cx="1753370" cy="218163"/>
          </a:xfrm>
          <a:custGeom>
            <a:avLst/>
            <a:gdLst>
              <a:gd name="connsiteX0" fmla="*/ 1619250 w 1753370"/>
              <a:gd name="connsiteY0" fmla="*/ 0 h 218163"/>
              <a:gd name="connsiteX1" fmla="*/ 1590675 w 1753370"/>
              <a:gd name="connsiteY1" fmla="*/ 209550 h 218163"/>
              <a:gd name="connsiteX2" fmla="*/ 0 w 1753370"/>
              <a:gd name="connsiteY2" fmla="*/ 180975 h 218163"/>
              <a:gd name="connsiteX3" fmla="*/ 0 w 1753370"/>
              <a:gd name="connsiteY3" fmla="*/ 180975 h 218163"/>
            </a:gdLst>
            <a:ahLst/>
            <a:cxnLst>
              <a:cxn ang="0">
                <a:pos x="connsiteX0" y="connsiteY0"/>
              </a:cxn>
              <a:cxn ang="0">
                <a:pos x="connsiteX1" y="connsiteY1"/>
              </a:cxn>
              <a:cxn ang="0">
                <a:pos x="connsiteX2" y="connsiteY2"/>
              </a:cxn>
              <a:cxn ang="0">
                <a:pos x="connsiteX3" y="connsiteY3"/>
              </a:cxn>
            </a:cxnLst>
            <a:rect l="l" t="t" r="r" b="b"/>
            <a:pathLst>
              <a:path w="1753370" h="218163">
                <a:moveTo>
                  <a:pt x="1619250" y="0"/>
                </a:moveTo>
                <a:cubicBezTo>
                  <a:pt x="1739900" y="89694"/>
                  <a:pt x="1860550" y="179388"/>
                  <a:pt x="1590675" y="209550"/>
                </a:cubicBezTo>
                <a:cubicBezTo>
                  <a:pt x="1320800" y="239712"/>
                  <a:pt x="0" y="180975"/>
                  <a:pt x="0" y="180975"/>
                </a:cubicBezTo>
                <a:lnTo>
                  <a:pt x="0" y="180975"/>
                </a:ln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文本框 91"/>
          <p:cNvSpPr txBox="1"/>
          <p:nvPr/>
        </p:nvSpPr>
        <p:spPr>
          <a:xfrm>
            <a:off x="4635224" y="5982080"/>
            <a:ext cx="1970423" cy="230832"/>
          </a:xfrm>
          <a:prstGeom prst="rect">
            <a:avLst/>
          </a:prstGeom>
          <a:noFill/>
        </p:spPr>
        <p:txBody>
          <a:bodyPr wrap="square" rtlCol="0">
            <a:spAutoFit/>
          </a:bodyPr>
          <a:lstStyle/>
          <a:p>
            <a:pPr algn="ctr"/>
            <a:r>
              <a:rPr lang="en-US" sz="900" dirty="0">
                <a:solidFill>
                  <a:srgbClr val="FF0000"/>
                </a:solidFill>
                <a:latin typeface="Microsoft YaHei" panose="020B0503020204020204" pitchFamily="34" charset="-122"/>
                <a:ea typeface="Microsoft YaHei" panose="020B0503020204020204" pitchFamily="34" charset="-122"/>
              </a:rPr>
              <a:t>Service Subscription ((APP#2) </a:t>
            </a:r>
            <a:r>
              <a:rPr lang="en-US" sz="900" dirty="0" smtClean="0">
                <a:solidFill>
                  <a:srgbClr val="FF0000"/>
                </a:solidFill>
                <a:latin typeface="Microsoft YaHei" panose="020B0503020204020204" pitchFamily="34" charset="-122"/>
                <a:ea typeface="Microsoft YaHei" panose="020B0503020204020204" pitchFamily="34" charset="-122"/>
              </a:rPr>
              <a:t>) </a:t>
            </a:r>
          </a:p>
        </p:txBody>
      </p:sp>
      <p:cxnSp>
        <p:nvCxnSpPr>
          <p:cNvPr id="93" name="曲线连接符 92"/>
          <p:cNvCxnSpPr>
            <a:stCxn id="47" idx="3"/>
          </p:cNvCxnSpPr>
          <p:nvPr/>
        </p:nvCxnSpPr>
        <p:spPr>
          <a:xfrm flipV="1">
            <a:off x="3483035" y="5284046"/>
            <a:ext cx="1431865" cy="8038"/>
          </a:xfrm>
          <a:prstGeom prst="curvedConnector3">
            <a:avLst>
              <a:gd name="adj1" fmla="val 50000"/>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4" name="文本框 93"/>
          <p:cNvSpPr txBox="1"/>
          <p:nvPr/>
        </p:nvSpPr>
        <p:spPr>
          <a:xfrm>
            <a:off x="3465674" y="4971952"/>
            <a:ext cx="1644754" cy="507831"/>
          </a:xfrm>
          <a:prstGeom prst="rect">
            <a:avLst/>
          </a:prstGeom>
          <a:noFill/>
        </p:spPr>
        <p:txBody>
          <a:bodyPr wrap="square" rtlCol="0">
            <a:spAutoFit/>
          </a:bodyPr>
          <a:lstStyle/>
          <a:p>
            <a:pPr algn="ctr"/>
            <a:r>
              <a:rPr lang="en-US" sz="900" dirty="0" smtClean="0">
                <a:solidFill>
                  <a:srgbClr val="FF0000"/>
                </a:solidFill>
                <a:latin typeface="Microsoft YaHei" panose="020B0503020204020204" pitchFamily="34" charset="-122"/>
                <a:ea typeface="Microsoft YaHei" panose="020B0503020204020204" pitchFamily="34" charset="-122"/>
              </a:rPr>
              <a:t>Roaming </a:t>
            </a:r>
            <a:r>
              <a:rPr lang="en-US" sz="900" dirty="0">
                <a:solidFill>
                  <a:srgbClr val="FF0000"/>
                </a:solidFill>
                <a:latin typeface="Microsoft YaHei" panose="020B0503020204020204" pitchFamily="34" charset="-122"/>
                <a:ea typeface="Microsoft YaHei" panose="020B0503020204020204" pitchFamily="34" charset="-122"/>
              </a:rPr>
              <a:t>agreement (APP#2) </a:t>
            </a:r>
          </a:p>
          <a:p>
            <a:pPr algn="ctr"/>
            <a:endParaRPr lang="en-US" sz="900" dirty="0" smtClean="0">
              <a:solidFill>
                <a:srgbClr val="FF0000"/>
              </a:solidFill>
              <a:latin typeface="Microsoft YaHei" panose="020B0503020204020204" pitchFamily="34" charset="-122"/>
              <a:ea typeface="Microsoft YaHei" panose="020B0503020204020204" pitchFamily="34" charset="-122"/>
            </a:endParaRPr>
          </a:p>
        </p:txBody>
      </p:sp>
      <p:sp>
        <p:nvSpPr>
          <p:cNvPr id="95" name="文本框 94"/>
          <p:cNvSpPr txBox="1"/>
          <p:nvPr/>
        </p:nvSpPr>
        <p:spPr>
          <a:xfrm>
            <a:off x="2310470" y="5600856"/>
            <a:ext cx="1275900" cy="369332"/>
          </a:xfrm>
          <a:prstGeom prst="rect">
            <a:avLst/>
          </a:prstGeom>
          <a:noFill/>
        </p:spPr>
        <p:txBody>
          <a:bodyPr wrap="square" rtlCol="0">
            <a:spAutoFit/>
          </a:bodyPr>
          <a:lstStyle/>
          <a:p>
            <a:pPr algn="ctr"/>
            <a:r>
              <a:rPr lang="en-US" sz="900" dirty="0" smtClean="0">
                <a:solidFill>
                  <a:srgbClr val="FF0000"/>
                </a:solidFill>
                <a:latin typeface="Microsoft YaHei" panose="020B0503020204020204" pitchFamily="34" charset="-122"/>
                <a:ea typeface="Microsoft YaHei" panose="020B0503020204020204" pitchFamily="34" charset="-122"/>
              </a:rPr>
              <a:t>Service agreement (APP#2) </a:t>
            </a:r>
          </a:p>
        </p:txBody>
      </p:sp>
      <p:cxnSp>
        <p:nvCxnSpPr>
          <p:cNvPr id="96" name="直接连接符 95"/>
          <p:cNvCxnSpPr>
            <a:stCxn id="49" idx="2"/>
            <a:endCxn id="88" idx="3"/>
          </p:cNvCxnSpPr>
          <p:nvPr/>
        </p:nvCxnSpPr>
        <p:spPr>
          <a:xfrm flipH="1">
            <a:off x="4557829" y="5522421"/>
            <a:ext cx="976087" cy="61400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97" name="文本框 96"/>
          <p:cNvSpPr txBox="1"/>
          <p:nvPr/>
        </p:nvSpPr>
        <p:spPr>
          <a:xfrm>
            <a:off x="3954528" y="5563368"/>
            <a:ext cx="1275900" cy="369332"/>
          </a:xfrm>
          <a:prstGeom prst="rect">
            <a:avLst/>
          </a:prstGeom>
          <a:noFill/>
        </p:spPr>
        <p:txBody>
          <a:bodyPr wrap="square" rtlCol="0">
            <a:spAutoFit/>
          </a:bodyPr>
          <a:lstStyle/>
          <a:p>
            <a:pPr algn="ctr"/>
            <a:r>
              <a:rPr lang="en-US" sz="900" dirty="0" smtClean="0">
                <a:solidFill>
                  <a:srgbClr val="FF0000"/>
                </a:solidFill>
                <a:latin typeface="Microsoft YaHei" panose="020B0503020204020204" pitchFamily="34" charset="-122"/>
                <a:ea typeface="Microsoft YaHei" panose="020B0503020204020204" pitchFamily="34" charset="-122"/>
              </a:rPr>
              <a:t>Service agreement (APP#2) </a:t>
            </a:r>
          </a:p>
        </p:txBody>
      </p:sp>
      <p:sp>
        <p:nvSpPr>
          <p:cNvPr id="98" name="矩形 97"/>
          <p:cNvSpPr/>
          <p:nvPr/>
        </p:nvSpPr>
        <p:spPr>
          <a:xfrm>
            <a:off x="1834726" y="5668087"/>
            <a:ext cx="497083" cy="27284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UE </a:t>
            </a:r>
            <a:endParaRPr lang="en-US" sz="1200" b="1" dirty="0">
              <a:solidFill>
                <a:schemeClr val="tx1"/>
              </a:solidFill>
            </a:endParaRPr>
          </a:p>
        </p:txBody>
      </p:sp>
      <p:sp>
        <p:nvSpPr>
          <p:cNvPr id="5" name="乘号 4"/>
          <p:cNvSpPr/>
          <p:nvPr/>
        </p:nvSpPr>
        <p:spPr>
          <a:xfrm>
            <a:off x="3609836" y="5065244"/>
            <a:ext cx="476250" cy="513824"/>
          </a:xfrm>
          <a:prstGeom prst="mathMultiply">
            <a:avLst>
              <a:gd name="adj1" fmla="val 1352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文本框 98"/>
          <p:cNvSpPr txBox="1"/>
          <p:nvPr/>
        </p:nvSpPr>
        <p:spPr>
          <a:xfrm>
            <a:off x="1642253" y="4182017"/>
            <a:ext cx="1010985" cy="230832"/>
          </a:xfrm>
          <a:prstGeom prst="rect">
            <a:avLst/>
          </a:prstGeom>
          <a:noFill/>
        </p:spPr>
        <p:txBody>
          <a:bodyPr wrap="square" rtlCol="0">
            <a:spAutoFit/>
          </a:bodyPr>
          <a:lstStyle/>
          <a:p>
            <a:pPr algn="ctr"/>
            <a:r>
              <a:rPr lang="en-US" sz="900" dirty="0" smtClean="0">
                <a:latin typeface="Microsoft YaHei" panose="020B0503020204020204" pitchFamily="34" charset="-122"/>
                <a:ea typeface="Microsoft YaHei" panose="020B0503020204020204" pitchFamily="34" charset="-122"/>
              </a:rPr>
              <a:t>ECSP#1 </a:t>
            </a:r>
          </a:p>
        </p:txBody>
      </p:sp>
    </p:spTree>
    <p:extLst>
      <p:ext uri="{BB962C8B-B14F-4D97-AF65-F5344CB8AC3E}">
        <p14:creationId xmlns:p14="http://schemas.microsoft.com/office/powerpoint/2010/main" val="2147963716"/>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US" altLang="en-US" dirty="0" smtClean="0"/>
              <a:t>OAM based solution for ECSP roaming </a:t>
            </a:r>
            <a:endParaRPr lang="en-GB" altLang="en-US" dirty="0"/>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8" name="矩形 27"/>
          <p:cNvSpPr/>
          <p:nvPr/>
        </p:nvSpPr>
        <p:spPr>
          <a:xfrm>
            <a:off x="1135914" y="3545695"/>
            <a:ext cx="1235676" cy="453081"/>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Home ECSP </a:t>
            </a:r>
            <a:endParaRPr lang="en-US" sz="1400" dirty="0">
              <a:solidFill>
                <a:schemeClr val="tx1"/>
              </a:solidFill>
            </a:endParaRPr>
          </a:p>
        </p:txBody>
      </p:sp>
      <p:sp>
        <p:nvSpPr>
          <p:cNvPr id="40" name="矩形 39"/>
          <p:cNvSpPr/>
          <p:nvPr/>
        </p:nvSpPr>
        <p:spPr>
          <a:xfrm>
            <a:off x="3895588" y="3545694"/>
            <a:ext cx="1235676" cy="453081"/>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Partner ECSP </a:t>
            </a:r>
            <a:endParaRPr lang="en-US" sz="1400" dirty="0">
              <a:solidFill>
                <a:schemeClr val="tx1"/>
              </a:solidFill>
            </a:endParaRPr>
          </a:p>
        </p:txBody>
      </p:sp>
      <p:cxnSp>
        <p:nvCxnSpPr>
          <p:cNvPr id="42" name="曲线连接符 41"/>
          <p:cNvCxnSpPr>
            <a:stCxn id="28" idx="3"/>
          </p:cNvCxnSpPr>
          <p:nvPr/>
        </p:nvCxnSpPr>
        <p:spPr>
          <a:xfrm flipV="1">
            <a:off x="2371590" y="3772234"/>
            <a:ext cx="1480747" cy="2"/>
          </a:xfrm>
          <a:prstGeom prst="curvedConnector3">
            <a:avLst>
              <a:gd name="adj1" fmla="val 50000"/>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46" name="文本框 45"/>
          <p:cNvSpPr txBox="1"/>
          <p:nvPr/>
        </p:nvSpPr>
        <p:spPr>
          <a:xfrm>
            <a:off x="2298577" y="3397793"/>
            <a:ext cx="1644754" cy="369332"/>
          </a:xfrm>
          <a:prstGeom prst="rect">
            <a:avLst/>
          </a:prstGeom>
          <a:noFill/>
        </p:spPr>
        <p:txBody>
          <a:bodyPr wrap="square" rtlCol="0">
            <a:spAutoFit/>
          </a:bodyPr>
          <a:lstStyle/>
          <a:p>
            <a:pPr algn="ctr"/>
            <a:r>
              <a:rPr lang="en-US" altLang="zh-CN" sz="900" dirty="0" smtClean="0">
                <a:latin typeface="Microsoft YaHei" panose="020B0503020204020204" pitchFamily="34" charset="-122"/>
                <a:ea typeface="Microsoft YaHei" panose="020B0503020204020204" pitchFamily="34" charset="-122"/>
              </a:rPr>
              <a:t>Roaming agreement establishment via TMF</a:t>
            </a:r>
            <a:endParaRPr lang="en-US" sz="900" dirty="0" smtClean="0">
              <a:latin typeface="Microsoft YaHei" panose="020B0503020204020204" pitchFamily="34" charset="-122"/>
              <a:ea typeface="Microsoft YaHei" panose="020B0503020204020204" pitchFamily="34" charset="-122"/>
            </a:endParaRPr>
          </a:p>
        </p:txBody>
      </p:sp>
      <p:sp>
        <p:nvSpPr>
          <p:cNvPr id="49" name="矩形 48"/>
          <p:cNvSpPr/>
          <p:nvPr/>
        </p:nvSpPr>
        <p:spPr>
          <a:xfrm>
            <a:off x="748735" y="3012330"/>
            <a:ext cx="700219" cy="252383"/>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App#1</a:t>
            </a:r>
            <a:endParaRPr lang="en-US" sz="1200" b="1" dirty="0">
              <a:solidFill>
                <a:schemeClr val="tx1"/>
              </a:solidFill>
            </a:endParaRPr>
          </a:p>
        </p:txBody>
      </p:sp>
      <p:sp>
        <p:nvSpPr>
          <p:cNvPr id="50" name="矩形 49"/>
          <p:cNvSpPr/>
          <p:nvPr/>
        </p:nvSpPr>
        <p:spPr>
          <a:xfrm>
            <a:off x="1877318" y="3012330"/>
            <a:ext cx="700219" cy="252383"/>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App#2</a:t>
            </a:r>
          </a:p>
        </p:txBody>
      </p:sp>
      <p:sp>
        <p:nvSpPr>
          <p:cNvPr id="51" name="矩形 50"/>
          <p:cNvSpPr/>
          <p:nvPr/>
        </p:nvSpPr>
        <p:spPr>
          <a:xfrm>
            <a:off x="3658753" y="3012330"/>
            <a:ext cx="700219" cy="252383"/>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App#2</a:t>
            </a:r>
            <a:endParaRPr lang="en-US" sz="1200" b="1" dirty="0">
              <a:solidFill>
                <a:schemeClr val="tx1"/>
              </a:solidFill>
            </a:endParaRPr>
          </a:p>
        </p:txBody>
      </p:sp>
      <p:sp>
        <p:nvSpPr>
          <p:cNvPr id="52" name="矩形 51"/>
          <p:cNvSpPr/>
          <p:nvPr/>
        </p:nvSpPr>
        <p:spPr>
          <a:xfrm>
            <a:off x="4787336" y="3012330"/>
            <a:ext cx="700219" cy="252383"/>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App#3</a:t>
            </a:r>
            <a:endParaRPr lang="en-US" sz="1200" b="1" dirty="0">
              <a:solidFill>
                <a:schemeClr val="tx1"/>
              </a:solidFill>
            </a:endParaRPr>
          </a:p>
        </p:txBody>
      </p:sp>
      <p:cxnSp>
        <p:nvCxnSpPr>
          <p:cNvPr id="48" name="直接连接符 47"/>
          <p:cNvCxnSpPr>
            <a:stCxn id="49" idx="2"/>
            <a:endCxn id="28" idx="0"/>
          </p:cNvCxnSpPr>
          <p:nvPr/>
        </p:nvCxnSpPr>
        <p:spPr>
          <a:xfrm>
            <a:off x="1098845" y="3264713"/>
            <a:ext cx="654907" cy="280982"/>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50" idx="2"/>
            <a:endCxn id="28" idx="0"/>
          </p:cNvCxnSpPr>
          <p:nvPr/>
        </p:nvCxnSpPr>
        <p:spPr>
          <a:xfrm flipH="1">
            <a:off x="1753752" y="3264713"/>
            <a:ext cx="473676" cy="280982"/>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直接连接符 58"/>
          <p:cNvCxnSpPr>
            <a:endCxn id="40" idx="0"/>
          </p:cNvCxnSpPr>
          <p:nvPr/>
        </p:nvCxnSpPr>
        <p:spPr>
          <a:xfrm flipH="1">
            <a:off x="4513426" y="3264713"/>
            <a:ext cx="661089" cy="280981"/>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51" idx="2"/>
            <a:endCxn id="40" idx="0"/>
          </p:cNvCxnSpPr>
          <p:nvPr/>
        </p:nvCxnSpPr>
        <p:spPr>
          <a:xfrm>
            <a:off x="4008863" y="3264713"/>
            <a:ext cx="504563" cy="280981"/>
          </a:xfrm>
          <a:prstGeom prst="line">
            <a:avLst/>
          </a:prstGeom>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a:off x="636453" y="1953170"/>
            <a:ext cx="5054005" cy="461665"/>
          </a:xfrm>
          <a:prstGeom prst="rect">
            <a:avLst/>
          </a:prstGeom>
          <a:noFill/>
        </p:spPr>
        <p:txBody>
          <a:bodyPr wrap="square" rtlCol="0">
            <a:spAutoFit/>
          </a:bodyPr>
          <a:lstStyle/>
          <a:p>
            <a:pPr marL="228600" indent="-228600">
              <a:buFont typeface="+mj-lt"/>
              <a:buAutoNum type="arabicPeriod"/>
            </a:pPr>
            <a:r>
              <a:rPr lang="en-US" sz="1200" b="1" dirty="0" smtClean="0">
                <a:latin typeface="Microsoft YaHei" panose="020B0503020204020204" pitchFamily="34" charset="-122"/>
                <a:ea typeface="Microsoft YaHei" panose="020B0503020204020204" pitchFamily="34" charset="-122"/>
              </a:rPr>
              <a:t>Home ECSP and partner ECSP will sign the roaming agreement for APP#2</a:t>
            </a:r>
            <a:endParaRPr lang="en-US" sz="1200" dirty="0" smtClean="0">
              <a:latin typeface="Microsoft YaHei" panose="020B0503020204020204" pitchFamily="34" charset="-122"/>
              <a:ea typeface="Microsoft YaHei" panose="020B0503020204020204" pitchFamily="34" charset="-122"/>
            </a:endParaRPr>
          </a:p>
        </p:txBody>
      </p:sp>
      <p:sp>
        <p:nvSpPr>
          <p:cNvPr id="65" name="矩形 64"/>
          <p:cNvSpPr/>
          <p:nvPr/>
        </p:nvSpPr>
        <p:spPr>
          <a:xfrm>
            <a:off x="6682040" y="3545695"/>
            <a:ext cx="1235676" cy="453081"/>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Home ECSP </a:t>
            </a:r>
            <a:endParaRPr lang="en-US" sz="1400" dirty="0">
              <a:solidFill>
                <a:schemeClr val="tx1"/>
              </a:solidFill>
            </a:endParaRPr>
          </a:p>
        </p:txBody>
      </p:sp>
      <p:sp>
        <p:nvSpPr>
          <p:cNvPr id="66" name="矩形 65"/>
          <p:cNvSpPr/>
          <p:nvPr/>
        </p:nvSpPr>
        <p:spPr>
          <a:xfrm>
            <a:off x="9441714" y="3545694"/>
            <a:ext cx="1235676" cy="453081"/>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Partner ECSP </a:t>
            </a:r>
            <a:endParaRPr lang="en-US" sz="1400" dirty="0">
              <a:solidFill>
                <a:schemeClr val="tx1"/>
              </a:solidFill>
            </a:endParaRPr>
          </a:p>
        </p:txBody>
      </p:sp>
      <p:sp>
        <p:nvSpPr>
          <p:cNvPr id="70" name="矩形 69"/>
          <p:cNvSpPr/>
          <p:nvPr/>
        </p:nvSpPr>
        <p:spPr>
          <a:xfrm>
            <a:off x="6294861" y="3012330"/>
            <a:ext cx="700219" cy="252383"/>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App#1</a:t>
            </a:r>
            <a:endParaRPr lang="en-US" sz="1200" b="1" dirty="0">
              <a:solidFill>
                <a:schemeClr val="tx1"/>
              </a:solidFill>
            </a:endParaRPr>
          </a:p>
        </p:txBody>
      </p:sp>
      <p:sp>
        <p:nvSpPr>
          <p:cNvPr id="71" name="矩形 70"/>
          <p:cNvSpPr/>
          <p:nvPr/>
        </p:nvSpPr>
        <p:spPr>
          <a:xfrm>
            <a:off x="7423444" y="3012330"/>
            <a:ext cx="700219" cy="252383"/>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App#2</a:t>
            </a:r>
          </a:p>
        </p:txBody>
      </p:sp>
      <p:sp>
        <p:nvSpPr>
          <p:cNvPr id="72" name="矩形 71"/>
          <p:cNvSpPr/>
          <p:nvPr/>
        </p:nvSpPr>
        <p:spPr>
          <a:xfrm>
            <a:off x="9204879" y="3012330"/>
            <a:ext cx="700219" cy="252383"/>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App#2</a:t>
            </a:r>
            <a:endParaRPr lang="en-US" sz="1200" b="1" dirty="0">
              <a:solidFill>
                <a:schemeClr val="tx1"/>
              </a:solidFill>
            </a:endParaRPr>
          </a:p>
        </p:txBody>
      </p:sp>
      <p:sp>
        <p:nvSpPr>
          <p:cNvPr id="73" name="矩形 72"/>
          <p:cNvSpPr/>
          <p:nvPr/>
        </p:nvSpPr>
        <p:spPr>
          <a:xfrm>
            <a:off x="10333462" y="3012330"/>
            <a:ext cx="700219" cy="252383"/>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App#3</a:t>
            </a:r>
            <a:endParaRPr lang="en-US" sz="1200" b="1" dirty="0">
              <a:solidFill>
                <a:schemeClr val="tx1"/>
              </a:solidFill>
            </a:endParaRPr>
          </a:p>
        </p:txBody>
      </p:sp>
      <p:cxnSp>
        <p:nvCxnSpPr>
          <p:cNvPr id="75" name="直接连接符 74"/>
          <p:cNvCxnSpPr>
            <a:stCxn id="70" idx="2"/>
            <a:endCxn id="65" idx="0"/>
          </p:cNvCxnSpPr>
          <p:nvPr/>
        </p:nvCxnSpPr>
        <p:spPr>
          <a:xfrm>
            <a:off x="6644971" y="3264713"/>
            <a:ext cx="654907" cy="280982"/>
          </a:xfrm>
          <a:prstGeom prst="line">
            <a:avLst/>
          </a:prstGeom>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71" idx="2"/>
            <a:endCxn id="65" idx="0"/>
          </p:cNvCxnSpPr>
          <p:nvPr/>
        </p:nvCxnSpPr>
        <p:spPr>
          <a:xfrm flipH="1">
            <a:off x="7299878" y="3264713"/>
            <a:ext cx="473676" cy="280982"/>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直接连接符 76"/>
          <p:cNvCxnSpPr>
            <a:endCxn id="66" idx="0"/>
          </p:cNvCxnSpPr>
          <p:nvPr/>
        </p:nvCxnSpPr>
        <p:spPr>
          <a:xfrm flipH="1">
            <a:off x="10059552" y="3264713"/>
            <a:ext cx="661089" cy="280981"/>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72" idx="2"/>
            <a:endCxn id="66" idx="0"/>
          </p:cNvCxnSpPr>
          <p:nvPr/>
        </p:nvCxnSpPr>
        <p:spPr>
          <a:xfrm>
            <a:off x="9554989" y="3264713"/>
            <a:ext cx="504563" cy="280981"/>
          </a:xfrm>
          <a:prstGeom prst="line">
            <a:avLst/>
          </a:prstGeom>
        </p:spPr>
        <p:style>
          <a:lnRef idx="1">
            <a:schemeClr val="accent1"/>
          </a:lnRef>
          <a:fillRef idx="0">
            <a:schemeClr val="accent1"/>
          </a:fillRef>
          <a:effectRef idx="0">
            <a:schemeClr val="accent1"/>
          </a:effectRef>
          <a:fontRef idx="minor">
            <a:schemeClr val="tx1"/>
          </a:fontRef>
        </p:style>
      </p:cxnSp>
      <p:sp>
        <p:nvSpPr>
          <p:cNvPr id="81" name="矩形 80"/>
          <p:cNvSpPr/>
          <p:nvPr/>
        </p:nvSpPr>
        <p:spPr>
          <a:xfrm>
            <a:off x="8278117" y="3012329"/>
            <a:ext cx="700219" cy="252383"/>
          </a:xfrm>
          <a:prstGeom prst="rect">
            <a:avLst/>
          </a:prstGeom>
          <a:solidFill>
            <a:schemeClr val="accent6">
              <a:lumMod val="60000"/>
              <a:lumOff val="40000"/>
            </a:schemeClr>
          </a:solidFill>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App#4</a:t>
            </a:r>
          </a:p>
        </p:txBody>
      </p:sp>
      <p:cxnSp>
        <p:nvCxnSpPr>
          <p:cNvPr id="89" name="直接连接符 88"/>
          <p:cNvCxnSpPr>
            <a:stCxn id="81" idx="2"/>
            <a:endCxn id="65" idx="0"/>
          </p:cNvCxnSpPr>
          <p:nvPr/>
        </p:nvCxnSpPr>
        <p:spPr>
          <a:xfrm flipH="1">
            <a:off x="7299878" y="3264712"/>
            <a:ext cx="1328349" cy="28098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11192245" y="3012329"/>
            <a:ext cx="700219" cy="252383"/>
          </a:xfrm>
          <a:prstGeom prst="rect">
            <a:avLst/>
          </a:prstGeom>
          <a:solidFill>
            <a:schemeClr val="accent6">
              <a:lumMod val="60000"/>
              <a:lumOff val="40000"/>
            </a:schemeClr>
          </a:solidFill>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App#4</a:t>
            </a:r>
          </a:p>
        </p:txBody>
      </p:sp>
      <p:cxnSp>
        <p:nvCxnSpPr>
          <p:cNvPr id="39" name="直接连接符 38"/>
          <p:cNvCxnSpPr>
            <a:stCxn id="38" idx="2"/>
            <a:endCxn id="66" idx="0"/>
          </p:cNvCxnSpPr>
          <p:nvPr/>
        </p:nvCxnSpPr>
        <p:spPr>
          <a:xfrm flipH="1">
            <a:off x="10059552" y="3264712"/>
            <a:ext cx="1482803" cy="28098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3" name="曲线连接符 42"/>
          <p:cNvCxnSpPr>
            <a:stCxn id="65" idx="3"/>
            <a:endCxn id="66" idx="1"/>
          </p:cNvCxnSpPr>
          <p:nvPr/>
        </p:nvCxnSpPr>
        <p:spPr>
          <a:xfrm flipV="1">
            <a:off x="7917716" y="3772235"/>
            <a:ext cx="1523998" cy="1"/>
          </a:xfrm>
          <a:prstGeom prst="curvedConnector3">
            <a:avLst>
              <a:gd name="adj1" fmla="val 50000"/>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6" name="左弧形箭头 15"/>
          <p:cNvSpPr/>
          <p:nvPr/>
        </p:nvSpPr>
        <p:spPr>
          <a:xfrm>
            <a:off x="515188" y="3927080"/>
            <a:ext cx="427966" cy="1049674"/>
          </a:xfrm>
          <a:prstGeom prst="curvedRightArrow">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aphicFrame>
        <p:nvGraphicFramePr>
          <p:cNvPr id="58" name="表格 57"/>
          <p:cNvGraphicFramePr>
            <a:graphicFrameLocks noGrp="1"/>
          </p:cNvGraphicFramePr>
          <p:nvPr>
            <p:extLst>
              <p:ext uri="{D42A27DB-BD31-4B8C-83A1-F6EECF244321}">
                <p14:modId xmlns:p14="http://schemas.microsoft.com/office/powerpoint/2010/main" val="2417243833"/>
              </p:ext>
            </p:extLst>
          </p:nvPr>
        </p:nvGraphicFramePr>
        <p:xfrm>
          <a:off x="1117894" y="4740351"/>
          <a:ext cx="3873146" cy="637522"/>
        </p:xfrm>
        <a:graphic>
          <a:graphicData uri="http://schemas.openxmlformats.org/drawingml/2006/table">
            <a:tbl>
              <a:tblPr firstRow="1" bandRow="1">
                <a:tableStyleId>{5C22544A-7EE6-4342-B048-85BDC9FD1C3A}</a:tableStyleId>
              </a:tblPr>
              <a:tblGrid>
                <a:gridCol w="1936573"/>
                <a:gridCol w="1936573"/>
              </a:tblGrid>
              <a:tr h="318761">
                <a:tc>
                  <a:txBody>
                    <a:bodyPr/>
                    <a:lstStyle/>
                    <a:p>
                      <a:r>
                        <a:rPr lang="en-US" altLang="zh-CN" sz="1200" dirty="0" smtClean="0"/>
                        <a:t>Partner ECSP</a:t>
                      </a:r>
                      <a:endParaRPr lang="en-US" sz="1200" dirty="0"/>
                    </a:p>
                  </a:txBody>
                  <a:tcPr/>
                </a:tc>
                <a:tc>
                  <a:txBody>
                    <a:bodyPr/>
                    <a:lstStyle/>
                    <a:p>
                      <a:endParaRPr lang="en-US" sz="1200" dirty="0"/>
                    </a:p>
                  </a:txBody>
                  <a:tcPr/>
                </a:tc>
              </a:tr>
              <a:tr h="318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&gt;</a:t>
                      </a:r>
                      <a:r>
                        <a:rPr lang="en-US" altLang="zh-CN" sz="1200" baseline="0" dirty="0" smtClean="0"/>
                        <a:t> </a:t>
                      </a:r>
                      <a:r>
                        <a:rPr lang="en-US" altLang="zh-CN" sz="1200" dirty="0" smtClean="0"/>
                        <a:t>EAS#2</a:t>
                      </a:r>
                      <a:endParaRPr lang="en-US" sz="1200" dirty="0" smtClean="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Roaming</a:t>
                      </a:r>
                      <a:r>
                        <a:rPr lang="en-US" altLang="zh-CN" sz="1200" baseline="0" dirty="0" smtClean="0"/>
                        <a:t> service area#2</a:t>
                      </a:r>
                      <a:endParaRPr lang="en-US" sz="1200" dirty="0" smtClean="0"/>
                    </a:p>
                  </a:txBody>
                  <a:tcPr/>
                </a:tc>
              </a:tr>
            </a:tbl>
          </a:graphicData>
        </a:graphic>
      </p:graphicFrame>
      <p:sp>
        <p:nvSpPr>
          <p:cNvPr id="60" name="文本框 59"/>
          <p:cNvSpPr txBox="1"/>
          <p:nvPr/>
        </p:nvSpPr>
        <p:spPr>
          <a:xfrm>
            <a:off x="569599" y="4349665"/>
            <a:ext cx="5120860" cy="253916"/>
          </a:xfrm>
          <a:prstGeom prst="rect">
            <a:avLst/>
          </a:prstGeom>
          <a:noFill/>
        </p:spPr>
        <p:txBody>
          <a:bodyPr wrap="square" rtlCol="0">
            <a:spAutoFit/>
          </a:bodyPr>
          <a:lstStyle/>
          <a:p>
            <a:r>
              <a:rPr lang="en-US" altLang="zh-CN" sz="1050" b="1" dirty="0" smtClean="0">
                <a:latin typeface="Microsoft YaHei" panose="020B0503020204020204" pitchFamily="34" charset="-122"/>
                <a:ea typeface="Microsoft YaHei" panose="020B0503020204020204" pitchFamily="34" charset="-122"/>
              </a:rPr>
              <a:t>Phase#2 OAM system will configure the roaming information in the ECSP</a:t>
            </a:r>
            <a:endParaRPr lang="en-US" sz="1050" b="1" dirty="0" smtClean="0">
              <a:latin typeface="Microsoft YaHei" panose="020B0503020204020204" pitchFamily="34" charset="-122"/>
              <a:ea typeface="Microsoft YaHei" panose="020B0503020204020204" pitchFamily="34" charset="-122"/>
            </a:endParaRPr>
          </a:p>
        </p:txBody>
      </p:sp>
      <p:sp>
        <p:nvSpPr>
          <p:cNvPr id="62" name="文本框 61"/>
          <p:cNvSpPr txBox="1"/>
          <p:nvPr/>
        </p:nvSpPr>
        <p:spPr>
          <a:xfrm>
            <a:off x="1247556" y="5787417"/>
            <a:ext cx="3497748" cy="230832"/>
          </a:xfrm>
          <a:prstGeom prst="rect">
            <a:avLst/>
          </a:prstGeom>
          <a:noFill/>
        </p:spPr>
        <p:txBody>
          <a:bodyPr wrap="square" rtlCol="0">
            <a:spAutoFit/>
          </a:bodyPr>
          <a:lstStyle/>
          <a:p>
            <a:pPr algn="ctr"/>
            <a:r>
              <a:rPr lang="en-US" altLang="zh-CN" sz="900" b="1" dirty="0" smtClean="0">
                <a:latin typeface="Microsoft YaHei" panose="020B0503020204020204" pitchFamily="34" charset="-122"/>
                <a:ea typeface="Microsoft YaHei" panose="020B0503020204020204" pitchFamily="34" charset="-122"/>
              </a:rPr>
              <a:t>Table-1: ECS information in the Home ECSP</a:t>
            </a:r>
            <a:endParaRPr lang="en-US" sz="900" b="1" dirty="0" smtClean="0">
              <a:latin typeface="Microsoft YaHei" panose="020B0503020204020204" pitchFamily="34" charset="-122"/>
              <a:ea typeface="Microsoft YaHei" panose="020B0503020204020204" pitchFamily="34" charset="-122"/>
            </a:endParaRPr>
          </a:p>
        </p:txBody>
      </p:sp>
      <p:sp>
        <p:nvSpPr>
          <p:cNvPr id="63" name="文本框 62"/>
          <p:cNvSpPr txBox="1"/>
          <p:nvPr/>
        </p:nvSpPr>
        <p:spPr>
          <a:xfrm>
            <a:off x="7840689" y="3428746"/>
            <a:ext cx="1644754" cy="369332"/>
          </a:xfrm>
          <a:prstGeom prst="rect">
            <a:avLst/>
          </a:prstGeom>
          <a:noFill/>
        </p:spPr>
        <p:txBody>
          <a:bodyPr wrap="square" rtlCol="0">
            <a:spAutoFit/>
          </a:bodyPr>
          <a:lstStyle/>
          <a:p>
            <a:pPr algn="ctr"/>
            <a:r>
              <a:rPr lang="en-US" altLang="zh-CN" sz="900" dirty="0" smtClean="0">
                <a:latin typeface="Microsoft YaHei" panose="020B0503020204020204" pitchFamily="34" charset="-122"/>
                <a:ea typeface="Microsoft YaHei" panose="020B0503020204020204" pitchFamily="34" charset="-122"/>
              </a:rPr>
              <a:t>Roaming agreement updated via TMF</a:t>
            </a:r>
            <a:endParaRPr lang="en-US" sz="900" dirty="0" smtClean="0">
              <a:latin typeface="Microsoft YaHei" panose="020B0503020204020204" pitchFamily="34" charset="-122"/>
              <a:ea typeface="Microsoft YaHei" panose="020B0503020204020204" pitchFamily="34" charset="-122"/>
            </a:endParaRPr>
          </a:p>
        </p:txBody>
      </p:sp>
      <p:graphicFrame>
        <p:nvGraphicFramePr>
          <p:cNvPr id="67" name="表格 66"/>
          <p:cNvGraphicFramePr>
            <a:graphicFrameLocks noGrp="1"/>
          </p:cNvGraphicFramePr>
          <p:nvPr>
            <p:extLst>
              <p:ext uri="{D42A27DB-BD31-4B8C-83A1-F6EECF244321}">
                <p14:modId xmlns:p14="http://schemas.microsoft.com/office/powerpoint/2010/main" val="3667282827"/>
              </p:ext>
            </p:extLst>
          </p:nvPr>
        </p:nvGraphicFramePr>
        <p:xfrm>
          <a:off x="7056982" y="4812046"/>
          <a:ext cx="3873146" cy="956283"/>
        </p:xfrm>
        <a:graphic>
          <a:graphicData uri="http://schemas.openxmlformats.org/drawingml/2006/table">
            <a:tbl>
              <a:tblPr firstRow="1" bandRow="1">
                <a:tableStyleId>{5C22544A-7EE6-4342-B048-85BDC9FD1C3A}</a:tableStyleId>
              </a:tblPr>
              <a:tblGrid>
                <a:gridCol w="1936573"/>
                <a:gridCol w="1936573"/>
              </a:tblGrid>
              <a:tr h="318761">
                <a:tc>
                  <a:txBody>
                    <a:bodyPr/>
                    <a:lstStyle/>
                    <a:p>
                      <a:r>
                        <a:rPr lang="en-US" altLang="zh-CN" sz="1200" dirty="0" smtClean="0"/>
                        <a:t>Partner ECSP</a:t>
                      </a:r>
                      <a:endParaRPr lang="en-US" sz="1200" dirty="0"/>
                    </a:p>
                  </a:txBody>
                  <a:tcPr/>
                </a:tc>
                <a:tc>
                  <a:txBody>
                    <a:bodyPr/>
                    <a:lstStyle/>
                    <a:p>
                      <a:endParaRPr lang="en-US" sz="1200" dirty="0"/>
                    </a:p>
                  </a:txBody>
                  <a:tcPr/>
                </a:tc>
              </a:tr>
              <a:tr h="318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&gt;</a:t>
                      </a:r>
                      <a:r>
                        <a:rPr lang="en-US" altLang="zh-CN" sz="1200" baseline="0" dirty="0" smtClean="0"/>
                        <a:t> </a:t>
                      </a:r>
                      <a:r>
                        <a:rPr lang="en-US" altLang="zh-CN" sz="1200" dirty="0" smtClean="0"/>
                        <a:t>EAS#2</a:t>
                      </a:r>
                      <a:endParaRPr lang="en-US" sz="1200" dirty="0" smtClean="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Roaming</a:t>
                      </a:r>
                      <a:r>
                        <a:rPr lang="en-US" altLang="zh-CN" sz="1200" baseline="0" dirty="0" smtClean="0"/>
                        <a:t> service area#2</a:t>
                      </a:r>
                      <a:endParaRPr lang="en-US" sz="1200" dirty="0" smtClean="0"/>
                    </a:p>
                  </a:txBody>
                  <a:tcPr/>
                </a:tc>
              </a:tr>
              <a:tr h="318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rgbClr val="FF0000"/>
                          </a:solidFill>
                        </a:rPr>
                        <a:t>&gt;</a:t>
                      </a:r>
                      <a:r>
                        <a:rPr lang="en-US" altLang="zh-CN" sz="1200" baseline="0" dirty="0" smtClean="0">
                          <a:solidFill>
                            <a:srgbClr val="FF0000"/>
                          </a:solidFill>
                        </a:rPr>
                        <a:t> </a:t>
                      </a:r>
                      <a:r>
                        <a:rPr lang="en-US" altLang="zh-CN" sz="1200" dirty="0" smtClean="0">
                          <a:solidFill>
                            <a:srgbClr val="FF0000"/>
                          </a:solidFill>
                        </a:rPr>
                        <a:t>EAS#4</a:t>
                      </a:r>
                      <a:endParaRPr lang="en-US" sz="1200" dirty="0" smtClean="0">
                        <a:solidFill>
                          <a:srgbClr val="FF0000"/>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rgbClr val="FF0000"/>
                          </a:solidFill>
                        </a:rPr>
                        <a:t>Roaming</a:t>
                      </a:r>
                      <a:r>
                        <a:rPr lang="en-US" altLang="zh-CN" sz="1200" baseline="0" dirty="0" smtClean="0">
                          <a:solidFill>
                            <a:srgbClr val="FF0000"/>
                          </a:solidFill>
                        </a:rPr>
                        <a:t> service area#4</a:t>
                      </a:r>
                      <a:endParaRPr lang="en-US" sz="1200" dirty="0" smtClean="0">
                        <a:solidFill>
                          <a:srgbClr val="FF0000"/>
                        </a:solidFill>
                      </a:endParaRPr>
                    </a:p>
                  </a:txBody>
                  <a:tcPr/>
                </a:tc>
              </a:tr>
            </a:tbl>
          </a:graphicData>
        </a:graphic>
      </p:graphicFrame>
      <p:sp>
        <p:nvSpPr>
          <p:cNvPr id="82" name="文本框 81"/>
          <p:cNvSpPr txBox="1"/>
          <p:nvPr/>
        </p:nvSpPr>
        <p:spPr>
          <a:xfrm>
            <a:off x="7056982" y="5787417"/>
            <a:ext cx="3497748" cy="230832"/>
          </a:xfrm>
          <a:prstGeom prst="rect">
            <a:avLst/>
          </a:prstGeom>
          <a:noFill/>
        </p:spPr>
        <p:txBody>
          <a:bodyPr wrap="square" rtlCol="0">
            <a:spAutoFit/>
          </a:bodyPr>
          <a:lstStyle/>
          <a:p>
            <a:pPr algn="ctr"/>
            <a:r>
              <a:rPr lang="en-US" altLang="zh-CN" sz="900" b="1" dirty="0" smtClean="0">
                <a:latin typeface="Microsoft YaHei" panose="020B0503020204020204" pitchFamily="34" charset="-122"/>
                <a:ea typeface="Microsoft YaHei" panose="020B0503020204020204" pitchFamily="34" charset="-122"/>
              </a:rPr>
              <a:t>Table-2: updated ECS information in the Home ECSP</a:t>
            </a:r>
            <a:endParaRPr lang="en-US" sz="900" b="1" dirty="0" smtClean="0">
              <a:latin typeface="Microsoft YaHei" panose="020B0503020204020204" pitchFamily="34" charset="-122"/>
              <a:ea typeface="Microsoft YaHei" panose="020B0503020204020204" pitchFamily="34" charset="-122"/>
            </a:endParaRPr>
          </a:p>
        </p:txBody>
      </p:sp>
      <p:sp>
        <p:nvSpPr>
          <p:cNvPr id="83" name="左弧形箭头 82"/>
          <p:cNvSpPr/>
          <p:nvPr/>
        </p:nvSpPr>
        <p:spPr>
          <a:xfrm>
            <a:off x="6115304" y="3884276"/>
            <a:ext cx="427966" cy="1049674"/>
          </a:xfrm>
          <a:prstGeom prst="curvedRightArrow">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4" name="文本框 83"/>
          <p:cNvSpPr txBox="1"/>
          <p:nvPr/>
        </p:nvSpPr>
        <p:spPr>
          <a:xfrm>
            <a:off x="6115304" y="1908411"/>
            <a:ext cx="5777160" cy="461665"/>
          </a:xfrm>
          <a:prstGeom prst="rect">
            <a:avLst/>
          </a:prstGeom>
          <a:noFill/>
        </p:spPr>
        <p:txBody>
          <a:bodyPr wrap="square" rtlCol="0">
            <a:spAutoFit/>
          </a:bodyPr>
          <a:lstStyle>
            <a:defPPr>
              <a:defRPr lang="en-GB"/>
            </a:defPPr>
            <a:lvl1pPr marL="228600" indent="-228600">
              <a:buFont typeface="+mj-lt"/>
              <a:buAutoNum type="arabicPeriod"/>
              <a:defRPr sz="1200" b="1">
                <a:latin typeface="Microsoft YaHei" panose="020B0503020204020204" pitchFamily="34" charset="-122"/>
                <a:ea typeface="Microsoft YaHei" panose="020B0503020204020204" pitchFamily="34" charset="-122"/>
              </a:defRPr>
            </a:lvl1pPr>
          </a:lstStyle>
          <a:p>
            <a:pPr>
              <a:buFont typeface="+mj-lt"/>
              <a:buAutoNum type="arabicPeriod" startAt="2"/>
            </a:pPr>
            <a:r>
              <a:rPr lang="en-US" dirty="0" smtClean="0"/>
              <a:t>Home </a:t>
            </a:r>
            <a:r>
              <a:rPr lang="en-US" dirty="0"/>
              <a:t>ECSP and partner ECSP will </a:t>
            </a:r>
            <a:r>
              <a:rPr lang="en-US" altLang="zh-CN" dirty="0" smtClean="0"/>
              <a:t>update</a:t>
            </a:r>
            <a:r>
              <a:rPr lang="en-US" dirty="0" smtClean="0"/>
              <a:t> </a:t>
            </a:r>
            <a:r>
              <a:rPr lang="en-US" dirty="0"/>
              <a:t>the roaming agreement for </a:t>
            </a:r>
            <a:r>
              <a:rPr lang="en-US" dirty="0" smtClean="0"/>
              <a:t>APP#4</a:t>
            </a:r>
            <a:endParaRPr lang="en-US" dirty="0"/>
          </a:p>
        </p:txBody>
      </p:sp>
      <p:sp>
        <p:nvSpPr>
          <p:cNvPr id="85" name="文本框 84"/>
          <p:cNvSpPr txBox="1"/>
          <p:nvPr/>
        </p:nvSpPr>
        <p:spPr>
          <a:xfrm>
            <a:off x="6215794" y="4328624"/>
            <a:ext cx="5263741" cy="253916"/>
          </a:xfrm>
          <a:prstGeom prst="rect">
            <a:avLst/>
          </a:prstGeom>
          <a:noFill/>
        </p:spPr>
        <p:txBody>
          <a:bodyPr wrap="square" rtlCol="0">
            <a:spAutoFit/>
          </a:bodyPr>
          <a:lstStyle/>
          <a:p>
            <a:r>
              <a:rPr lang="en-US" altLang="zh-CN" sz="1050" b="1" dirty="0">
                <a:latin typeface="Microsoft YaHei" panose="020B0503020204020204" pitchFamily="34" charset="-122"/>
                <a:ea typeface="Microsoft YaHei" panose="020B0503020204020204" pitchFamily="34" charset="-122"/>
              </a:rPr>
              <a:t>Phase#2 OAM </a:t>
            </a:r>
            <a:r>
              <a:rPr lang="en-US" altLang="zh-CN" sz="1050" b="1" dirty="0" smtClean="0">
                <a:latin typeface="Microsoft YaHei" panose="020B0503020204020204" pitchFamily="34" charset="-122"/>
                <a:ea typeface="Microsoft YaHei" panose="020B0503020204020204" pitchFamily="34" charset="-122"/>
              </a:rPr>
              <a:t>system will update the roaming information in the ECSP</a:t>
            </a:r>
            <a:endParaRPr lang="en-US" sz="1050" b="1" dirty="0" smtClean="0">
              <a:latin typeface="Microsoft YaHei" panose="020B0503020204020204" pitchFamily="34" charset="-122"/>
              <a:ea typeface="Microsoft YaHei" panose="020B0503020204020204" pitchFamily="34" charset="-122"/>
            </a:endParaRPr>
          </a:p>
        </p:txBody>
      </p:sp>
      <p:sp>
        <p:nvSpPr>
          <p:cNvPr id="86" name="矩形 85"/>
          <p:cNvSpPr/>
          <p:nvPr/>
        </p:nvSpPr>
        <p:spPr>
          <a:xfrm>
            <a:off x="578616" y="2629235"/>
            <a:ext cx="5051347" cy="144341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文本框 86"/>
          <p:cNvSpPr txBox="1"/>
          <p:nvPr/>
        </p:nvSpPr>
        <p:spPr>
          <a:xfrm>
            <a:off x="569599" y="2662099"/>
            <a:ext cx="3165660" cy="253916"/>
          </a:xfrm>
          <a:prstGeom prst="rect">
            <a:avLst/>
          </a:prstGeom>
          <a:noFill/>
        </p:spPr>
        <p:txBody>
          <a:bodyPr wrap="square" rtlCol="0">
            <a:spAutoFit/>
          </a:bodyPr>
          <a:lstStyle>
            <a:defPPr>
              <a:defRPr lang="en-GB"/>
            </a:defPPr>
            <a:lvl1pPr>
              <a:defRPr sz="1050" b="1">
                <a:latin typeface="Microsoft YaHei" panose="020B0503020204020204" pitchFamily="34" charset="-122"/>
                <a:ea typeface="Microsoft YaHei" panose="020B0503020204020204" pitchFamily="34" charset="-122"/>
              </a:defRPr>
            </a:lvl1pPr>
          </a:lstStyle>
          <a:p>
            <a:r>
              <a:rPr lang="en-US" altLang="zh-CN" dirty="0"/>
              <a:t>Phase #1 roaming agreement establishment</a:t>
            </a:r>
            <a:endParaRPr lang="en-US" dirty="0"/>
          </a:p>
        </p:txBody>
      </p:sp>
      <p:sp>
        <p:nvSpPr>
          <p:cNvPr id="88" name="矩形 87"/>
          <p:cNvSpPr/>
          <p:nvPr/>
        </p:nvSpPr>
        <p:spPr>
          <a:xfrm>
            <a:off x="6157240" y="2629235"/>
            <a:ext cx="5872835" cy="144341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文本框 89"/>
          <p:cNvSpPr txBox="1"/>
          <p:nvPr/>
        </p:nvSpPr>
        <p:spPr>
          <a:xfrm>
            <a:off x="6190723" y="2642997"/>
            <a:ext cx="3165660" cy="253916"/>
          </a:xfrm>
          <a:prstGeom prst="rect">
            <a:avLst/>
          </a:prstGeom>
          <a:noFill/>
        </p:spPr>
        <p:txBody>
          <a:bodyPr wrap="square" rtlCol="0">
            <a:spAutoFit/>
          </a:bodyPr>
          <a:lstStyle>
            <a:defPPr>
              <a:defRPr lang="en-GB"/>
            </a:defPPr>
            <a:lvl1pPr>
              <a:defRPr sz="1050" b="1">
                <a:latin typeface="Microsoft YaHei" panose="020B0503020204020204" pitchFamily="34" charset="-122"/>
                <a:ea typeface="Microsoft YaHei" panose="020B0503020204020204" pitchFamily="34" charset="-122"/>
              </a:defRPr>
            </a:lvl1pPr>
          </a:lstStyle>
          <a:p>
            <a:r>
              <a:rPr lang="en-US" altLang="zh-CN" dirty="0"/>
              <a:t>Phase #1 roaming agreement updated</a:t>
            </a:r>
            <a:endParaRPr lang="en-US" dirty="0"/>
          </a:p>
        </p:txBody>
      </p:sp>
      <p:cxnSp>
        <p:nvCxnSpPr>
          <p:cNvPr id="18" name="直接连接符 17"/>
          <p:cNvCxnSpPr/>
          <p:nvPr/>
        </p:nvCxnSpPr>
        <p:spPr>
          <a:xfrm>
            <a:off x="266701" y="1857375"/>
            <a:ext cx="0" cy="4543425"/>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1" name="右箭头 20"/>
          <p:cNvSpPr/>
          <p:nvPr/>
        </p:nvSpPr>
        <p:spPr>
          <a:xfrm>
            <a:off x="266701" y="6135150"/>
            <a:ext cx="11681466" cy="206764"/>
          </a:xfrm>
          <a:prstGeom prst="rightArrow">
            <a:avLst>
              <a:gd name="adj1" fmla="val 50000"/>
              <a:gd name="adj2" fmla="val 122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1" name="直接连接符 90"/>
          <p:cNvCxnSpPr/>
          <p:nvPr/>
        </p:nvCxnSpPr>
        <p:spPr>
          <a:xfrm>
            <a:off x="5953126" y="1885950"/>
            <a:ext cx="0" cy="4543425"/>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5372240"/>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US" altLang="zh-CN" sz="3600" dirty="0" smtClean="0"/>
              <a:t>ECS Publish using CAPIF</a:t>
            </a:r>
            <a:endParaRPr lang="en-GB" altLang="en-US" sz="3600"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104504" y="1773371"/>
            <a:ext cx="10942438" cy="4582162"/>
          </a:xfrm>
        </p:spPr>
        <p:txBody>
          <a:bodyPr/>
          <a:lstStyle/>
          <a:p>
            <a:r>
              <a:rPr lang="en-US" altLang="zh-CN" sz="2000" b="1" dirty="0" smtClean="0"/>
              <a:t>CAPIF core Function is used for API service but not for roaming service </a:t>
            </a:r>
            <a:endParaRPr lang="en-US" altLang="en-US" sz="2000" b="1" dirty="0" smtClean="0"/>
          </a:p>
          <a:p>
            <a:pPr marL="754150" lvl="1" indent="-296950" defTabSz="1187798" eaLnBrk="1" fontAlgn="auto" hangingPunct="1">
              <a:lnSpc>
                <a:spcPct val="150000"/>
              </a:lnSpc>
              <a:spcBef>
                <a:spcPts val="600"/>
              </a:spcBef>
              <a:spcAft>
                <a:spcPts val="600"/>
              </a:spcAft>
            </a:pPr>
            <a:r>
              <a:rPr lang="en-US" altLang="en-US" sz="1600" dirty="0" smtClean="0">
                <a:solidFill>
                  <a:srgbClr val="1D1D1A"/>
                </a:solidFill>
              </a:rPr>
              <a:t>The charge mode and charging policy is different between API consuming service and the roaming service </a:t>
            </a:r>
          </a:p>
          <a:p>
            <a:pPr marL="754150" lvl="1" indent="-296950" defTabSz="1187798" eaLnBrk="1" fontAlgn="auto" hangingPunct="1">
              <a:lnSpc>
                <a:spcPct val="150000"/>
              </a:lnSpc>
              <a:spcBef>
                <a:spcPts val="600"/>
              </a:spcBef>
              <a:spcAft>
                <a:spcPts val="600"/>
              </a:spcAft>
            </a:pPr>
            <a:r>
              <a:rPr lang="en-US" altLang="en-US" sz="1600" dirty="0" smtClean="0">
                <a:solidFill>
                  <a:srgbClr val="1D1D1A"/>
                </a:solidFill>
              </a:rPr>
              <a:t>For Roaming service contains more information ,it should also cover the information about which information is not cover by CAPIF system e.g. service agreement for which applications , valid in which area, and even user type. These type of thing is not in CAPIF’s scope</a:t>
            </a:r>
            <a:endParaRPr lang="en-US" altLang="en-US" sz="1600" dirty="0">
              <a:solidFill>
                <a:srgbClr val="1D1D1A"/>
              </a:solidFill>
            </a:endParaRPr>
          </a:p>
          <a:p>
            <a:pPr marL="754150" lvl="1" indent="-296950" defTabSz="1187798" eaLnBrk="1" fontAlgn="auto" hangingPunct="1">
              <a:lnSpc>
                <a:spcPct val="150000"/>
              </a:lnSpc>
              <a:spcBef>
                <a:spcPts val="600"/>
              </a:spcBef>
              <a:spcAft>
                <a:spcPts val="600"/>
              </a:spcAft>
            </a:pPr>
            <a:r>
              <a:rPr lang="en-US" altLang="en-US" sz="1600" dirty="0" smtClean="0">
                <a:solidFill>
                  <a:srgbClr val="1D1D1A"/>
                </a:solidFill>
              </a:rPr>
              <a:t>Roaming is related to the both roaming consumer between two ECSPs or MNOs</a:t>
            </a:r>
          </a:p>
        </p:txBody>
      </p:sp>
    </p:spTree>
    <p:extLst>
      <p:ext uri="{BB962C8B-B14F-4D97-AF65-F5344CB8AC3E}">
        <p14:creationId xmlns:p14="http://schemas.microsoft.com/office/powerpoint/2010/main" val="1806477311"/>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US" altLang="en-US" dirty="0" smtClean="0"/>
              <a:t>ECS configuration repository</a:t>
            </a:r>
            <a:endParaRPr lang="en-GB" altLang="en-US"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104503" y="1773372"/>
            <a:ext cx="11338315" cy="1431302"/>
          </a:xfrm>
        </p:spPr>
        <p:txBody>
          <a:bodyPr/>
          <a:lstStyle/>
          <a:p>
            <a:pPr lvl="0"/>
            <a:r>
              <a:rPr lang="en-US" altLang="en-US" sz="2400" dirty="0" smtClean="0">
                <a:solidFill>
                  <a:prstClr val="black"/>
                </a:solidFill>
              </a:rPr>
              <a:t>ECS configuration repository used for maintain information of the partner ECSP </a:t>
            </a:r>
          </a:p>
          <a:p>
            <a:pPr marL="754150" lvl="1" indent="-296950" defTabSz="1187798" eaLnBrk="1" fontAlgn="auto" hangingPunct="1">
              <a:lnSpc>
                <a:spcPct val="100000"/>
              </a:lnSpc>
              <a:spcBef>
                <a:spcPts val="600"/>
              </a:spcBef>
              <a:spcAft>
                <a:spcPts val="0"/>
              </a:spcAft>
            </a:pPr>
            <a:r>
              <a:rPr lang="en-US" altLang="en-US" sz="1400" dirty="0" smtClean="0">
                <a:solidFill>
                  <a:srgbClr val="1D1D1A"/>
                </a:solidFill>
              </a:rPr>
              <a:t>One </a:t>
            </a:r>
            <a:r>
              <a:rPr lang="en-US" altLang="en-US" sz="1400" dirty="0">
                <a:solidFill>
                  <a:srgbClr val="1D1D1A"/>
                </a:solidFill>
              </a:rPr>
              <a:t>ECS amongst the 10 federated ECSs plays the role of a ‘designated ECS’. Address information of the designated ECS is preconfigured in other ECSs of the federation.</a:t>
            </a:r>
          </a:p>
          <a:p>
            <a:pPr marL="754150" lvl="1" indent="-296950" defTabSz="1187798" eaLnBrk="1" fontAlgn="auto" hangingPunct="1">
              <a:lnSpc>
                <a:spcPct val="100000"/>
              </a:lnSpc>
              <a:spcBef>
                <a:spcPts val="600"/>
              </a:spcBef>
              <a:spcAft>
                <a:spcPts val="0"/>
              </a:spcAft>
            </a:pPr>
            <a:r>
              <a:rPr lang="en-US" altLang="en-US" sz="1400" dirty="0" smtClean="0">
                <a:solidFill>
                  <a:srgbClr val="1D1D1A"/>
                </a:solidFill>
              </a:rPr>
              <a:t>ECSs </a:t>
            </a:r>
            <a:r>
              <a:rPr lang="en-US" altLang="en-US" sz="1400" dirty="0">
                <a:solidFill>
                  <a:srgbClr val="1D1D1A"/>
                </a:solidFill>
              </a:rPr>
              <a:t>of the federation register and store information of federated edges at the designated ECS.</a:t>
            </a:r>
          </a:p>
          <a:p>
            <a:pPr marL="754150" lvl="1" indent="-296950" defTabSz="1187798" eaLnBrk="1" fontAlgn="auto" hangingPunct="1">
              <a:lnSpc>
                <a:spcPct val="100000"/>
              </a:lnSpc>
              <a:spcBef>
                <a:spcPts val="600"/>
              </a:spcBef>
              <a:spcAft>
                <a:spcPts val="0"/>
              </a:spcAft>
            </a:pPr>
            <a:r>
              <a:rPr lang="en-US" altLang="en-US" sz="1400" dirty="0" smtClean="0">
                <a:solidFill>
                  <a:srgbClr val="1D1D1A"/>
                </a:solidFill>
              </a:rPr>
              <a:t>When </a:t>
            </a:r>
            <a:r>
              <a:rPr lang="en-US" altLang="en-US" sz="1400" dirty="0">
                <a:solidFill>
                  <a:srgbClr val="1D1D1A"/>
                </a:solidFill>
              </a:rPr>
              <a:t>federation wide EAS discovery is required, the ECS queries the designated ECS.</a:t>
            </a: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 name="图片 2"/>
          <p:cNvPicPr>
            <a:picLocks noChangeAspect="1"/>
          </p:cNvPicPr>
          <p:nvPr/>
        </p:nvPicPr>
        <p:blipFill>
          <a:blip r:embed="rId2"/>
          <a:stretch>
            <a:fillRect/>
          </a:stretch>
        </p:blipFill>
        <p:spPr>
          <a:xfrm>
            <a:off x="1602262" y="3429658"/>
            <a:ext cx="5542023" cy="3096773"/>
          </a:xfrm>
          <a:prstGeom prst="rect">
            <a:avLst/>
          </a:prstGeom>
        </p:spPr>
      </p:pic>
    </p:spTree>
    <p:extLst>
      <p:ext uri="{BB962C8B-B14F-4D97-AF65-F5344CB8AC3E}">
        <p14:creationId xmlns:p14="http://schemas.microsoft.com/office/powerpoint/2010/main" val="4018045073"/>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p:txBody>
          <a:bodyPr/>
          <a:lstStyle/>
          <a:p>
            <a:r>
              <a:rPr lang="en-US" dirty="0" smtClean="0"/>
              <a:t>It is important to have common understanding of the business relationships for roaming cases. Suggest to capture the business relationships in the TR.</a:t>
            </a:r>
          </a:p>
          <a:p>
            <a:r>
              <a:rPr lang="en-US" dirty="0" smtClean="0"/>
              <a:t>The OAM based solution for ECS configuration is the most compatible way considering existing ECSP operations to address the roaming cases.</a:t>
            </a:r>
          </a:p>
          <a:p>
            <a:endParaRPr lang="en-US" dirty="0"/>
          </a:p>
        </p:txBody>
      </p:sp>
    </p:spTree>
    <p:extLst>
      <p:ext uri="{BB962C8B-B14F-4D97-AF65-F5344CB8AC3E}">
        <p14:creationId xmlns:p14="http://schemas.microsoft.com/office/powerpoint/2010/main" val="3657622671"/>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ctr">
              <a:buNone/>
            </a:pPr>
            <a:r>
              <a:rPr lang="en-US" dirty="0"/>
              <a:t>Thank You!</a:t>
            </a:r>
          </a:p>
        </p:txBody>
      </p:sp>
    </p:spTree>
    <p:extLst>
      <p:ext uri="{BB962C8B-B14F-4D97-AF65-F5344CB8AC3E}">
        <p14:creationId xmlns:p14="http://schemas.microsoft.com/office/powerpoint/2010/main" val="3179741988"/>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purl.org/dc/elements/1.1/"/>
    <ds:schemaRef ds:uri="http://schemas.microsoft.com/office/2006/documentManagement/types"/>
    <ds:schemaRef ds:uri="http://www.w3.org/XML/1998/namespace"/>
    <ds:schemaRef ds:uri="http://purl.org/dc/terms/"/>
    <ds:schemaRef ds:uri="http://schemas.openxmlformats.org/package/2006/metadata/core-properties"/>
    <ds:schemaRef ds:uri="280d8efa-eff2-4910-88d2-79ca146720c4"/>
    <ds:schemaRef ds:uri="http://schemas.microsoft.com/office/2006/metadata/properties"/>
    <ds:schemaRef ds:uri="http://schemas.microsoft.com/office/infopath/2007/PartnerControls"/>
    <ds:schemaRef ds:uri="679a257e-872f-4c98-9e8a-0a9c104f72cd"/>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11936</TotalTime>
  <Words>701</Words>
  <Application>Microsoft Office PowerPoint</Application>
  <PresentationFormat>Widescreen</PresentationFormat>
  <Paragraphs>114</Paragraphs>
  <Slides>9</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vt:i4>
      </vt:variant>
    </vt:vector>
  </HeadingPairs>
  <TitlesOfParts>
    <vt:vector size="17" baseType="lpstr">
      <vt:lpstr>Microsoft YaHei</vt:lpstr>
      <vt:lpstr>宋体</vt:lpstr>
      <vt:lpstr>Arial</vt:lpstr>
      <vt:lpstr>Arial </vt:lpstr>
      <vt:lpstr>Calibri</vt:lpstr>
      <vt:lpstr>Calibri Light</vt:lpstr>
      <vt:lpstr>Times New Roman</vt:lpstr>
      <vt:lpstr>Office Theme</vt:lpstr>
      <vt:lpstr>Discussion on roaming between ECSP   </vt:lpstr>
      <vt:lpstr>Outline</vt:lpstr>
      <vt:lpstr>Business relationship for ECSP roaming</vt:lpstr>
      <vt:lpstr>ASP subscribe service from multiple ECSPs  (non- ECSP Roaming)</vt:lpstr>
      <vt:lpstr>OAM based solution for ECSP roaming </vt:lpstr>
      <vt:lpstr>ECS Publish using CAPIF</vt:lpstr>
      <vt:lpstr>ECS configuration repository</vt:lpstr>
      <vt:lpstr>Summary</vt:lpstr>
      <vt:lpstr>PowerPoint Presentation</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Huawei</cp:lastModifiedBy>
  <cp:revision>700</cp:revision>
  <dcterms:created xsi:type="dcterms:W3CDTF">2010-02-05T13:52:04Z</dcterms:created>
  <dcterms:modified xsi:type="dcterms:W3CDTF">2022-06-16T22:29:41Z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(3)wE/rID0gbdm2JuEVcgjtHGFSOa5FDqfgN7UWPYE+kwDc/ZJCVd0RwAyeHp5p99+sn76swmPv
kl8a5nAHRj7TgQn4/QlgCrfMXodSPx6QQO6C/ZXnXATOI2vMUyp2WX7yujjgwcVoUkgONjUn
j5CqovAF1IW4j6uRgQCIeKa/Uo1T2MoyWAeod7h+V0/oCDxH3876r7wa6ErpQiQGpNJrpHVI
ytnx+F3t8HO/I+qTQF</vt:lpwstr>
  </property>
  <property fmtid="{D5CDD505-2E9C-101B-9397-08002B2CF9AE}" pid="4" name="_2015_ms_pID_7253431">
    <vt:lpwstr>zEv6fCPdMD4AnIdR9uM6jBoTBaTgp7vA9WDrgLz9SFmbe9h4aZWSrT
wiPahDIXAK7YtPzDtqAm6UKjG8m0nC/3G2XmmiBxmcfRA2Tl2l9enPAH3HXkNhXOslEQqw5Q
3QBrkvuI3wAtTvGC24TfrmiU4VmXyiQTjBTHQE43HL6F0k+5MPDneTguwF3zqrRu+7yKm8yH
3Dq2/PICcAdWSMCZsq8M7hMPBK4fXL+rIvep</vt:lpwstr>
  </property>
  <property fmtid="{D5CDD505-2E9C-101B-9397-08002B2CF9AE}" pid="5" name="_2015_ms_pID_7253432">
    <vt:lpwstr>0g==</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1655036321</vt:lpwstr>
  </property>
</Properties>
</file>