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vsdx" ContentType="application/vnd.ms-visio.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8"/>
  </p:notesMasterIdLst>
  <p:sldIdLst>
    <p:sldId id="303" r:id="rId3"/>
    <p:sldId id="726" r:id="rId4"/>
    <p:sldId id="725" r:id="rId5"/>
    <p:sldId id="727" r:id="rId6"/>
    <p:sldId id="729" r:id="rId7"/>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14" autoAdjust="0"/>
    <p:restoredTop sz="94660"/>
  </p:normalViewPr>
  <p:slideViewPr>
    <p:cSldViewPr snapToGrid="0">
      <p:cViewPr varScale="1">
        <p:scale>
          <a:sx n="125" d="100"/>
          <a:sy n="125" d="100"/>
        </p:scale>
        <p:origin x="298"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tableStyles" Target="tableStyle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theme" Target="theme/theme1.xml"/><Relationship Id="rId5" Type="http://schemas.openxmlformats.org/officeDocument/2006/relationships/slide" Target="slides/slide3.xml"/><Relationship Id="rId10"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image" Target="../media/image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AB72CDD-0EF5-4728-8D27-32E73E3EE36C}" type="datetimeFigureOut">
              <a:rPr lang="de-DE" smtClean="0"/>
              <a:t>16.06.2022</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B847E6-3B86-4810-8D6D-B8464F0F744F}" type="slidenum">
              <a:rPr lang="de-DE" smtClean="0"/>
              <a:t>‹#›</a:t>
            </a:fld>
            <a:endParaRPr lang="de-DE"/>
          </a:p>
        </p:txBody>
      </p:sp>
    </p:spTree>
    <p:extLst>
      <p:ext uri="{BB962C8B-B14F-4D97-AF65-F5344CB8AC3E}">
        <p14:creationId xmlns:p14="http://schemas.microsoft.com/office/powerpoint/2010/main" val="18930896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p:cNvSpPr txBox="1">
            <a:spLocks noGrp="1"/>
          </p:cNvSpPr>
          <p:nvPr>
            <p:ph type="sldNum" sz="quarter"/>
          </p:nvPr>
        </p:nvSpPr>
        <p:spPr>
          <a:xfrm>
            <a:off x="3851275" y="9431338"/>
            <a:ext cx="2946400" cy="496887"/>
          </a:xfrm>
          <a:prstGeom prst="rect">
            <a:avLst/>
          </a:prstGeom>
          <a:noFill/>
          <a:ln w="9525">
            <a:noFill/>
          </a:ln>
        </p:spPr>
        <p:txBody>
          <a:bodyPr lIns="92859" tIns="46430" rIns="92859" bIns="46430" anchor="b" anchorCtr="0"/>
          <a:lstStyle/>
          <a:p>
            <a:pPr marL="0" marR="0" lvl="0" indent="0" algn="r" defTabSz="930275" rtl="0" eaLnBrk="1" fontAlgn="base" latinLnBrk="0" hangingPunct="1">
              <a:lnSpc>
                <a:spcPct val="100000"/>
              </a:lnSpc>
              <a:spcBef>
                <a:spcPct val="0"/>
              </a:spcBef>
              <a:spcAft>
                <a:spcPct val="0"/>
              </a:spcAft>
              <a:buClrTx/>
              <a:buSzTx/>
              <a:buFontTx/>
              <a:buNone/>
              <a:tabLst/>
              <a:defRPr/>
            </a:pPr>
            <a:fld id="{9A0DB2DC-4C9A-4742-B13C-FB6460FD3503}" type="slidenum">
              <a:rPr kumimoji="0" lang="en-GB" altLang="en-US" sz="1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pPr marL="0" marR="0" lvl="0" indent="0" algn="r" defTabSz="930275" rtl="0" eaLnBrk="1" fontAlgn="base" latinLnBrk="0" hangingPunct="1">
                <a:lnSpc>
                  <a:spcPct val="100000"/>
                </a:lnSpc>
                <a:spcBef>
                  <a:spcPct val="0"/>
                </a:spcBef>
                <a:spcAft>
                  <a:spcPct val="0"/>
                </a:spcAft>
                <a:buClrTx/>
                <a:buSzTx/>
                <a:buFontTx/>
                <a:buNone/>
                <a:tabLst/>
                <a:defRPr/>
              </a:pPr>
              <a:t>1</a:t>
            </a:fld>
            <a:endParaRPr kumimoji="0" lang="en-GB" altLang="en-US" sz="1000" b="0" i="0" u="none" strike="noStrike" kern="1200" cap="none" spc="0" normalizeH="0" baseline="0" noProof="0" dirty="0">
              <a:ln>
                <a:noFill/>
              </a:ln>
              <a:solidFill>
                <a:srgbClr val="000000"/>
              </a:solidFill>
              <a:effectLst/>
              <a:uLnTx/>
              <a:uFillTx/>
              <a:latin typeface="Arial" panose="020B0604020202020204" pitchFamily="34" charset="0"/>
              <a:ea typeface="Arial" panose="020B0604020202020204" pitchFamily="34" charset="0"/>
              <a:cs typeface="Arial" panose="020B0604020202020204" pitchFamily="34" charset="0"/>
            </a:endParaRPr>
          </a:p>
        </p:txBody>
      </p:sp>
      <p:sp>
        <p:nvSpPr>
          <p:cNvPr id="6147" name="Rectangle 2"/>
          <p:cNvSpPr>
            <a:spLocks noGrp="1" noRot="1" noChangeAspect="1" noTextEdit="1"/>
          </p:cNvSpPr>
          <p:nvPr>
            <p:ph type="sldImg"/>
          </p:nvPr>
        </p:nvSpPr>
        <p:spPr>
          <a:xfrm>
            <a:off x="88900" y="742950"/>
            <a:ext cx="6621463" cy="3725863"/>
          </a:xfrm>
        </p:spPr>
      </p:sp>
      <p:sp>
        <p:nvSpPr>
          <p:cNvPr id="6148" name="Rectangle 3"/>
          <p:cNvSpPr>
            <a:spLocks noGrp="1"/>
          </p:cNvSpPr>
          <p:nvPr>
            <p:ph type="body" idx="1"/>
          </p:nvPr>
        </p:nvSpPr>
        <p:spPr>
          <a:xfrm>
            <a:off x="904875" y="4718050"/>
            <a:ext cx="4987925" cy="4467225"/>
          </a:xfrm>
        </p:spPr>
        <p:txBody>
          <a:bodyPr wrap="square" lIns="92859" tIns="46430" rIns="92859" bIns="46430" anchor="t" anchorCtr="0"/>
          <a:lstStyle/>
          <a:p>
            <a:pPr lvl="0" eaLnBrk="1" hangingPunct="1"/>
            <a:endParaRPr lang="en-US"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DE" dirty="0"/>
          </a:p>
        </p:txBody>
      </p:sp>
    </p:spTree>
    <p:extLst>
      <p:ext uri="{BB962C8B-B14F-4D97-AF65-F5344CB8AC3E}">
        <p14:creationId xmlns:p14="http://schemas.microsoft.com/office/powerpoint/2010/main" val="16694417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DE" dirty="0"/>
          </a:p>
        </p:txBody>
      </p:sp>
    </p:spTree>
    <p:extLst>
      <p:ext uri="{BB962C8B-B14F-4D97-AF65-F5344CB8AC3E}">
        <p14:creationId xmlns:p14="http://schemas.microsoft.com/office/powerpoint/2010/main" val="35435257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DE" dirty="0"/>
          </a:p>
        </p:txBody>
      </p:sp>
    </p:spTree>
    <p:extLst>
      <p:ext uri="{BB962C8B-B14F-4D97-AF65-F5344CB8AC3E}">
        <p14:creationId xmlns:p14="http://schemas.microsoft.com/office/powerpoint/2010/main" val="27584035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563250-7B5D-48A8-ABF3-CC3CA30ED39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de-DE"/>
          </a:p>
        </p:txBody>
      </p:sp>
      <p:sp>
        <p:nvSpPr>
          <p:cNvPr id="3" name="Subtitle 2">
            <a:extLst>
              <a:ext uri="{FF2B5EF4-FFF2-40B4-BE49-F238E27FC236}">
                <a16:creationId xmlns:a16="http://schemas.microsoft.com/office/drawing/2014/main" id="{D079CB63-02C8-439D-801B-FFC08FA3D47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de-DE"/>
          </a:p>
        </p:txBody>
      </p:sp>
      <p:sp>
        <p:nvSpPr>
          <p:cNvPr id="4" name="Date Placeholder 3">
            <a:extLst>
              <a:ext uri="{FF2B5EF4-FFF2-40B4-BE49-F238E27FC236}">
                <a16:creationId xmlns:a16="http://schemas.microsoft.com/office/drawing/2014/main" id="{F865E13A-AF5B-4A14-B520-27616AAC2DB7}"/>
              </a:ext>
            </a:extLst>
          </p:cNvPr>
          <p:cNvSpPr>
            <a:spLocks noGrp="1"/>
          </p:cNvSpPr>
          <p:nvPr>
            <p:ph type="dt" sz="half" idx="10"/>
          </p:nvPr>
        </p:nvSpPr>
        <p:spPr/>
        <p:txBody>
          <a:bodyPr/>
          <a:lstStyle/>
          <a:p>
            <a:fld id="{977E7C63-55C3-4270-8A76-25417C6B5134}" type="datetimeFigureOut">
              <a:rPr lang="de-DE" smtClean="0"/>
              <a:t>16.06.2022</a:t>
            </a:fld>
            <a:endParaRPr lang="de-DE"/>
          </a:p>
        </p:txBody>
      </p:sp>
      <p:sp>
        <p:nvSpPr>
          <p:cNvPr id="5" name="Footer Placeholder 4">
            <a:extLst>
              <a:ext uri="{FF2B5EF4-FFF2-40B4-BE49-F238E27FC236}">
                <a16:creationId xmlns:a16="http://schemas.microsoft.com/office/drawing/2014/main" id="{1AC5B282-4A29-4416-B8F1-EC8B3967FF09}"/>
              </a:ext>
            </a:extLst>
          </p:cNvPr>
          <p:cNvSpPr>
            <a:spLocks noGrp="1"/>
          </p:cNvSpPr>
          <p:nvPr>
            <p:ph type="ftr" sz="quarter" idx="11"/>
          </p:nvPr>
        </p:nvSpPr>
        <p:spPr/>
        <p:txBody>
          <a:bodyPr/>
          <a:lstStyle/>
          <a:p>
            <a:endParaRPr lang="de-DE"/>
          </a:p>
        </p:txBody>
      </p:sp>
      <p:sp>
        <p:nvSpPr>
          <p:cNvPr id="6" name="Slide Number Placeholder 5">
            <a:extLst>
              <a:ext uri="{FF2B5EF4-FFF2-40B4-BE49-F238E27FC236}">
                <a16:creationId xmlns:a16="http://schemas.microsoft.com/office/drawing/2014/main" id="{B75DA375-F2DC-4A1F-BF4E-FBEB2C2EA26C}"/>
              </a:ext>
            </a:extLst>
          </p:cNvPr>
          <p:cNvSpPr>
            <a:spLocks noGrp="1"/>
          </p:cNvSpPr>
          <p:nvPr>
            <p:ph type="sldNum" sz="quarter" idx="12"/>
          </p:nvPr>
        </p:nvSpPr>
        <p:spPr/>
        <p:txBody>
          <a:bodyPr/>
          <a:lstStyle/>
          <a:p>
            <a:fld id="{9607FDE0-2394-4773-B74B-C877EBBCE6A4}" type="slidenum">
              <a:rPr lang="de-DE" smtClean="0"/>
              <a:t>‹#›</a:t>
            </a:fld>
            <a:endParaRPr lang="de-DE"/>
          </a:p>
        </p:txBody>
      </p:sp>
    </p:spTree>
    <p:extLst>
      <p:ext uri="{BB962C8B-B14F-4D97-AF65-F5344CB8AC3E}">
        <p14:creationId xmlns:p14="http://schemas.microsoft.com/office/powerpoint/2010/main" val="36335147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B32A85-EEF4-465B-BC4D-501E0501E21F}"/>
              </a:ext>
            </a:extLst>
          </p:cNvPr>
          <p:cNvSpPr>
            <a:spLocks noGrp="1"/>
          </p:cNvSpPr>
          <p:nvPr>
            <p:ph type="title"/>
          </p:nvPr>
        </p:nvSpPr>
        <p:spPr/>
        <p:txBody>
          <a:bodyPr/>
          <a:lstStyle/>
          <a:p>
            <a:r>
              <a:rPr lang="en-US"/>
              <a:t>Click to edit Master title style</a:t>
            </a:r>
            <a:endParaRPr lang="de-DE"/>
          </a:p>
        </p:txBody>
      </p:sp>
      <p:sp>
        <p:nvSpPr>
          <p:cNvPr id="3" name="Vertical Text Placeholder 2">
            <a:extLst>
              <a:ext uri="{FF2B5EF4-FFF2-40B4-BE49-F238E27FC236}">
                <a16:creationId xmlns:a16="http://schemas.microsoft.com/office/drawing/2014/main" id="{9BC13553-0BCC-4C75-9DE6-807A6A13366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Date Placeholder 3">
            <a:extLst>
              <a:ext uri="{FF2B5EF4-FFF2-40B4-BE49-F238E27FC236}">
                <a16:creationId xmlns:a16="http://schemas.microsoft.com/office/drawing/2014/main" id="{A37960E2-9630-4CA7-AA22-7BF33AF87C29}"/>
              </a:ext>
            </a:extLst>
          </p:cNvPr>
          <p:cNvSpPr>
            <a:spLocks noGrp="1"/>
          </p:cNvSpPr>
          <p:nvPr>
            <p:ph type="dt" sz="half" idx="10"/>
          </p:nvPr>
        </p:nvSpPr>
        <p:spPr/>
        <p:txBody>
          <a:bodyPr/>
          <a:lstStyle/>
          <a:p>
            <a:fld id="{977E7C63-55C3-4270-8A76-25417C6B5134}" type="datetimeFigureOut">
              <a:rPr lang="de-DE" smtClean="0"/>
              <a:t>16.06.2022</a:t>
            </a:fld>
            <a:endParaRPr lang="de-DE"/>
          </a:p>
        </p:txBody>
      </p:sp>
      <p:sp>
        <p:nvSpPr>
          <p:cNvPr id="5" name="Footer Placeholder 4">
            <a:extLst>
              <a:ext uri="{FF2B5EF4-FFF2-40B4-BE49-F238E27FC236}">
                <a16:creationId xmlns:a16="http://schemas.microsoft.com/office/drawing/2014/main" id="{3DD572A6-6EB5-43A9-9CCE-ECAA141216E8}"/>
              </a:ext>
            </a:extLst>
          </p:cNvPr>
          <p:cNvSpPr>
            <a:spLocks noGrp="1"/>
          </p:cNvSpPr>
          <p:nvPr>
            <p:ph type="ftr" sz="quarter" idx="11"/>
          </p:nvPr>
        </p:nvSpPr>
        <p:spPr/>
        <p:txBody>
          <a:bodyPr/>
          <a:lstStyle/>
          <a:p>
            <a:endParaRPr lang="de-DE"/>
          </a:p>
        </p:txBody>
      </p:sp>
      <p:sp>
        <p:nvSpPr>
          <p:cNvPr id="6" name="Slide Number Placeholder 5">
            <a:extLst>
              <a:ext uri="{FF2B5EF4-FFF2-40B4-BE49-F238E27FC236}">
                <a16:creationId xmlns:a16="http://schemas.microsoft.com/office/drawing/2014/main" id="{F8B33E61-B60D-4A5F-B314-275EEFBBDD49}"/>
              </a:ext>
            </a:extLst>
          </p:cNvPr>
          <p:cNvSpPr>
            <a:spLocks noGrp="1"/>
          </p:cNvSpPr>
          <p:nvPr>
            <p:ph type="sldNum" sz="quarter" idx="12"/>
          </p:nvPr>
        </p:nvSpPr>
        <p:spPr/>
        <p:txBody>
          <a:bodyPr/>
          <a:lstStyle/>
          <a:p>
            <a:fld id="{9607FDE0-2394-4773-B74B-C877EBBCE6A4}" type="slidenum">
              <a:rPr lang="de-DE" smtClean="0"/>
              <a:t>‹#›</a:t>
            </a:fld>
            <a:endParaRPr lang="de-DE"/>
          </a:p>
        </p:txBody>
      </p:sp>
    </p:spTree>
    <p:extLst>
      <p:ext uri="{BB962C8B-B14F-4D97-AF65-F5344CB8AC3E}">
        <p14:creationId xmlns:p14="http://schemas.microsoft.com/office/powerpoint/2010/main" val="3017155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0238D33-8595-4095-A44F-469F0E8FA740}"/>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de-DE"/>
          </a:p>
        </p:txBody>
      </p:sp>
      <p:sp>
        <p:nvSpPr>
          <p:cNvPr id="3" name="Vertical Text Placeholder 2">
            <a:extLst>
              <a:ext uri="{FF2B5EF4-FFF2-40B4-BE49-F238E27FC236}">
                <a16:creationId xmlns:a16="http://schemas.microsoft.com/office/drawing/2014/main" id="{E83B5FF4-D450-4092-9F53-8F9D19A035B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Date Placeholder 3">
            <a:extLst>
              <a:ext uri="{FF2B5EF4-FFF2-40B4-BE49-F238E27FC236}">
                <a16:creationId xmlns:a16="http://schemas.microsoft.com/office/drawing/2014/main" id="{DB6EC7C7-5878-4426-B014-D83834A838D2}"/>
              </a:ext>
            </a:extLst>
          </p:cNvPr>
          <p:cNvSpPr>
            <a:spLocks noGrp="1"/>
          </p:cNvSpPr>
          <p:nvPr>
            <p:ph type="dt" sz="half" idx="10"/>
          </p:nvPr>
        </p:nvSpPr>
        <p:spPr/>
        <p:txBody>
          <a:bodyPr/>
          <a:lstStyle/>
          <a:p>
            <a:fld id="{977E7C63-55C3-4270-8A76-25417C6B5134}" type="datetimeFigureOut">
              <a:rPr lang="de-DE" smtClean="0"/>
              <a:t>16.06.2022</a:t>
            </a:fld>
            <a:endParaRPr lang="de-DE"/>
          </a:p>
        </p:txBody>
      </p:sp>
      <p:sp>
        <p:nvSpPr>
          <p:cNvPr id="5" name="Footer Placeholder 4">
            <a:extLst>
              <a:ext uri="{FF2B5EF4-FFF2-40B4-BE49-F238E27FC236}">
                <a16:creationId xmlns:a16="http://schemas.microsoft.com/office/drawing/2014/main" id="{A28A5015-BFC3-457C-BB2E-57DDD881DE06}"/>
              </a:ext>
            </a:extLst>
          </p:cNvPr>
          <p:cNvSpPr>
            <a:spLocks noGrp="1"/>
          </p:cNvSpPr>
          <p:nvPr>
            <p:ph type="ftr" sz="quarter" idx="11"/>
          </p:nvPr>
        </p:nvSpPr>
        <p:spPr/>
        <p:txBody>
          <a:bodyPr/>
          <a:lstStyle/>
          <a:p>
            <a:endParaRPr lang="de-DE"/>
          </a:p>
        </p:txBody>
      </p:sp>
      <p:sp>
        <p:nvSpPr>
          <p:cNvPr id="6" name="Slide Number Placeholder 5">
            <a:extLst>
              <a:ext uri="{FF2B5EF4-FFF2-40B4-BE49-F238E27FC236}">
                <a16:creationId xmlns:a16="http://schemas.microsoft.com/office/drawing/2014/main" id="{351389C7-FB17-4DFE-80FA-C9FD01E3EA66}"/>
              </a:ext>
            </a:extLst>
          </p:cNvPr>
          <p:cNvSpPr>
            <a:spLocks noGrp="1"/>
          </p:cNvSpPr>
          <p:nvPr>
            <p:ph type="sldNum" sz="quarter" idx="12"/>
          </p:nvPr>
        </p:nvSpPr>
        <p:spPr/>
        <p:txBody>
          <a:bodyPr/>
          <a:lstStyle/>
          <a:p>
            <a:fld id="{9607FDE0-2394-4773-B74B-C877EBBCE6A4}" type="slidenum">
              <a:rPr lang="de-DE" smtClean="0"/>
              <a:t>‹#›</a:t>
            </a:fld>
            <a:endParaRPr lang="de-DE"/>
          </a:p>
        </p:txBody>
      </p:sp>
    </p:spTree>
    <p:extLst>
      <p:ext uri="{BB962C8B-B14F-4D97-AF65-F5344CB8AC3E}">
        <p14:creationId xmlns:p14="http://schemas.microsoft.com/office/powerpoint/2010/main" val="32254957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7"/>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1123264003"/>
      </p:ext>
    </p:extLst>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682093432"/>
      </p:ext>
    </p:extLst>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672680637"/>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B00EFA-467F-4AB2-8465-31E7B7EF477B}"/>
              </a:ext>
            </a:extLst>
          </p:cNvPr>
          <p:cNvSpPr>
            <a:spLocks noGrp="1"/>
          </p:cNvSpPr>
          <p:nvPr>
            <p:ph type="title"/>
          </p:nvPr>
        </p:nvSpPr>
        <p:spPr/>
        <p:txBody>
          <a:bodyPr/>
          <a:lstStyle/>
          <a:p>
            <a:r>
              <a:rPr lang="en-US"/>
              <a:t>Click to edit Master title style</a:t>
            </a:r>
            <a:endParaRPr lang="de-DE"/>
          </a:p>
        </p:txBody>
      </p:sp>
      <p:sp>
        <p:nvSpPr>
          <p:cNvPr id="3" name="Content Placeholder 2">
            <a:extLst>
              <a:ext uri="{FF2B5EF4-FFF2-40B4-BE49-F238E27FC236}">
                <a16:creationId xmlns:a16="http://schemas.microsoft.com/office/drawing/2014/main" id="{30B99CC7-C79D-41DE-90FD-FF74D35A691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Date Placeholder 3">
            <a:extLst>
              <a:ext uri="{FF2B5EF4-FFF2-40B4-BE49-F238E27FC236}">
                <a16:creationId xmlns:a16="http://schemas.microsoft.com/office/drawing/2014/main" id="{AB86650E-49E4-4175-830C-0598131498B1}"/>
              </a:ext>
            </a:extLst>
          </p:cNvPr>
          <p:cNvSpPr>
            <a:spLocks noGrp="1"/>
          </p:cNvSpPr>
          <p:nvPr>
            <p:ph type="dt" sz="half" idx="10"/>
          </p:nvPr>
        </p:nvSpPr>
        <p:spPr/>
        <p:txBody>
          <a:bodyPr/>
          <a:lstStyle/>
          <a:p>
            <a:fld id="{977E7C63-55C3-4270-8A76-25417C6B5134}" type="datetimeFigureOut">
              <a:rPr lang="de-DE" smtClean="0"/>
              <a:t>16.06.2022</a:t>
            </a:fld>
            <a:endParaRPr lang="de-DE"/>
          </a:p>
        </p:txBody>
      </p:sp>
      <p:sp>
        <p:nvSpPr>
          <p:cNvPr id="5" name="Footer Placeholder 4">
            <a:extLst>
              <a:ext uri="{FF2B5EF4-FFF2-40B4-BE49-F238E27FC236}">
                <a16:creationId xmlns:a16="http://schemas.microsoft.com/office/drawing/2014/main" id="{089BAA13-BE82-47B2-B020-29D49C4D755C}"/>
              </a:ext>
            </a:extLst>
          </p:cNvPr>
          <p:cNvSpPr>
            <a:spLocks noGrp="1"/>
          </p:cNvSpPr>
          <p:nvPr>
            <p:ph type="ftr" sz="quarter" idx="11"/>
          </p:nvPr>
        </p:nvSpPr>
        <p:spPr/>
        <p:txBody>
          <a:bodyPr/>
          <a:lstStyle/>
          <a:p>
            <a:endParaRPr lang="de-DE"/>
          </a:p>
        </p:txBody>
      </p:sp>
      <p:sp>
        <p:nvSpPr>
          <p:cNvPr id="6" name="Slide Number Placeholder 5">
            <a:extLst>
              <a:ext uri="{FF2B5EF4-FFF2-40B4-BE49-F238E27FC236}">
                <a16:creationId xmlns:a16="http://schemas.microsoft.com/office/drawing/2014/main" id="{021E21E7-93BB-49EE-B2FA-EA357F52ECBC}"/>
              </a:ext>
            </a:extLst>
          </p:cNvPr>
          <p:cNvSpPr>
            <a:spLocks noGrp="1"/>
          </p:cNvSpPr>
          <p:nvPr>
            <p:ph type="sldNum" sz="quarter" idx="12"/>
          </p:nvPr>
        </p:nvSpPr>
        <p:spPr/>
        <p:txBody>
          <a:bodyPr/>
          <a:lstStyle/>
          <a:p>
            <a:fld id="{9607FDE0-2394-4773-B74B-C877EBBCE6A4}" type="slidenum">
              <a:rPr lang="de-DE" smtClean="0"/>
              <a:t>‹#›</a:t>
            </a:fld>
            <a:endParaRPr lang="de-DE"/>
          </a:p>
        </p:txBody>
      </p:sp>
    </p:spTree>
    <p:extLst>
      <p:ext uri="{BB962C8B-B14F-4D97-AF65-F5344CB8AC3E}">
        <p14:creationId xmlns:p14="http://schemas.microsoft.com/office/powerpoint/2010/main" val="24599876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77071E-334E-43D8-8886-FAD52E9CE90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de-DE"/>
          </a:p>
        </p:txBody>
      </p:sp>
      <p:sp>
        <p:nvSpPr>
          <p:cNvPr id="3" name="Text Placeholder 2">
            <a:extLst>
              <a:ext uri="{FF2B5EF4-FFF2-40B4-BE49-F238E27FC236}">
                <a16:creationId xmlns:a16="http://schemas.microsoft.com/office/drawing/2014/main" id="{FF99C2A4-A182-44CA-8C3F-107E6659020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761345A-7968-487B-8CC1-D0817BA28EE8}"/>
              </a:ext>
            </a:extLst>
          </p:cNvPr>
          <p:cNvSpPr>
            <a:spLocks noGrp="1"/>
          </p:cNvSpPr>
          <p:nvPr>
            <p:ph type="dt" sz="half" idx="10"/>
          </p:nvPr>
        </p:nvSpPr>
        <p:spPr/>
        <p:txBody>
          <a:bodyPr/>
          <a:lstStyle/>
          <a:p>
            <a:fld id="{977E7C63-55C3-4270-8A76-25417C6B5134}" type="datetimeFigureOut">
              <a:rPr lang="de-DE" smtClean="0"/>
              <a:t>16.06.2022</a:t>
            </a:fld>
            <a:endParaRPr lang="de-DE"/>
          </a:p>
        </p:txBody>
      </p:sp>
      <p:sp>
        <p:nvSpPr>
          <p:cNvPr id="5" name="Footer Placeholder 4">
            <a:extLst>
              <a:ext uri="{FF2B5EF4-FFF2-40B4-BE49-F238E27FC236}">
                <a16:creationId xmlns:a16="http://schemas.microsoft.com/office/drawing/2014/main" id="{F3D480D2-598D-4DF3-B685-568659344D7A}"/>
              </a:ext>
            </a:extLst>
          </p:cNvPr>
          <p:cNvSpPr>
            <a:spLocks noGrp="1"/>
          </p:cNvSpPr>
          <p:nvPr>
            <p:ph type="ftr" sz="quarter" idx="11"/>
          </p:nvPr>
        </p:nvSpPr>
        <p:spPr/>
        <p:txBody>
          <a:bodyPr/>
          <a:lstStyle/>
          <a:p>
            <a:endParaRPr lang="de-DE"/>
          </a:p>
        </p:txBody>
      </p:sp>
      <p:sp>
        <p:nvSpPr>
          <p:cNvPr id="6" name="Slide Number Placeholder 5">
            <a:extLst>
              <a:ext uri="{FF2B5EF4-FFF2-40B4-BE49-F238E27FC236}">
                <a16:creationId xmlns:a16="http://schemas.microsoft.com/office/drawing/2014/main" id="{3CCB0BAF-4151-4A70-B92A-F45975441FCB}"/>
              </a:ext>
            </a:extLst>
          </p:cNvPr>
          <p:cNvSpPr>
            <a:spLocks noGrp="1"/>
          </p:cNvSpPr>
          <p:nvPr>
            <p:ph type="sldNum" sz="quarter" idx="12"/>
          </p:nvPr>
        </p:nvSpPr>
        <p:spPr/>
        <p:txBody>
          <a:bodyPr/>
          <a:lstStyle/>
          <a:p>
            <a:fld id="{9607FDE0-2394-4773-B74B-C877EBBCE6A4}" type="slidenum">
              <a:rPr lang="de-DE" smtClean="0"/>
              <a:t>‹#›</a:t>
            </a:fld>
            <a:endParaRPr lang="de-DE"/>
          </a:p>
        </p:txBody>
      </p:sp>
    </p:spTree>
    <p:extLst>
      <p:ext uri="{BB962C8B-B14F-4D97-AF65-F5344CB8AC3E}">
        <p14:creationId xmlns:p14="http://schemas.microsoft.com/office/powerpoint/2010/main" val="37455731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40389F-ED23-4646-85E1-BAB56426E5F3}"/>
              </a:ext>
            </a:extLst>
          </p:cNvPr>
          <p:cNvSpPr>
            <a:spLocks noGrp="1"/>
          </p:cNvSpPr>
          <p:nvPr>
            <p:ph type="title"/>
          </p:nvPr>
        </p:nvSpPr>
        <p:spPr/>
        <p:txBody>
          <a:bodyPr/>
          <a:lstStyle/>
          <a:p>
            <a:r>
              <a:rPr lang="en-US"/>
              <a:t>Click to edit Master title style</a:t>
            </a:r>
            <a:endParaRPr lang="de-DE"/>
          </a:p>
        </p:txBody>
      </p:sp>
      <p:sp>
        <p:nvSpPr>
          <p:cNvPr id="3" name="Content Placeholder 2">
            <a:extLst>
              <a:ext uri="{FF2B5EF4-FFF2-40B4-BE49-F238E27FC236}">
                <a16:creationId xmlns:a16="http://schemas.microsoft.com/office/drawing/2014/main" id="{95F9E23D-D822-44DF-ABEB-363CF5DFADB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Content Placeholder 3">
            <a:extLst>
              <a:ext uri="{FF2B5EF4-FFF2-40B4-BE49-F238E27FC236}">
                <a16:creationId xmlns:a16="http://schemas.microsoft.com/office/drawing/2014/main" id="{61720006-D426-469C-87DA-769ECCEC2C6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5" name="Date Placeholder 4">
            <a:extLst>
              <a:ext uri="{FF2B5EF4-FFF2-40B4-BE49-F238E27FC236}">
                <a16:creationId xmlns:a16="http://schemas.microsoft.com/office/drawing/2014/main" id="{2803A1BE-175C-4576-B99E-F340303366B9}"/>
              </a:ext>
            </a:extLst>
          </p:cNvPr>
          <p:cNvSpPr>
            <a:spLocks noGrp="1"/>
          </p:cNvSpPr>
          <p:nvPr>
            <p:ph type="dt" sz="half" idx="10"/>
          </p:nvPr>
        </p:nvSpPr>
        <p:spPr/>
        <p:txBody>
          <a:bodyPr/>
          <a:lstStyle/>
          <a:p>
            <a:fld id="{977E7C63-55C3-4270-8A76-25417C6B5134}" type="datetimeFigureOut">
              <a:rPr lang="de-DE" smtClean="0"/>
              <a:t>16.06.2022</a:t>
            </a:fld>
            <a:endParaRPr lang="de-DE"/>
          </a:p>
        </p:txBody>
      </p:sp>
      <p:sp>
        <p:nvSpPr>
          <p:cNvPr id="6" name="Footer Placeholder 5">
            <a:extLst>
              <a:ext uri="{FF2B5EF4-FFF2-40B4-BE49-F238E27FC236}">
                <a16:creationId xmlns:a16="http://schemas.microsoft.com/office/drawing/2014/main" id="{C9CA496D-36B2-485A-B0DD-C4E42B8D8421}"/>
              </a:ext>
            </a:extLst>
          </p:cNvPr>
          <p:cNvSpPr>
            <a:spLocks noGrp="1"/>
          </p:cNvSpPr>
          <p:nvPr>
            <p:ph type="ftr" sz="quarter" idx="11"/>
          </p:nvPr>
        </p:nvSpPr>
        <p:spPr/>
        <p:txBody>
          <a:bodyPr/>
          <a:lstStyle/>
          <a:p>
            <a:endParaRPr lang="de-DE"/>
          </a:p>
        </p:txBody>
      </p:sp>
      <p:sp>
        <p:nvSpPr>
          <p:cNvPr id="7" name="Slide Number Placeholder 6">
            <a:extLst>
              <a:ext uri="{FF2B5EF4-FFF2-40B4-BE49-F238E27FC236}">
                <a16:creationId xmlns:a16="http://schemas.microsoft.com/office/drawing/2014/main" id="{F1562BD0-1B0D-4249-814C-D9D9CE8A1D08}"/>
              </a:ext>
            </a:extLst>
          </p:cNvPr>
          <p:cNvSpPr>
            <a:spLocks noGrp="1"/>
          </p:cNvSpPr>
          <p:nvPr>
            <p:ph type="sldNum" sz="quarter" idx="12"/>
          </p:nvPr>
        </p:nvSpPr>
        <p:spPr/>
        <p:txBody>
          <a:bodyPr/>
          <a:lstStyle/>
          <a:p>
            <a:fld id="{9607FDE0-2394-4773-B74B-C877EBBCE6A4}" type="slidenum">
              <a:rPr lang="de-DE" smtClean="0"/>
              <a:t>‹#›</a:t>
            </a:fld>
            <a:endParaRPr lang="de-DE"/>
          </a:p>
        </p:txBody>
      </p:sp>
    </p:spTree>
    <p:extLst>
      <p:ext uri="{BB962C8B-B14F-4D97-AF65-F5344CB8AC3E}">
        <p14:creationId xmlns:p14="http://schemas.microsoft.com/office/powerpoint/2010/main" val="12676179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4D8778-A404-4E9A-83D7-CF9A6F27BD32}"/>
              </a:ext>
            </a:extLst>
          </p:cNvPr>
          <p:cNvSpPr>
            <a:spLocks noGrp="1"/>
          </p:cNvSpPr>
          <p:nvPr>
            <p:ph type="title"/>
          </p:nvPr>
        </p:nvSpPr>
        <p:spPr>
          <a:xfrm>
            <a:off x="839788" y="365125"/>
            <a:ext cx="10515600" cy="1325563"/>
          </a:xfrm>
        </p:spPr>
        <p:txBody>
          <a:bodyPr/>
          <a:lstStyle/>
          <a:p>
            <a:r>
              <a:rPr lang="en-US"/>
              <a:t>Click to edit Master title style</a:t>
            </a:r>
            <a:endParaRPr lang="de-DE"/>
          </a:p>
        </p:txBody>
      </p:sp>
      <p:sp>
        <p:nvSpPr>
          <p:cNvPr id="3" name="Text Placeholder 2">
            <a:extLst>
              <a:ext uri="{FF2B5EF4-FFF2-40B4-BE49-F238E27FC236}">
                <a16:creationId xmlns:a16="http://schemas.microsoft.com/office/drawing/2014/main" id="{614F404F-2F0A-4891-B9B8-D1A5160DDF1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31C73E1-9F04-42A0-AF44-6A7E861252A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5" name="Text Placeholder 4">
            <a:extLst>
              <a:ext uri="{FF2B5EF4-FFF2-40B4-BE49-F238E27FC236}">
                <a16:creationId xmlns:a16="http://schemas.microsoft.com/office/drawing/2014/main" id="{81E73CD4-0820-48FE-B332-5BEB2DC81A2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C4CFD94-5922-4CF4-8CE7-6C1D0B88585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7" name="Date Placeholder 6">
            <a:extLst>
              <a:ext uri="{FF2B5EF4-FFF2-40B4-BE49-F238E27FC236}">
                <a16:creationId xmlns:a16="http://schemas.microsoft.com/office/drawing/2014/main" id="{B686D5C1-8BF1-4D58-9391-E6284CB1E56A}"/>
              </a:ext>
            </a:extLst>
          </p:cNvPr>
          <p:cNvSpPr>
            <a:spLocks noGrp="1"/>
          </p:cNvSpPr>
          <p:nvPr>
            <p:ph type="dt" sz="half" idx="10"/>
          </p:nvPr>
        </p:nvSpPr>
        <p:spPr/>
        <p:txBody>
          <a:bodyPr/>
          <a:lstStyle/>
          <a:p>
            <a:fld id="{977E7C63-55C3-4270-8A76-25417C6B5134}" type="datetimeFigureOut">
              <a:rPr lang="de-DE" smtClean="0"/>
              <a:t>16.06.2022</a:t>
            </a:fld>
            <a:endParaRPr lang="de-DE"/>
          </a:p>
        </p:txBody>
      </p:sp>
      <p:sp>
        <p:nvSpPr>
          <p:cNvPr id="8" name="Footer Placeholder 7">
            <a:extLst>
              <a:ext uri="{FF2B5EF4-FFF2-40B4-BE49-F238E27FC236}">
                <a16:creationId xmlns:a16="http://schemas.microsoft.com/office/drawing/2014/main" id="{B50662F1-1592-4F00-8292-E840EE53CC0D}"/>
              </a:ext>
            </a:extLst>
          </p:cNvPr>
          <p:cNvSpPr>
            <a:spLocks noGrp="1"/>
          </p:cNvSpPr>
          <p:nvPr>
            <p:ph type="ftr" sz="quarter" idx="11"/>
          </p:nvPr>
        </p:nvSpPr>
        <p:spPr/>
        <p:txBody>
          <a:bodyPr/>
          <a:lstStyle/>
          <a:p>
            <a:endParaRPr lang="de-DE"/>
          </a:p>
        </p:txBody>
      </p:sp>
      <p:sp>
        <p:nvSpPr>
          <p:cNvPr id="9" name="Slide Number Placeholder 8">
            <a:extLst>
              <a:ext uri="{FF2B5EF4-FFF2-40B4-BE49-F238E27FC236}">
                <a16:creationId xmlns:a16="http://schemas.microsoft.com/office/drawing/2014/main" id="{A7CD525A-8DA0-449B-8EF2-C0E6887B0CF4}"/>
              </a:ext>
            </a:extLst>
          </p:cNvPr>
          <p:cNvSpPr>
            <a:spLocks noGrp="1"/>
          </p:cNvSpPr>
          <p:nvPr>
            <p:ph type="sldNum" sz="quarter" idx="12"/>
          </p:nvPr>
        </p:nvSpPr>
        <p:spPr/>
        <p:txBody>
          <a:bodyPr/>
          <a:lstStyle/>
          <a:p>
            <a:fld id="{9607FDE0-2394-4773-B74B-C877EBBCE6A4}" type="slidenum">
              <a:rPr lang="de-DE" smtClean="0"/>
              <a:t>‹#›</a:t>
            </a:fld>
            <a:endParaRPr lang="de-DE"/>
          </a:p>
        </p:txBody>
      </p:sp>
    </p:spTree>
    <p:extLst>
      <p:ext uri="{BB962C8B-B14F-4D97-AF65-F5344CB8AC3E}">
        <p14:creationId xmlns:p14="http://schemas.microsoft.com/office/powerpoint/2010/main" val="25241628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95D511-C6D8-4FC2-BABB-1A637F530D4B}"/>
              </a:ext>
            </a:extLst>
          </p:cNvPr>
          <p:cNvSpPr>
            <a:spLocks noGrp="1"/>
          </p:cNvSpPr>
          <p:nvPr>
            <p:ph type="title"/>
          </p:nvPr>
        </p:nvSpPr>
        <p:spPr/>
        <p:txBody>
          <a:bodyPr/>
          <a:lstStyle/>
          <a:p>
            <a:r>
              <a:rPr lang="en-US"/>
              <a:t>Click to edit Master title style</a:t>
            </a:r>
            <a:endParaRPr lang="de-DE"/>
          </a:p>
        </p:txBody>
      </p:sp>
      <p:sp>
        <p:nvSpPr>
          <p:cNvPr id="3" name="Date Placeholder 2">
            <a:extLst>
              <a:ext uri="{FF2B5EF4-FFF2-40B4-BE49-F238E27FC236}">
                <a16:creationId xmlns:a16="http://schemas.microsoft.com/office/drawing/2014/main" id="{1F249231-334F-4043-A43F-E39662414AF1}"/>
              </a:ext>
            </a:extLst>
          </p:cNvPr>
          <p:cNvSpPr>
            <a:spLocks noGrp="1"/>
          </p:cNvSpPr>
          <p:nvPr>
            <p:ph type="dt" sz="half" idx="10"/>
          </p:nvPr>
        </p:nvSpPr>
        <p:spPr/>
        <p:txBody>
          <a:bodyPr/>
          <a:lstStyle/>
          <a:p>
            <a:fld id="{977E7C63-55C3-4270-8A76-25417C6B5134}" type="datetimeFigureOut">
              <a:rPr lang="de-DE" smtClean="0"/>
              <a:t>16.06.2022</a:t>
            </a:fld>
            <a:endParaRPr lang="de-DE"/>
          </a:p>
        </p:txBody>
      </p:sp>
      <p:sp>
        <p:nvSpPr>
          <p:cNvPr id="4" name="Footer Placeholder 3">
            <a:extLst>
              <a:ext uri="{FF2B5EF4-FFF2-40B4-BE49-F238E27FC236}">
                <a16:creationId xmlns:a16="http://schemas.microsoft.com/office/drawing/2014/main" id="{5813C9CD-0A66-4821-BA73-AB4BE306AF66}"/>
              </a:ext>
            </a:extLst>
          </p:cNvPr>
          <p:cNvSpPr>
            <a:spLocks noGrp="1"/>
          </p:cNvSpPr>
          <p:nvPr>
            <p:ph type="ftr" sz="quarter" idx="11"/>
          </p:nvPr>
        </p:nvSpPr>
        <p:spPr/>
        <p:txBody>
          <a:bodyPr/>
          <a:lstStyle/>
          <a:p>
            <a:endParaRPr lang="de-DE"/>
          </a:p>
        </p:txBody>
      </p:sp>
      <p:sp>
        <p:nvSpPr>
          <p:cNvPr id="5" name="Slide Number Placeholder 4">
            <a:extLst>
              <a:ext uri="{FF2B5EF4-FFF2-40B4-BE49-F238E27FC236}">
                <a16:creationId xmlns:a16="http://schemas.microsoft.com/office/drawing/2014/main" id="{67B2B4C7-60F8-4503-89A7-FF2A5D162279}"/>
              </a:ext>
            </a:extLst>
          </p:cNvPr>
          <p:cNvSpPr>
            <a:spLocks noGrp="1"/>
          </p:cNvSpPr>
          <p:nvPr>
            <p:ph type="sldNum" sz="quarter" idx="12"/>
          </p:nvPr>
        </p:nvSpPr>
        <p:spPr/>
        <p:txBody>
          <a:bodyPr/>
          <a:lstStyle/>
          <a:p>
            <a:fld id="{9607FDE0-2394-4773-B74B-C877EBBCE6A4}" type="slidenum">
              <a:rPr lang="de-DE" smtClean="0"/>
              <a:t>‹#›</a:t>
            </a:fld>
            <a:endParaRPr lang="de-DE"/>
          </a:p>
        </p:txBody>
      </p:sp>
    </p:spTree>
    <p:extLst>
      <p:ext uri="{BB962C8B-B14F-4D97-AF65-F5344CB8AC3E}">
        <p14:creationId xmlns:p14="http://schemas.microsoft.com/office/powerpoint/2010/main" val="15547331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F96B91A-869E-4149-BCF1-FB74543AC28F}"/>
              </a:ext>
            </a:extLst>
          </p:cNvPr>
          <p:cNvSpPr>
            <a:spLocks noGrp="1"/>
          </p:cNvSpPr>
          <p:nvPr>
            <p:ph type="dt" sz="half" idx="10"/>
          </p:nvPr>
        </p:nvSpPr>
        <p:spPr/>
        <p:txBody>
          <a:bodyPr/>
          <a:lstStyle/>
          <a:p>
            <a:fld id="{977E7C63-55C3-4270-8A76-25417C6B5134}" type="datetimeFigureOut">
              <a:rPr lang="de-DE" smtClean="0"/>
              <a:t>16.06.2022</a:t>
            </a:fld>
            <a:endParaRPr lang="de-DE"/>
          </a:p>
        </p:txBody>
      </p:sp>
      <p:sp>
        <p:nvSpPr>
          <p:cNvPr id="3" name="Footer Placeholder 2">
            <a:extLst>
              <a:ext uri="{FF2B5EF4-FFF2-40B4-BE49-F238E27FC236}">
                <a16:creationId xmlns:a16="http://schemas.microsoft.com/office/drawing/2014/main" id="{C4BA6232-38BD-49A4-A9B8-7CCC52A44732}"/>
              </a:ext>
            </a:extLst>
          </p:cNvPr>
          <p:cNvSpPr>
            <a:spLocks noGrp="1"/>
          </p:cNvSpPr>
          <p:nvPr>
            <p:ph type="ftr" sz="quarter" idx="11"/>
          </p:nvPr>
        </p:nvSpPr>
        <p:spPr/>
        <p:txBody>
          <a:bodyPr/>
          <a:lstStyle/>
          <a:p>
            <a:endParaRPr lang="de-DE"/>
          </a:p>
        </p:txBody>
      </p:sp>
      <p:sp>
        <p:nvSpPr>
          <p:cNvPr id="4" name="Slide Number Placeholder 3">
            <a:extLst>
              <a:ext uri="{FF2B5EF4-FFF2-40B4-BE49-F238E27FC236}">
                <a16:creationId xmlns:a16="http://schemas.microsoft.com/office/drawing/2014/main" id="{C17FC8B4-9BDE-4EFD-B33C-B38C2E372E6B}"/>
              </a:ext>
            </a:extLst>
          </p:cNvPr>
          <p:cNvSpPr>
            <a:spLocks noGrp="1"/>
          </p:cNvSpPr>
          <p:nvPr>
            <p:ph type="sldNum" sz="quarter" idx="12"/>
          </p:nvPr>
        </p:nvSpPr>
        <p:spPr/>
        <p:txBody>
          <a:bodyPr/>
          <a:lstStyle/>
          <a:p>
            <a:fld id="{9607FDE0-2394-4773-B74B-C877EBBCE6A4}" type="slidenum">
              <a:rPr lang="de-DE" smtClean="0"/>
              <a:t>‹#›</a:t>
            </a:fld>
            <a:endParaRPr lang="de-DE"/>
          </a:p>
        </p:txBody>
      </p:sp>
    </p:spTree>
    <p:extLst>
      <p:ext uri="{BB962C8B-B14F-4D97-AF65-F5344CB8AC3E}">
        <p14:creationId xmlns:p14="http://schemas.microsoft.com/office/powerpoint/2010/main" val="1445605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BB4A34-98E4-48BA-846A-11C794AA40A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de-DE"/>
          </a:p>
        </p:txBody>
      </p:sp>
      <p:sp>
        <p:nvSpPr>
          <p:cNvPr id="3" name="Content Placeholder 2">
            <a:extLst>
              <a:ext uri="{FF2B5EF4-FFF2-40B4-BE49-F238E27FC236}">
                <a16:creationId xmlns:a16="http://schemas.microsoft.com/office/drawing/2014/main" id="{604774D7-6910-4D8F-A33E-7876E252CD9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Text Placeholder 3">
            <a:extLst>
              <a:ext uri="{FF2B5EF4-FFF2-40B4-BE49-F238E27FC236}">
                <a16:creationId xmlns:a16="http://schemas.microsoft.com/office/drawing/2014/main" id="{F5BD4DB8-9C29-4A34-908A-935F0DD9112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8AF10BA-0917-4CCC-8476-806C4B870707}"/>
              </a:ext>
            </a:extLst>
          </p:cNvPr>
          <p:cNvSpPr>
            <a:spLocks noGrp="1"/>
          </p:cNvSpPr>
          <p:nvPr>
            <p:ph type="dt" sz="half" idx="10"/>
          </p:nvPr>
        </p:nvSpPr>
        <p:spPr/>
        <p:txBody>
          <a:bodyPr/>
          <a:lstStyle/>
          <a:p>
            <a:fld id="{977E7C63-55C3-4270-8A76-25417C6B5134}" type="datetimeFigureOut">
              <a:rPr lang="de-DE" smtClean="0"/>
              <a:t>16.06.2022</a:t>
            </a:fld>
            <a:endParaRPr lang="de-DE"/>
          </a:p>
        </p:txBody>
      </p:sp>
      <p:sp>
        <p:nvSpPr>
          <p:cNvPr id="6" name="Footer Placeholder 5">
            <a:extLst>
              <a:ext uri="{FF2B5EF4-FFF2-40B4-BE49-F238E27FC236}">
                <a16:creationId xmlns:a16="http://schemas.microsoft.com/office/drawing/2014/main" id="{0FAD16C0-E557-49B6-AF91-53F45837BF45}"/>
              </a:ext>
            </a:extLst>
          </p:cNvPr>
          <p:cNvSpPr>
            <a:spLocks noGrp="1"/>
          </p:cNvSpPr>
          <p:nvPr>
            <p:ph type="ftr" sz="quarter" idx="11"/>
          </p:nvPr>
        </p:nvSpPr>
        <p:spPr/>
        <p:txBody>
          <a:bodyPr/>
          <a:lstStyle/>
          <a:p>
            <a:endParaRPr lang="de-DE"/>
          </a:p>
        </p:txBody>
      </p:sp>
      <p:sp>
        <p:nvSpPr>
          <p:cNvPr id="7" name="Slide Number Placeholder 6">
            <a:extLst>
              <a:ext uri="{FF2B5EF4-FFF2-40B4-BE49-F238E27FC236}">
                <a16:creationId xmlns:a16="http://schemas.microsoft.com/office/drawing/2014/main" id="{5DEDA40C-B3CD-47A6-91A3-516FCA65BFC2}"/>
              </a:ext>
            </a:extLst>
          </p:cNvPr>
          <p:cNvSpPr>
            <a:spLocks noGrp="1"/>
          </p:cNvSpPr>
          <p:nvPr>
            <p:ph type="sldNum" sz="quarter" idx="12"/>
          </p:nvPr>
        </p:nvSpPr>
        <p:spPr/>
        <p:txBody>
          <a:bodyPr/>
          <a:lstStyle/>
          <a:p>
            <a:fld id="{9607FDE0-2394-4773-B74B-C877EBBCE6A4}" type="slidenum">
              <a:rPr lang="de-DE" smtClean="0"/>
              <a:t>‹#›</a:t>
            </a:fld>
            <a:endParaRPr lang="de-DE"/>
          </a:p>
        </p:txBody>
      </p:sp>
    </p:spTree>
    <p:extLst>
      <p:ext uri="{BB962C8B-B14F-4D97-AF65-F5344CB8AC3E}">
        <p14:creationId xmlns:p14="http://schemas.microsoft.com/office/powerpoint/2010/main" val="32443058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672C56-5B81-419D-AAB7-63531A85F0C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de-DE"/>
          </a:p>
        </p:txBody>
      </p:sp>
      <p:sp>
        <p:nvSpPr>
          <p:cNvPr id="3" name="Picture Placeholder 2">
            <a:extLst>
              <a:ext uri="{FF2B5EF4-FFF2-40B4-BE49-F238E27FC236}">
                <a16:creationId xmlns:a16="http://schemas.microsoft.com/office/drawing/2014/main" id="{E6282A74-60AC-45FD-988F-FCCFDAF8D5F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 Placeholder 3">
            <a:extLst>
              <a:ext uri="{FF2B5EF4-FFF2-40B4-BE49-F238E27FC236}">
                <a16:creationId xmlns:a16="http://schemas.microsoft.com/office/drawing/2014/main" id="{A6C6E042-54FC-4A44-B135-3C867AEF422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1337438-3B41-4E1F-B737-27EFC7E73283}"/>
              </a:ext>
            </a:extLst>
          </p:cNvPr>
          <p:cNvSpPr>
            <a:spLocks noGrp="1"/>
          </p:cNvSpPr>
          <p:nvPr>
            <p:ph type="dt" sz="half" idx="10"/>
          </p:nvPr>
        </p:nvSpPr>
        <p:spPr/>
        <p:txBody>
          <a:bodyPr/>
          <a:lstStyle/>
          <a:p>
            <a:fld id="{977E7C63-55C3-4270-8A76-25417C6B5134}" type="datetimeFigureOut">
              <a:rPr lang="de-DE" smtClean="0"/>
              <a:t>16.06.2022</a:t>
            </a:fld>
            <a:endParaRPr lang="de-DE"/>
          </a:p>
        </p:txBody>
      </p:sp>
      <p:sp>
        <p:nvSpPr>
          <p:cNvPr id="6" name="Footer Placeholder 5">
            <a:extLst>
              <a:ext uri="{FF2B5EF4-FFF2-40B4-BE49-F238E27FC236}">
                <a16:creationId xmlns:a16="http://schemas.microsoft.com/office/drawing/2014/main" id="{AEF60EEE-BB76-4F18-845A-FC89DBE0C14D}"/>
              </a:ext>
            </a:extLst>
          </p:cNvPr>
          <p:cNvSpPr>
            <a:spLocks noGrp="1"/>
          </p:cNvSpPr>
          <p:nvPr>
            <p:ph type="ftr" sz="quarter" idx="11"/>
          </p:nvPr>
        </p:nvSpPr>
        <p:spPr/>
        <p:txBody>
          <a:bodyPr/>
          <a:lstStyle/>
          <a:p>
            <a:endParaRPr lang="de-DE"/>
          </a:p>
        </p:txBody>
      </p:sp>
      <p:sp>
        <p:nvSpPr>
          <p:cNvPr id="7" name="Slide Number Placeholder 6">
            <a:extLst>
              <a:ext uri="{FF2B5EF4-FFF2-40B4-BE49-F238E27FC236}">
                <a16:creationId xmlns:a16="http://schemas.microsoft.com/office/drawing/2014/main" id="{A6E19DA0-8CFA-41E6-B684-885AE83DAE46}"/>
              </a:ext>
            </a:extLst>
          </p:cNvPr>
          <p:cNvSpPr>
            <a:spLocks noGrp="1"/>
          </p:cNvSpPr>
          <p:nvPr>
            <p:ph type="sldNum" sz="quarter" idx="12"/>
          </p:nvPr>
        </p:nvSpPr>
        <p:spPr/>
        <p:txBody>
          <a:bodyPr/>
          <a:lstStyle/>
          <a:p>
            <a:fld id="{9607FDE0-2394-4773-B74B-C877EBBCE6A4}" type="slidenum">
              <a:rPr lang="de-DE" smtClean="0"/>
              <a:t>‹#›</a:t>
            </a:fld>
            <a:endParaRPr lang="de-DE"/>
          </a:p>
        </p:txBody>
      </p:sp>
    </p:spTree>
    <p:extLst>
      <p:ext uri="{BB962C8B-B14F-4D97-AF65-F5344CB8AC3E}">
        <p14:creationId xmlns:p14="http://schemas.microsoft.com/office/powerpoint/2010/main" val="8463890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BE1C821-6551-49F8-A22A-0F7D50D87DD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de-DE"/>
          </a:p>
        </p:txBody>
      </p:sp>
      <p:sp>
        <p:nvSpPr>
          <p:cNvPr id="3" name="Text Placeholder 2">
            <a:extLst>
              <a:ext uri="{FF2B5EF4-FFF2-40B4-BE49-F238E27FC236}">
                <a16:creationId xmlns:a16="http://schemas.microsoft.com/office/drawing/2014/main" id="{3048DB15-FDB7-4C9A-B4D0-D09F0641908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Date Placeholder 3">
            <a:extLst>
              <a:ext uri="{FF2B5EF4-FFF2-40B4-BE49-F238E27FC236}">
                <a16:creationId xmlns:a16="http://schemas.microsoft.com/office/drawing/2014/main" id="{C63BE8BB-A9DF-45FA-BCD9-B3C87EB23E6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77E7C63-55C3-4270-8A76-25417C6B5134}" type="datetimeFigureOut">
              <a:rPr lang="de-DE" smtClean="0"/>
              <a:t>16.06.2022</a:t>
            </a:fld>
            <a:endParaRPr lang="de-DE"/>
          </a:p>
        </p:txBody>
      </p:sp>
      <p:sp>
        <p:nvSpPr>
          <p:cNvPr id="5" name="Footer Placeholder 4">
            <a:extLst>
              <a:ext uri="{FF2B5EF4-FFF2-40B4-BE49-F238E27FC236}">
                <a16:creationId xmlns:a16="http://schemas.microsoft.com/office/drawing/2014/main" id="{E615D600-7860-4A47-8E21-AD9198FAC11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Slide Number Placeholder 5">
            <a:extLst>
              <a:ext uri="{FF2B5EF4-FFF2-40B4-BE49-F238E27FC236}">
                <a16:creationId xmlns:a16="http://schemas.microsoft.com/office/drawing/2014/main" id="{C4318D44-5BAB-444C-A853-07969A09D02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607FDE0-2394-4773-B74B-C877EBBCE6A4}" type="slidenum">
              <a:rPr lang="de-DE" smtClean="0"/>
              <a:t>‹#›</a:t>
            </a:fld>
            <a:endParaRPr lang="de-DE"/>
          </a:p>
        </p:txBody>
      </p:sp>
    </p:spTree>
    <p:extLst>
      <p:ext uri="{BB962C8B-B14F-4D97-AF65-F5344CB8AC3E}">
        <p14:creationId xmlns:p14="http://schemas.microsoft.com/office/powerpoint/2010/main" val="13901294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p:nvSpPr>
        <p:spPr bwMode="auto">
          <a:xfrm>
            <a:off x="787401" y="6373813"/>
            <a:ext cx="8225367" cy="323850"/>
          </a:xfrm>
          <a:prstGeom prst="homePlate">
            <a:avLst>
              <a:gd name="adj" fmla="val 91541"/>
            </a:avLst>
          </a:prstGeom>
          <a:solidFill>
            <a:srgbClr val="72AF2F">
              <a:alpha val="94901"/>
            </a:srgbClr>
          </a:solidFill>
          <a:ln>
            <a:noFill/>
          </a:ln>
        </p:spPr>
        <p:txBody>
          <a:bodyPr wrap="none" anchor="ctr"/>
          <a:lstStyle/>
          <a:p>
            <a:pPr lvl="0">
              <a:buNone/>
            </a:pPr>
            <a:endParaRPr lang="en-US" altLang="en-US" sz="1800" dirty="0">
              <a:latin typeface="Arial" panose="020B0604020202020204" pitchFamily="34" charset="0"/>
            </a:endParaRPr>
          </a:p>
        </p:txBody>
      </p:sp>
      <p:sp>
        <p:nvSpPr>
          <p:cNvPr id="1027" name="Title Placeholder 1"/>
          <p:cNvSpPr>
            <a:spLocks noGrp="1"/>
          </p:cNvSpPr>
          <p:nvPr>
            <p:ph type="title"/>
          </p:nvPr>
        </p:nvSpPr>
        <p:spPr>
          <a:xfrm>
            <a:off x="651933" y="228600"/>
            <a:ext cx="9103784" cy="1143000"/>
          </a:xfrm>
          <a:prstGeom prst="rect">
            <a:avLst/>
          </a:prstGeom>
          <a:noFill/>
          <a:ln w="9525">
            <a:noFill/>
          </a:ln>
        </p:spPr>
        <p:txBody>
          <a:bodyPr anchor="ctr" anchorCtr="0"/>
          <a:lstStyle/>
          <a:p>
            <a:pPr lvl="0"/>
            <a:r>
              <a:rPr lang="en-US" altLang="en-US" dirty="0"/>
              <a:t>Click to edit Master title style</a:t>
            </a:r>
            <a:endParaRPr lang="en-GB" altLang="en-US" dirty="0"/>
          </a:p>
        </p:txBody>
      </p:sp>
      <p:sp>
        <p:nvSpPr>
          <p:cNvPr id="1028" name="Text Placeholder 2"/>
          <p:cNvSpPr>
            <a:spLocks noGrp="1"/>
          </p:cNvSpPr>
          <p:nvPr>
            <p:ph type="body" idx="1"/>
          </p:nvPr>
        </p:nvSpPr>
        <p:spPr>
          <a:xfrm>
            <a:off x="647700" y="1454151"/>
            <a:ext cx="11184467" cy="4830763"/>
          </a:xfrm>
          <a:prstGeom prst="rect">
            <a:avLst/>
          </a:prstGeom>
          <a:noFill/>
          <a:ln w="9525">
            <a:noFill/>
          </a:ln>
        </p:spPr>
        <p:txBody>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2" name="Oval 11"/>
          <p:cNvSpPr/>
          <p:nvPr/>
        </p:nvSpPr>
        <p:spPr bwMode="auto">
          <a:xfrm>
            <a:off x="11091334" y="6383339"/>
            <a:ext cx="681567"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p>
            <a:pPr lvl="0" algn="ctr"/>
            <a:fld id="{9A0DB2DC-4C9A-4742-B13C-FB6460FD3503}" type="slidenum">
              <a:rPr lang="en-GB" altLang="en-US" sz="1800" b="1" dirty="0">
                <a:latin typeface="Arial" panose="020B0604020202020204" pitchFamily="34" charset="0"/>
              </a:rPr>
              <a:t>‹#›</a:t>
            </a:fld>
            <a:endParaRPr lang="en-GB" altLang="en-US" sz="1800" b="1" dirty="0">
              <a:latin typeface="Arial" panose="020B0604020202020204" pitchFamily="34" charset="0"/>
            </a:endParaRPr>
          </a:p>
          <a:p>
            <a:pPr lvl="0"/>
            <a:endParaRPr lang="en-GB" altLang="en-US" sz="1800" dirty="0">
              <a:latin typeface="Arial" panose="020B0604020202020204" pitchFamily="34" charset="0"/>
            </a:endParaRPr>
          </a:p>
        </p:txBody>
      </p:sp>
      <p:sp>
        <p:nvSpPr>
          <p:cNvPr id="1030" name="Rectangle 15"/>
          <p:cNvSpPr>
            <a:spLocks noChangeArrowheads="1"/>
          </p:cNvSpPr>
          <p:nvPr/>
        </p:nvSpPr>
        <p:spPr bwMode="auto">
          <a:xfrm>
            <a:off x="5448301" y="3303588"/>
            <a:ext cx="1607171" cy="369332"/>
          </a:xfrm>
          <a:prstGeom prst="rect">
            <a:avLst/>
          </a:prstGeom>
          <a:noFill/>
          <a:ln>
            <a:noFill/>
          </a:ln>
        </p:spPr>
        <p:txBody>
          <a:bodyPr wrap="none">
            <a:spAutoFit/>
          </a:bodyPr>
          <a:lstStyle/>
          <a:p>
            <a:pPr lvl="0" eaLnBrk="1" hangingPunct="1">
              <a:buNone/>
            </a:pPr>
            <a:r>
              <a:rPr lang="en-GB" altLang="en-US" sz="1800" dirty="0">
                <a:solidFill>
                  <a:schemeClr val="bg1"/>
                </a:solidFill>
                <a:latin typeface="Arial" panose="020B0604020202020204" pitchFamily="34" charset="0"/>
              </a:rPr>
              <a:t>© 3GPP 2012</a:t>
            </a:r>
            <a:endParaRPr lang="en-GB" altLang="en-US" sz="1800" dirty="0">
              <a:latin typeface="Arial" panose="020B0604020202020204" pitchFamily="34" charset="0"/>
            </a:endParaRPr>
          </a:p>
        </p:txBody>
      </p:sp>
      <p:sp>
        <p:nvSpPr>
          <p:cNvPr id="1031" name="Rectangle 16"/>
          <p:cNvSpPr>
            <a:spLocks noChangeArrowheads="1"/>
          </p:cNvSpPr>
          <p:nvPr/>
        </p:nvSpPr>
        <p:spPr bwMode="auto">
          <a:xfrm>
            <a:off x="9918701" y="6462713"/>
            <a:ext cx="824265" cy="215444"/>
          </a:xfrm>
          <a:prstGeom prst="rect">
            <a:avLst/>
          </a:prstGeom>
          <a:noFill/>
          <a:ln>
            <a:noFill/>
          </a:ln>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en-US" sz="8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 3GPP 2022</a:t>
            </a:r>
          </a:p>
        </p:txBody>
      </p:sp>
      <p:pic>
        <p:nvPicPr>
          <p:cNvPr id="1032" name="Picture 10"/>
          <p:cNvPicPr>
            <a:picLocks noChangeAspect="1"/>
          </p:cNvPicPr>
          <p:nvPr userDrawn="1"/>
        </p:nvPicPr>
        <p:blipFill>
          <a:blip r:embed="rId5"/>
          <a:stretch>
            <a:fillRect/>
          </a:stretch>
        </p:blipFill>
        <p:spPr>
          <a:xfrm>
            <a:off x="10035118" y="415925"/>
            <a:ext cx="1744133" cy="762000"/>
          </a:xfrm>
          <a:prstGeom prst="rect">
            <a:avLst/>
          </a:prstGeom>
          <a:noFill/>
          <a:ln w="9525">
            <a:noFill/>
          </a:ln>
        </p:spPr>
      </p:pic>
    </p:spTree>
    <p:extLst>
      <p:ext uri="{BB962C8B-B14F-4D97-AF65-F5344CB8AC3E}">
        <p14:creationId xmlns:p14="http://schemas.microsoft.com/office/powerpoint/2010/main" val="2351167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ransition spd="slow"/>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8" Type="http://schemas.openxmlformats.org/officeDocument/2006/relationships/image" Target="../media/image4.emf"/><Relationship Id="rId3" Type="http://schemas.openxmlformats.org/officeDocument/2006/relationships/notesSlide" Target="../notesSlides/notesSlide2.xml"/><Relationship Id="rId7" Type="http://schemas.openxmlformats.org/officeDocument/2006/relationships/package" Target="../embeddings/Microsoft_Visio_Drawing.vsdx"/><Relationship Id="rId2" Type="http://schemas.openxmlformats.org/officeDocument/2006/relationships/slideLayout" Target="../slideLayouts/slideLayout13.xml"/><Relationship Id="rId1" Type="http://schemas.openxmlformats.org/officeDocument/2006/relationships/vmlDrawing" Target="../drawings/vmlDrawing1.vml"/><Relationship Id="rId6" Type="http://schemas.openxmlformats.org/officeDocument/2006/relationships/image" Target="../media/image3.emf"/><Relationship Id="rId5" Type="http://schemas.openxmlformats.org/officeDocument/2006/relationships/oleObject" Target="../embeddings/oleObject1.bin"/><Relationship Id="rId4" Type="http://schemas.openxmlformats.org/officeDocument/2006/relationships/image" Target="../media/image2.jpeg"/></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13.xml"/><Relationship Id="rId6" Type="http://schemas.openxmlformats.org/officeDocument/2006/relationships/image" Target="../media/image7.emf"/><Relationship Id="rId5" Type="http://schemas.openxmlformats.org/officeDocument/2006/relationships/image" Target="../media/image6.png"/><Relationship Id="rId4" Type="http://schemas.openxmlformats.org/officeDocument/2006/relationships/image" Target="../media/image5.emf"/></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2182813" y="1614489"/>
            <a:ext cx="7772400" cy="2466975"/>
          </a:xfrm>
        </p:spPr>
        <p:txBody>
          <a:bodyPr vert="horz" wrap="square" lIns="91440" tIns="45720" rIns="91440" bIns="45720" numCol="1" anchor="ctr" anchorCtr="0" compatLnSpc="1">
            <a:noAutofit/>
          </a:bodyPr>
          <a:lstStyle/>
          <a:p>
            <a:pPr>
              <a:defRPr/>
            </a:pPr>
            <a:r>
              <a:rPr lang="en-GB" altLang="zh-CN" sz="2400" b="1" i="1" dirty="0">
                <a:effectLst>
                  <a:outerShdw blurRad="38100" dist="38100" dir="2700000" algn="tl">
                    <a:srgbClr val="C0C0C0"/>
                  </a:outerShdw>
                </a:effectLst>
              </a:rPr>
              <a:t>  </a:t>
            </a:r>
            <a:br>
              <a:rPr lang="en-GB" altLang="zh-CN" sz="2400" dirty="0"/>
            </a:br>
            <a:r>
              <a:rPr lang="en-US" altLang="zh-CN" sz="4400" b="1" dirty="0"/>
              <a:t>DP on </a:t>
            </a:r>
            <a:r>
              <a:rPr lang="en-US" altLang="zh-CN" sz="4400" b="1" dirty="0" err="1"/>
              <a:t>eSEAL</a:t>
            </a:r>
            <a:r>
              <a:rPr lang="en-US" altLang="zh-CN" sz="4400" b="1" dirty="0"/>
              <a:t> possible architecture considerations</a:t>
            </a:r>
            <a:br>
              <a:rPr lang="en-US" altLang="zh-CN" sz="2400" dirty="0">
                <a:effectLst>
                  <a:outerShdw blurRad="38100" dist="38100" dir="2700000" algn="tl">
                    <a:srgbClr val="C0C0C0"/>
                  </a:outerShdw>
                </a:effectLst>
                <a:latin typeface="Arial" panose="020B0604020202020204" pitchFamily="34" charset="0"/>
              </a:rPr>
            </a:br>
            <a:br>
              <a:rPr lang="en-US" altLang="zh-CN" sz="2000" dirty="0">
                <a:effectLst>
                  <a:outerShdw blurRad="38100" dist="38100" dir="2700000" algn="tl">
                    <a:srgbClr val="C0C0C0"/>
                  </a:outerShdw>
                </a:effectLst>
              </a:rPr>
            </a:br>
            <a:endParaRPr lang="en-GB" altLang="zh-CN" sz="2000" dirty="0">
              <a:effectLst>
                <a:outerShdw blurRad="38100" dist="38100" dir="2700000" algn="tl">
                  <a:srgbClr val="C0C0C0"/>
                </a:outerShdw>
              </a:effectLst>
            </a:endParaRPr>
          </a:p>
        </p:txBody>
      </p:sp>
      <p:sp>
        <p:nvSpPr>
          <p:cNvPr id="5123" name="Subtitle 6"/>
          <p:cNvSpPr>
            <a:spLocks noGrp="1"/>
          </p:cNvSpPr>
          <p:nvPr>
            <p:ph type="subTitle" idx="1"/>
          </p:nvPr>
        </p:nvSpPr>
        <p:spPr/>
        <p:txBody>
          <a:bodyPr vert="horz" wrap="square" lIns="91440" tIns="45720" rIns="91440" bIns="45720" anchor="t" anchorCtr="0"/>
          <a:lstStyle/>
          <a:p>
            <a:pPr>
              <a:lnSpc>
                <a:spcPct val="80000"/>
              </a:lnSpc>
              <a:buClrTx/>
              <a:buSzTx/>
              <a:buFontTx/>
              <a:buNone/>
            </a:pPr>
            <a:endParaRPr lang="en-US" altLang="en-US" sz="2000" dirty="0">
              <a:latin typeface="Arial" panose="020B0604020202020204" pitchFamily="34" charset="0"/>
            </a:endParaRPr>
          </a:p>
          <a:p>
            <a:pPr>
              <a:lnSpc>
                <a:spcPct val="80000"/>
              </a:lnSpc>
              <a:buClrTx/>
              <a:buSzTx/>
              <a:buFontTx/>
              <a:buNone/>
            </a:pPr>
            <a:r>
              <a:rPr lang="en-US" altLang="en-US" sz="2000" dirty="0">
                <a:latin typeface="Arial" panose="020B0604020202020204" pitchFamily="34" charset="0"/>
              </a:rPr>
              <a:t>Manos Pateromichelakis</a:t>
            </a:r>
          </a:p>
          <a:p>
            <a:pPr>
              <a:lnSpc>
                <a:spcPct val="80000"/>
              </a:lnSpc>
              <a:buClrTx/>
              <a:buSzTx/>
              <a:buFontTx/>
              <a:buNone/>
            </a:pPr>
            <a:r>
              <a:rPr lang="en-US" altLang="en-US" sz="2000" dirty="0">
                <a:latin typeface="Arial" panose="020B0604020202020204" pitchFamily="34" charset="0"/>
              </a:rPr>
              <a:t>Lenovo</a:t>
            </a:r>
            <a:endParaRPr lang="en-GB" altLang="en-US" sz="2000" dirty="0">
              <a:latin typeface="Arial" panose="020B0604020202020204" pitchFamily="34" charset="0"/>
            </a:endParaRPr>
          </a:p>
        </p:txBody>
      </p:sp>
      <p:sp>
        <p:nvSpPr>
          <p:cNvPr id="5124" name="Text Box 14"/>
          <p:cNvSpPr txBox="1"/>
          <p:nvPr/>
        </p:nvSpPr>
        <p:spPr>
          <a:xfrm>
            <a:off x="1847850" y="73026"/>
            <a:ext cx="3486150" cy="276225"/>
          </a:xfrm>
          <a:prstGeom prst="rect">
            <a:avLst/>
          </a:prstGeom>
          <a:noFill/>
          <a:ln w="9525">
            <a:noFill/>
          </a:ln>
        </p:spPr>
        <p:txBody>
          <a:bodyPr>
            <a:spAutoFit/>
          </a:bodyPr>
          <a:lstStyle>
            <a:lvl1pPr marL="342900" indent="-3429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stStyle>
          <a:p>
            <a:pPr marL="0" indent="0" eaLnBrk="1" hangingPunct="1">
              <a:spcBef>
                <a:spcPct val="0"/>
              </a:spcBef>
              <a:buNone/>
            </a:pPr>
            <a:r>
              <a:rPr lang="sv-SE" altLang="en-US" sz="1200" b="1" dirty="0">
                <a:solidFill>
                  <a:prstClr val="black"/>
                </a:solidFill>
                <a:latin typeface="Arial" panose="020B0604020202020204"/>
                <a:cs typeface="Arial" panose="020B0604020202020204" pitchFamily="34" charset="0"/>
              </a:rPr>
              <a:t>S6-221719	</a:t>
            </a:r>
            <a:endParaRPr lang="sv-SE" altLang="en-US" sz="1200" b="1" dirty="0">
              <a:solidFill>
                <a:prstClr val="black"/>
              </a:solidFill>
              <a:latin typeface="Arial" panose="020B0604020202020204"/>
              <a:ea typeface="Arial" panose="020B0604020202020204" pitchFamily="34" charset="0"/>
            </a:endParaRP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9" name="Title 1"/>
          <p:cNvSpPr>
            <a:spLocks noGrp="1"/>
          </p:cNvSpPr>
          <p:nvPr>
            <p:ph type="title"/>
          </p:nvPr>
        </p:nvSpPr>
        <p:spPr>
          <a:xfrm>
            <a:off x="2062162" y="68391"/>
            <a:ext cx="6827838" cy="529018"/>
          </a:xfrm>
        </p:spPr>
        <p:txBody>
          <a:bodyPr vert="horz" wrap="square" lIns="91440" tIns="45720" rIns="91440" bIns="45720" anchor="ctr" anchorCtr="0"/>
          <a:lstStyle/>
          <a:p>
            <a:r>
              <a:rPr lang="en-US" altLang="en-US" sz="4000" dirty="0"/>
              <a:t>Introduction - SEAL</a:t>
            </a:r>
          </a:p>
        </p:txBody>
      </p:sp>
      <p:sp>
        <p:nvSpPr>
          <p:cNvPr id="8203" name="TextBox 16"/>
          <p:cNvSpPr txBox="1"/>
          <p:nvPr/>
        </p:nvSpPr>
        <p:spPr>
          <a:xfrm>
            <a:off x="113577" y="957074"/>
            <a:ext cx="7710683" cy="5601533"/>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Blip>
                <a:blip r:embed="rId4"/>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stStyle>
          <a:p>
            <a:pPr marL="0" indent="0" defTabSz="913130">
              <a:spcBef>
                <a:spcPct val="0"/>
              </a:spcBef>
              <a:buNone/>
            </a:pPr>
            <a:r>
              <a:rPr lang="en-US" altLang="zh-CN" sz="1600" dirty="0">
                <a:solidFill>
                  <a:prstClr val="black"/>
                </a:solidFill>
                <a:latin typeface="Calibri"/>
                <a:ea typeface="微软雅黑" panose="020B0503020204020204" pitchFamily="34" charset="-122"/>
              </a:rPr>
              <a:t>The main types of SA6-defined enablement services include:</a:t>
            </a:r>
          </a:p>
          <a:p>
            <a:pPr defTabSz="913130">
              <a:spcBef>
                <a:spcPct val="0"/>
              </a:spcBef>
              <a:buFont typeface="Arial" panose="020B0604020202020204" pitchFamily="34" charset="0"/>
              <a:buChar char="•"/>
            </a:pPr>
            <a:r>
              <a:rPr lang="en-US" altLang="zh-CN" sz="1400" dirty="0">
                <a:solidFill>
                  <a:prstClr val="black"/>
                </a:solidFill>
                <a:latin typeface="Calibri"/>
                <a:ea typeface="微软雅黑" panose="020B0503020204020204" pitchFamily="34" charset="-122"/>
              </a:rPr>
              <a:t>Application Enablement (SEAL, VAE, UAE, FAE,..), </a:t>
            </a:r>
          </a:p>
          <a:p>
            <a:pPr defTabSz="913130">
              <a:spcBef>
                <a:spcPct val="0"/>
              </a:spcBef>
              <a:buFont typeface="Arial" panose="020B0604020202020204" pitchFamily="34" charset="0"/>
              <a:buChar char="•"/>
            </a:pPr>
            <a:r>
              <a:rPr lang="en-US" altLang="zh-CN" sz="1400" dirty="0">
                <a:solidFill>
                  <a:prstClr val="black"/>
                </a:solidFill>
                <a:latin typeface="Calibri"/>
                <a:ea typeface="微软雅黑" panose="020B0503020204020204" pitchFamily="34" charset="-122"/>
              </a:rPr>
              <a:t>Edge Enablement (EEL)</a:t>
            </a:r>
          </a:p>
          <a:p>
            <a:pPr marL="0" indent="0" defTabSz="913130">
              <a:spcBef>
                <a:spcPct val="0"/>
              </a:spcBef>
              <a:buNone/>
            </a:pPr>
            <a:endParaRPr lang="en-US" altLang="zh-CN" sz="1050" dirty="0">
              <a:solidFill>
                <a:prstClr val="black"/>
              </a:solidFill>
              <a:latin typeface="Calibri"/>
              <a:ea typeface="微软雅黑" panose="020B0503020204020204" pitchFamily="34" charset="-122"/>
            </a:endParaRPr>
          </a:p>
          <a:p>
            <a:pPr marL="0" indent="0" defTabSz="913130">
              <a:spcBef>
                <a:spcPct val="0"/>
              </a:spcBef>
              <a:buNone/>
            </a:pPr>
            <a:r>
              <a:rPr lang="en-US" altLang="zh-CN" sz="1600" dirty="0">
                <a:solidFill>
                  <a:prstClr val="black"/>
                </a:solidFill>
                <a:latin typeface="Calibri"/>
                <a:ea typeface="微软雅黑" panose="020B0503020204020204" pitchFamily="34" charset="-122"/>
              </a:rPr>
              <a:t>SEAL includes multiple entities which act as servers (have server-client functionalities) and at the same time each SEAL server acts as separate AF</a:t>
            </a:r>
          </a:p>
          <a:p>
            <a:pPr marL="0" indent="0" defTabSz="913130">
              <a:spcBef>
                <a:spcPct val="0"/>
              </a:spcBef>
              <a:buNone/>
            </a:pPr>
            <a:endParaRPr lang="en-US" altLang="zh-CN" sz="1050" dirty="0">
              <a:solidFill>
                <a:prstClr val="black"/>
              </a:solidFill>
              <a:latin typeface="Calibri"/>
              <a:ea typeface="微软雅黑" panose="020B0503020204020204" pitchFamily="34" charset="-122"/>
            </a:endParaRPr>
          </a:p>
          <a:p>
            <a:pPr marL="0" indent="0" defTabSz="913130">
              <a:spcBef>
                <a:spcPct val="0"/>
              </a:spcBef>
              <a:buNone/>
            </a:pPr>
            <a:r>
              <a:rPr lang="en-US" altLang="zh-CN" sz="1600" dirty="0">
                <a:solidFill>
                  <a:prstClr val="black"/>
                </a:solidFill>
                <a:latin typeface="Calibri"/>
                <a:ea typeface="微软雅黑" panose="020B0503020204020204" pitchFamily="34" charset="-122"/>
              </a:rPr>
              <a:t>General observations on SEAL:</a:t>
            </a:r>
          </a:p>
          <a:p>
            <a:pPr defTabSz="913130">
              <a:spcBef>
                <a:spcPct val="0"/>
              </a:spcBef>
              <a:buFont typeface="Arial" panose="020B0604020202020204" pitchFamily="34" charset="0"/>
              <a:buChar char="•"/>
            </a:pPr>
            <a:r>
              <a:rPr lang="en-US" altLang="zh-CN" sz="1200" b="1" dirty="0">
                <a:solidFill>
                  <a:prstClr val="black"/>
                </a:solidFill>
                <a:latin typeface="Calibri"/>
                <a:ea typeface="微软雅黑" panose="020B0503020204020204" pitchFamily="34" charset="-122"/>
              </a:rPr>
              <a:t>Observation 1</a:t>
            </a:r>
            <a:r>
              <a:rPr lang="en-US" altLang="zh-CN" sz="1200" dirty="0">
                <a:solidFill>
                  <a:prstClr val="black"/>
                </a:solidFill>
                <a:latin typeface="Calibri"/>
                <a:ea typeface="微软雅黑" panose="020B0503020204020204" pitchFamily="34" charset="-122"/>
              </a:rPr>
              <a:t>: SEAL was built based on CFA, and the requirements for MC applications are much different from vertical requirements. Some of the servers were initially introduced without well justified need for verticals. </a:t>
            </a:r>
            <a:endParaRPr lang="en-US" altLang="zh-CN" sz="1200" i="1" dirty="0">
              <a:solidFill>
                <a:prstClr val="black"/>
              </a:solidFill>
              <a:latin typeface="Calibri"/>
              <a:ea typeface="微软雅黑" panose="020B0503020204020204" pitchFamily="34" charset="-122"/>
            </a:endParaRPr>
          </a:p>
          <a:p>
            <a:pPr defTabSz="913130">
              <a:spcBef>
                <a:spcPct val="0"/>
              </a:spcBef>
              <a:buFont typeface="Arial" panose="020B0604020202020204" pitchFamily="34" charset="0"/>
              <a:buChar char="•"/>
            </a:pPr>
            <a:endParaRPr lang="en-US" altLang="zh-CN" sz="500" b="1" dirty="0">
              <a:solidFill>
                <a:prstClr val="black"/>
              </a:solidFill>
              <a:latin typeface="Calibri"/>
              <a:ea typeface="微软雅黑" panose="020B0503020204020204" pitchFamily="34" charset="-122"/>
            </a:endParaRPr>
          </a:p>
          <a:p>
            <a:pPr defTabSz="913130">
              <a:spcBef>
                <a:spcPct val="0"/>
              </a:spcBef>
              <a:buFont typeface="Arial" panose="020B0604020202020204" pitchFamily="34" charset="0"/>
              <a:buChar char="•"/>
            </a:pPr>
            <a:r>
              <a:rPr lang="en-US" altLang="zh-CN" sz="1200" b="1" dirty="0">
                <a:solidFill>
                  <a:prstClr val="black"/>
                </a:solidFill>
                <a:latin typeface="Calibri"/>
                <a:ea typeface="微软雅黑" panose="020B0503020204020204" pitchFamily="34" charset="-122"/>
              </a:rPr>
              <a:t>Observation 2</a:t>
            </a:r>
            <a:r>
              <a:rPr lang="en-US" altLang="zh-CN" sz="1200" dirty="0">
                <a:solidFill>
                  <a:prstClr val="black"/>
                </a:solidFill>
                <a:latin typeface="Calibri"/>
                <a:ea typeface="微软雅黑" panose="020B0503020204020204" pitchFamily="34" charset="-122"/>
              </a:rPr>
              <a:t>: SA6 has followed the principle that if more than one verticals can use an enablement service, then we add it as SEAL capability instead of a vertical specific capability. Sometimes the boundaries are not clear and what is the most appropriate server to add such new services, or whether a new server needs to be introduced. </a:t>
            </a:r>
          </a:p>
          <a:p>
            <a:pPr defTabSz="913130">
              <a:spcBef>
                <a:spcPct val="0"/>
              </a:spcBef>
              <a:buFont typeface="Arial" panose="020B0604020202020204" pitchFamily="34" charset="0"/>
              <a:buChar char="•"/>
            </a:pPr>
            <a:endParaRPr lang="en-US" altLang="zh-CN" sz="500" b="1" dirty="0">
              <a:solidFill>
                <a:prstClr val="black"/>
              </a:solidFill>
              <a:latin typeface="Calibri"/>
              <a:ea typeface="微软雅黑" panose="020B0503020204020204" pitchFamily="34" charset="-122"/>
            </a:endParaRPr>
          </a:p>
          <a:p>
            <a:pPr defTabSz="913130">
              <a:spcBef>
                <a:spcPct val="0"/>
              </a:spcBef>
              <a:buFont typeface="Arial" panose="020B0604020202020204" pitchFamily="34" charset="0"/>
              <a:buChar char="•"/>
            </a:pPr>
            <a:r>
              <a:rPr lang="en-US" altLang="zh-CN" sz="1200" b="1" dirty="0">
                <a:solidFill>
                  <a:prstClr val="black"/>
                </a:solidFill>
                <a:latin typeface="Calibri"/>
                <a:ea typeface="微软雅黑" panose="020B0503020204020204" pitchFamily="34" charset="-122"/>
              </a:rPr>
              <a:t>Observation 3</a:t>
            </a:r>
            <a:r>
              <a:rPr lang="en-US" altLang="zh-CN" sz="1200" dirty="0">
                <a:solidFill>
                  <a:prstClr val="black"/>
                </a:solidFill>
                <a:latin typeface="Calibri"/>
                <a:ea typeface="微软雅黑" panose="020B0503020204020204" pitchFamily="34" charset="-122"/>
              </a:rPr>
              <a:t>: SEAL requires multiple servers to be deployed as well as multiple clients at the device side. On the contrary EDGEAPP introduces one type of server (EES) with multiple capabilities and one type of EEC</a:t>
            </a:r>
          </a:p>
          <a:p>
            <a:pPr defTabSz="913130">
              <a:spcBef>
                <a:spcPct val="0"/>
              </a:spcBef>
              <a:buFont typeface="Arial" panose="020B0604020202020204" pitchFamily="34" charset="0"/>
              <a:buChar char="•"/>
            </a:pPr>
            <a:endParaRPr kumimoji="0" lang="en-US" altLang="zh-CN" sz="500" b="1"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a:p>
            <a:pPr defTabSz="913130">
              <a:spcBef>
                <a:spcPct val="0"/>
              </a:spcBef>
              <a:buFont typeface="Arial" panose="020B0604020202020204" pitchFamily="34" charset="0"/>
              <a:buChar char="•"/>
            </a:pPr>
            <a:r>
              <a:rPr kumimoji="0" lang="en-US" altLang="zh-CN" sz="1200" b="1"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rPr>
              <a:t>Observation 4</a:t>
            </a:r>
            <a:r>
              <a:rPr kumimoji="0" lang="en-US" altLang="zh-CN" sz="12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rPr>
              <a:t>: SEAL services of different SEAL servers may have dependencies among them (e.g. GMS and LMS); hence in some case the deployment of SEAL servers cannot be standalone since the dependencies for a specific capability of a SEAL server may require the deployment of further SEAL servers </a:t>
            </a:r>
            <a:endParaRPr lang="en-US" altLang="zh-CN" sz="1200" dirty="0">
              <a:solidFill>
                <a:prstClr val="black"/>
              </a:solidFill>
              <a:latin typeface="Calibri"/>
              <a:ea typeface="微软雅黑" panose="020B0503020204020204" pitchFamily="34" charset="-122"/>
            </a:endParaRPr>
          </a:p>
          <a:p>
            <a:pPr defTabSz="913130">
              <a:spcBef>
                <a:spcPct val="0"/>
              </a:spcBef>
              <a:buFont typeface="Arial" panose="020B0604020202020204" pitchFamily="34" charset="0"/>
              <a:buChar char="•"/>
            </a:pPr>
            <a:endParaRPr kumimoji="0" lang="en-US" altLang="zh-CN" sz="500" b="1"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a:p>
            <a:pPr defTabSz="913130">
              <a:spcBef>
                <a:spcPct val="0"/>
              </a:spcBef>
              <a:buFont typeface="Arial" panose="020B0604020202020204" pitchFamily="34" charset="0"/>
              <a:buChar char="•"/>
            </a:pPr>
            <a:r>
              <a:rPr kumimoji="0" lang="en-US" altLang="zh-CN" sz="1200" b="1"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rPr>
              <a:t>Observation 5</a:t>
            </a:r>
            <a:r>
              <a:rPr kumimoji="0" lang="en-US" altLang="zh-CN" sz="12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rPr>
              <a:t>: SEAL servers are part of the Application Enabler layer and not a separate layer. Application Enablement is not necessarily vertical specific, but vertical-specific enablers may closely interact with SEAL services</a:t>
            </a:r>
          </a:p>
          <a:p>
            <a:pPr defTabSz="913130">
              <a:spcBef>
                <a:spcPct val="0"/>
              </a:spcBef>
              <a:buFont typeface="Arial" panose="020B0604020202020204" pitchFamily="34" charset="0"/>
              <a:buChar char="•"/>
            </a:pPr>
            <a:endParaRPr kumimoji="0" lang="en-US" altLang="zh-CN" sz="500" b="1"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a:p>
            <a:pPr defTabSz="913130">
              <a:spcBef>
                <a:spcPct val="0"/>
              </a:spcBef>
              <a:buFont typeface="Arial" panose="020B0604020202020204" pitchFamily="34" charset="0"/>
              <a:buChar char="•"/>
            </a:pPr>
            <a:r>
              <a:rPr kumimoji="0" lang="en-US" altLang="zh-CN" sz="1200" b="1"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rPr>
              <a:t>Observation 6</a:t>
            </a:r>
            <a:r>
              <a:rPr kumimoji="0" lang="en-US" altLang="zh-CN" sz="12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rPr>
              <a:t>: The SEAL APIs do not map to enablement capabilities exposure; hence one SEAL API may correspond to multiple SEAL API operations which can be mapped to different capabilities. On the contrary, in EDGEAPP, an API is defined per EEL capability</a:t>
            </a:r>
            <a:endParaRPr lang="en-US" altLang="zh-CN" sz="1200" dirty="0">
              <a:solidFill>
                <a:prstClr val="black"/>
              </a:solidFill>
              <a:latin typeface="Calibri"/>
              <a:ea typeface="微软雅黑" panose="020B0503020204020204" pitchFamily="34" charset="-122"/>
            </a:endParaRPr>
          </a:p>
          <a:p>
            <a:pPr defTabSz="913130">
              <a:spcBef>
                <a:spcPct val="0"/>
              </a:spcBef>
              <a:buFont typeface="Arial" panose="020B0604020202020204" pitchFamily="34" charset="0"/>
              <a:buChar char="•"/>
            </a:pPr>
            <a:endParaRPr lang="en-US" altLang="zh-CN" sz="1400" dirty="0">
              <a:solidFill>
                <a:prstClr val="black"/>
              </a:solidFill>
              <a:latin typeface="Calibri"/>
              <a:ea typeface="微软雅黑" panose="020B0503020204020204" pitchFamily="34" charset="-122"/>
            </a:endParaRPr>
          </a:p>
          <a:p>
            <a:pPr defTabSz="913130">
              <a:spcBef>
                <a:spcPct val="0"/>
              </a:spcBef>
              <a:buFont typeface="Arial" panose="020B0604020202020204" pitchFamily="34" charset="0"/>
              <a:buChar char="•"/>
            </a:pPr>
            <a:endParaRPr lang="en-US" altLang="zh-CN" sz="1400" dirty="0">
              <a:solidFill>
                <a:prstClr val="black"/>
              </a:solidFill>
              <a:latin typeface="Calibri"/>
              <a:ea typeface="微软雅黑" panose="020B0503020204020204" pitchFamily="34" charset="-122"/>
            </a:endParaRPr>
          </a:p>
        </p:txBody>
      </p:sp>
      <p:graphicFrame>
        <p:nvGraphicFramePr>
          <p:cNvPr id="3" name="Object 2">
            <a:extLst>
              <a:ext uri="{FF2B5EF4-FFF2-40B4-BE49-F238E27FC236}">
                <a16:creationId xmlns:a16="http://schemas.microsoft.com/office/drawing/2014/main" id="{85FA9637-38DF-4A5C-9C14-41FF55B718A8}"/>
              </a:ext>
            </a:extLst>
          </p:cNvPr>
          <p:cNvGraphicFramePr>
            <a:graphicFrameLocks noChangeAspect="1"/>
          </p:cNvGraphicFramePr>
          <p:nvPr>
            <p:extLst>
              <p:ext uri="{D42A27DB-BD31-4B8C-83A1-F6EECF244321}">
                <p14:modId xmlns:p14="http://schemas.microsoft.com/office/powerpoint/2010/main" val="2101482452"/>
              </p:ext>
            </p:extLst>
          </p:nvPr>
        </p:nvGraphicFramePr>
        <p:xfrm>
          <a:off x="7991944" y="1474553"/>
          <a:ext cx="4086479" cy="1500100"/>
        </p:xfrm>
        <a:graphic>
          <a:graphicData uri="http://schemas.openxmlformats.org/presentationml/2006/ole">
            <mc:AlternateContent xmlns:mc="http://schemas.openxmlformats.org/markup-compatibility/2006">
              <mc:Choice xmlns:v="urn:schemas-microsoft-com:vml" Requires="v">
                <p:oleObj spid="_x0000_s1108" name="Visio" r:id="rId5" imgW="5760732" imgH="2110781" progId="Visio.Drawing.11">
                  <p:embed/>
                </p:oleObj>
              </mc:Choice>
              <mc:Fallback>
                <p:oleObj name="Visio" r:id="rId5" imgW="5760732" imgH="2110781" progId="Visio.Drawing.11">
                  <p:embed/>
                  <p:pic>
                    <p:nvPicPr>
                      <p:cNvPr id="0"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991944" y="1474553"/>
                        <a:ext cx="4086479" cy="1500100"/>
                      </a:xfrm>
                      <a:prstGeom prst="rect">
                        <a:avLst/>
                      </a:prstGeom>
                      <a:noFill/>
                    </p:spPr>
                  </p:pic>
                </p:oleObj>
              </mc:Fallback>
            </mc:AlternateContent>
          </a:graphicData>
        </a:graphic>
      </p:graphicFrame>
      <p:graphicFrame>
        <p:nvGraphicFramePr>
          <p:cNvPr id="5" name="Object 4">
            <a:extLst>
              <a:ext uri="{FF2B5EF4-FFF2-40B4-BE49-F238E27FC236}">
                <a16:creationId xmlns:a16="http://schemas.microsoft.com/office/drawing/2014/main" id="{7616D5D7-C636-49E1-BC44-E805BCDC6D25}"/>
              </a:ext>
            </a:extLst>
          </p:cNvPr>
          <p:cNvGraphicFramePr>
            <a:graphicFrameLocks noChangeAspect="1"/>
          </p:cNvGraphicFramePr>
          <p:nvPr>
            <p:extLst>
              <p:ext uri="{D42A27DB-BD31-4B8C-83A1-F6EECF244321}">
                <p14:modId xmlns:p14="http://schemas.microsoft.com/office/powerpoint/2010/main" val="3933987035"/>
              </p:ext>
            </p:extLst>
          </p:nvPr>
        </p:nvGraphicFramePr>
        <p:xfrm>
          <a:off x="7824260" y="3429000"/>
          <a:ext cx="4421849" cy="2877312"/>
        </p:xfrm>
        <a:graphic>
          <a:graphicData uri="http://schemas.openxmlformats.org/presentationml/2006/ole">
            <mc:AlternateContent xmlns:mc="http://schemas.openxmlformats.org/markup-compatibility/2006">
              <mc:Choice xmlns:v="urn:schemas-microsoft-com:vml" Requires="v">
                <p:oleObj spid="_x0000_s1109" name="Visio" r:id="rId7" imgW="9004359" imgH="5575234" progId="Visio.Drawing.15">
                  <p:embed/>
                </p:oleObj>
              </mc:Choice>
              <mc:Fallback>
                <p:oleObj name="Visio" r:id="rId7" imgW="9004359" imgH="5575234" progId="Visio.Drawing.15">
                  <p:embed/>
                  <p:pic>
                    <p:nvPicPr>
                      <p:cNvPr id="0" name="Object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824260" y="3429000"/>
                        <a:ext cx="4421849" cy="2877312"/>
                      </a:xfrm>
                      <a:prstGeom prst="rect">
                        <a:avLst/>
                      </a:prstGeom>
                      <a:noFill/>
                    </p:spPr>
                  </p:pic>
                </p:oleObj>
              </mc:Fallback>
            </mc:AlternateContent>
          </a:graphicData>
        </a:graphic>
      </p:graphicFrame>
    </p:spTree>
    <p:extLst>
      <p:ext uri="{BB962C8B-B14F-4D97-AF65-F5344CB8AC3E}">
        <p14:creationId xmlns:p14="http://schemas.microsoft.com/office/powerpoint/2010/main" val="3704272361"/>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9" name="Title 1"/>
          <p:cNvSpPr>
            <a:spLocks noGrp="1"/>
          </p:cNvSpPr>
          <p:nvPr>
            <p:ph type="title"/>
          </p:nvPr>
        </p:nvSpPr>
        <p:spPr>
          <a:xfrm>
            <a:off x="2062162" y="226887"/>
            <a:ext cx="7295198" cy="529018"/>
          </a:xfrm>
        </p:spPr>
        <p:txBody>
          <a:bodyPr vert="horz" wrap="square" lIns="91440" tIns="45720" rIns="91440" bIns="45720" anchor="ctr" anchorCtr="0"/>
          <a:lstStyle/>
          <a:p>
            <a:r>
              <a:rPr lang="en-US" altLang="en-US" sz="4000" dirty="0"/>
              <a:t>The evolution to microservices and the 3GPP paradigm</a:t>
            </a:r>
          </a:p>
        </p:txBody>
      </p:sp>
      <p:sp>
        <p:nvSpPr>
          <p:cNvPr id="8203" name="TextBox 16"/>
          <p:cNvSpPr txBox="1"/>
          <p:nvPr/>
        </p:nvSpPr>
        <p:spPr>
          <a:xfrm>
            <a:off x="125361" y="1284152"/>
            <a:ext cx="7160226" cy="587918"/>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stStyle>
          <a:p>
            <a:pPr marL="0" indent="0" defTabSz="913130">
              <a:spcBef>
                <a:spcPct val="0"/>
              </a:spcBef>
              <a:buNone/>
            </a:pPr>
            <a:r>
              <a:rPr lang="en-US" altLang="zh-CN" sz="1600" dirty="0">
                <a:solidFill>
                  <a:prstClr val="black"/>
                </a:solidFill>
                <a:latin typeface="Calibri"/>
                <a:ea typeface="微软雅黑" panose="020B0503020204020204" pitchFamily="34" charset="-122"/>
              </a:rPr>
              <a:t>The evolution of service-oriented architecture</a:t>
            </a:r>
          </a:p>
          <a:p>
            <a:pPr marL="171450" indent="-171450" defTabSz="913130">
              <a:lnSpc>
                <a:spcPct val="125000"/>
              </a:lnSpc>
              <a:spcBef>
                <a:spcPct val="0"/>
              </a:spcBef>
              <a:buFont typeface="Wingdings" panose="05000000000000000000" pitchFamily="2" charset="2"/>
              <a:buChar char="§"/>
            </a:pPr>
            <a:endParaRPr lang="en-US" altLang="zh-CN" sz="1400" dirty="0">
              <a:solidFill>
                <a:prstClr val="black"/>
              </a:solidFill>
              <a:latin typeface="Calibri"/>
              <a:ea typeface="微软雅黑" panose="020B0503020204020204" pitchFamily="34" charset="-122"/>
            </a:endParaRPr>
          </a:p>
        </p:txBody>
      </p:sp>
      <p:sp>
        <p:nvSpPr>
          <p:cNvPr id="5" name="TextBox 4">
            <a:extLst>
              <a:ext uri="{FF2B5EF4-FFF2-40B4-BE49-F238E27FC236}">
                <a16:creationId xmlns:a16="http://schemas.microsoft.com/office/drawing/2014/main" id="{681B361B-7BF9-4C34-AD5B-0314B3DB3ED3}"/>
              </a:ext>
            </a:extLst>
          </p:cNvPr>
          <p:cNvSpPr txBox="1"/>
          <p:nvPr/>
        </p:nvSpPr>
        <p:spPr>
          <a:xfrm>
            <a:off x="274408" y="3684075"/>
            <a:ext cx="7850145" cy="2677656"/>
          </a:xfrm>
          <a:prstGeom prst="rect">
            <a:avLst/>
          </a:prstGeom>
          <a:noFill/>
        </p:spPr>
        <p:txBody>
          <a:bodyPr wrap="square">
            <a:spAutoFit/>
          </a:bodyPr>
          <a:lstStyle/>
          <a:p>
            <a:pPr marL="0" indent="0" defTabSz="913130">
              <a:spcBef>
                <a:spcPct val="0"/>
              </a:spcBef>
              <a:buNone/>
            </a:pPr>
            <a:r>
              <a:rPr lang="en-US" altLang="zh-CN" sz="1200" dirty="0">
                <a:solidFill>
                  <a:prstClr val="black"/>
                </a:solidFill>
                <a:latin typeface="Calibri"/>
                <a:ea typeface="微软雅黑" panose="020B0503020204020204" pitchFamily="34" charset="-122"/>
              </a:rPr>
              <a:t>3GPP has different service-based architecture paradigms</a:t>
            </a:r>
          </a:p>
          <a:p>
            <a:pPr marL="285750" indent="-285750" defTabSz="913130">
              <a:spcBef>
                <a:spcPct val="0"/>
              </a:spcBef>
              <a:buFont typeface="Wingdings" panose="05000000000000000000" pitchFamily="2" charset="2"/>
              <a:buChar char="Ø"/>
            </a:pPr>
            <a:r>
              <a:rPr lang="en-US" altLang="zh-CN" sz="1200" u="sng" dirty="0">
                <a:solidFill>
                  <a:prstClr val="black"/>
                </a:solidFill>
                <a:latin typeface="Calibri"/>
                <a:ea typeface="微软雅黑" panose="020B0503020204020204" pitchFamily="34" charset="-122"/>
              </a:rPr>
              <a:t>SA2 </a:t>
            </a:r>
            <a:r>
              <a:rPr lang="en-US" altLang="zh-CN" sz="1200" u="sng" dirty="0">
                <a:solidFill>
                  <a:prstClr val="black"/>
                </a:solidFill>
                <a:latin typeface="Calibri"/>
                <a:ea typeface="微软雅黑" panose="020B0503020204020204" pitchFamily="34" charset="-122"/>
                <a:sym typeface="Wingdings" panose="05000000000000000000" pitchFamily="2" charset="2"/>
              </a:rPr>
              <a:t>uses monolithic SBA</a:t>
            </a:r>
            <a:r>
              <a:rPr lang="en-US" altLang="zh-CN" sz="1200" dirty="0">
                <a:solidFill>
                  <a:prstClr val="black"/>
                </a:solidFill>
                <a:latin typeface="Calibri"/>
                <a:ea typeface="微软雅黑" panose="020B0503020204020204" pitchFamily="34" charset="-122"/>
                <a:sym typeface="Wingdings" panose="05000000000000000000" pitchFamily="2" charset="2"/>
              </a:rPr>
              <a:t>, where the NF is the service producer and the SBI bus is used for the interaction with service consumers (NFs/AFs). </a:t>
            </a:r>
          </a:p>
          <a:p>
            <a:pPr marL="285750" indent="-285750" defTabSz="913130">
              <a:spcBef>
                <a:spcPct val="0"/>
              </a:spcBef>
              <a:buFont typeface="Wingdings" panose="05000000000000000000" pitchFamily="2" charset="2"/>
              <a:buChar char="Ø"/>
            </a:pPr>
            <a:r>
              <a:rPr lang="en-US" altLang="zh-CN" sz="1200" u="sng" dirty="0">
                <a:solidFill>
                  <a:prstClr val="black"/>
                </a:solidFill>
                <a:latin typeface="Calibri"/>
                <a:ea typeface="微软雅黑" panose="020B0503020204020204" pitchFamily="34" charset="-122"/>
                <a:sym typeface="Wingdings" panose="05000000000000000000" pitchFamily="2" charset="2"/>
              </a:rPr>
              <a:t>SA5 uses </a:t>
            </a:r>
            <a:r>
              <a:rPr lang="en-US" altLang="zh-CN" sz="1200" dirty="0">
                <a:solidFill>
                  <a:prstClr val="black"/>
                </a:solidFill>
                <a:latin typeface="Calibri"/>
                <a:ea typeface="微软雅黑" panose="020B0503020204020204" pitchFamily="34" charset="-122"/>
                <a:sym typeface="Wingdings" panose="05000000000000000000" pitchFamily="2" charset="2"/>
              </a:rPr>
              <a:t>service-based management architecture, closer to </a:t>
            </a:r>
            <a:r>
              <a:rPr lang="en-US" altLang="zh-CN" sz="1200" u="sng" dirty="0">
                <a:solidFill>
                  <a:prstClr val="black"/>
                </a:solidFill>
                <a:latin typeface="Calibri"/>
                <a:ea typeface="微软雅黑" panose="020B0503020204020204" pitchFamily="34" charset="-122"/>
                <a:sym typeface="Wingdings" panose="05000000000000000000" pitchFamily="2" charset="2"/>
              </a:rPr>
              <a:t>microservice paradigm</a:t>
            </a:r>
            <a:r>
              <a:rPr lang="en-US" altLang="zh-CN" sz="1200" dirty="0">
                <a:solidFill>
                  <a:prstClr val="black"/>
                </a:solidFill>
                <a:latin typeface="Calibri"/>
                <a:ea typeface="微软雅黑" panose="020B0503020204020204" pitchFamily="34" charset="-122"/>
                <a:sym typeface="Wingdings" panose="05000000000000000000" pitchFamily="2" charset="2"/>
              </a:rPr>
              <a:t>. Allows an </a:t>
            </a:r>
            <a:r>
              <a:rPr lang="en-US" altLang="zh-CN" sz="1200" dirty="0" err="1">
                <a:solidFill>
                  <a:prstClr val="black"/>
                </a:solidFill>
                <a:latin typeface="Calibri"/>
                <a:ea typeface="微软雅黑" panose="020B0503020204020204" pitchFamily="34" charset="-122"/>
                <a:sym typeface="Wingdings" panose="05000000000000000000" pitchFamily="2" charset="2"/>
              </a:rPr>
              <a:t>MnS</a:t>
            </a:r>
            <a:r>
              <a:rPr lang="en-US" altLang="zh-CN" sz="1200" dirty="0">
                <a:solidFill>
                  <a:prstClr val="black"/>
                </a:solidFill>
                <a:latin typeface="Calibri"/>
                <a:ea typeface="微软雅黑" panose="020B0503020204020204" pitchFamily="34" charset="-122"/>
                <a:sym typeface="Wingdings" panose="05000000000000000000" pitchFamily="2" charset="2"/>
              </a:rPr>
              <a:t> to interact to another </a:t>
            </a:r>
            <a:r>
              <a:rPr lang="en-US" altLang="zh-CN" sz="1200" dirty="0" err="1">
                <a:solidFill>
                  <a:prstClr val="black"/>
                </a:solidFill>
                <a:latin typeface="Calibri"/>
                <a:ea typeface="微软雅黑" panose="020B0503020204020204" pitchFamily="34" charset="-122"/>
                <a:sym typeface="Wingdings" panose="05000000000000000000" pitchFamily="2" charset="2"/>
              </a:rPr>
              <a:t>MnS</a:t>
            </a:r>
            <a:r>
              <a:rPr lang="en-US" altLang="zh-CN" sz="1200" dirty="0">
                <a:solidFill>
                  <a:prstClr val="black"/>
                </a:solidFill>
                <a:latin typeface="Calibri"/>
                <a:ea typeface="微软雅黑" panose="020B0503020204020204" pitchFamily="34" charset="-122"/>
                <a:sym typeface="Wingdings" panose="05000000000000000000" pitchFamily="2" charset="2"/>
              </a:rPr>
              <a:t> via a standardized interface</a:t>
            </a:r>
          </a:p>
          <a:p>
            <a:pPr marL="285750" indent="-285750" defTabSz="913130">
              <a:spcBef>
                <a:spcPct val="0"/>
              </a:spcBef>
              <a:buFont typeface="Wingdings" panose="05000000000000000000" pitchFamily="2" charset="2"/>
              <a:buChar char="Ø"/>
            </a:pPr>
            <a:r>
              <a:rPr lang="en-US" altLang="zh-CN" sz="1200" u="sng" dirty="0">
                <a:solidFill>
                  <a:prstClr val="black"/>
                </a:solidFill>
                <a:latin typeface="Calibri"/>
                <a:ea typeface="微软雅黑" panose="020B0503020204020204" pitchFamily="34" charset="-122"/>
                <a:sym typeface="Wingdings" panose="05000000000000000000" pitchFamily="2" charset="2"/>
              </a:rPr>
              <a:t>SA6 uses SA2 paradigm for SEAL</a:t>
            </a:r>
            <a:r>
              <a:rPr lang="en-US" altLang="zh-CN" sz="1200" dirty="0">
                <a:solidFill>
                  <a:prstClr val="black"/>
                </a:solidFill>
                <a:latin typeface="Calibri"/>
                <a:ea typeface="微软雅黑" panose="020B0503020204020204" pitchFamily="34" charset="-122"/>
                <a:sym typeface="Wingdings" panose="05000000000000000000" pitchFamily="2" charset="2"/>
              </a:rPr>
              <a:t>, however in other enablers (like EDGEAPP) the service-based support has different variants (SA2-based for interaction with 5GC, and microservice-based for interaction among EDGEAPP entities incl. EEC)</a:t>
            </a:r>
          </a:p>
          <a:p>
            <a:pPr defTabSz="913130">
              <a:spcBef>
                <a:spcPct val="0"/>
              </a:spcBef>
              <a:buFontTx/>
              <a:buChar char="-"/>
            </a:pPr>
            <a:endParaRPr lang="en-US" altLang="zh-CN" sz="1200" dirty="0">
              <a:solidFill>
                <a:prstClr val="black"/>
              </a:solidFill>
              <a:latin typeface="Calibri"/>
              <a:ea typeface="微软雅黑" panose="020B0503020204020204" pitchFamily="34" charset="-122"/>
              <a:sym typeface="Wingdings" panose="05000000000000000000" pitchFamily="2" charset="2"/>
            </a:endParaRPr>
          </a:p>
          <a:p>
            <a:pPr defTabSz="913130">
              <a:spcBef>
                <a:spcPct val="0"/>
              </a:spcBef>
            </a:pPr>
            <a:r>
              <a:rPr lang="en-US" altLang="zh-CN" sz="1200" b="1" dirty="0">
                <a:solidFill>
                  <a:prstClr val="black"/>
                </a:solidFill>
                <a:ea typeface="微软雅黑" panose="020B0503020204020204" pitchFamily="34" charset="-122"/>
                <a:sym typeface="Wingdings" panose="05000000000000000000" pitchFamily="2" charset="2"/>
              </a:rPr>
              <a:t>Observation 1</a:t>
            </a:r>
            <a:r>
              <a:rPr lang="en-US" altLang="zh-CN" sz="1200" dirty="0">
                <a:solidFill>
                  <a:prstClr val="black"/>
                </a:solidFill>
                <a:ea typeface="微软雅黑" panose="020B0503020204020204" pitchFamily="34" charset="-122"/>
                <a:sym typeface="Wingdings" panose="05000000000000000000" pitchFamily="2" charset="2"/>
              </a:rPr>
              <a:t>: Since the SEAL consumers are mainly verticals and ASPs/IT players, SEAL provider needs to allow for independent and flexible / app-friendly SEAL capability deployment. </a:t>
            </a:r>
          </a:p>
          <a:p>
            <a:pPr defTabSz="913130">
              <a:spcBef>
                <a:spcPct val="0"/>
              </a:spcBef>
            </a:pPr>
            <a:r>
              <a:rPr lang="en-US" altLang="zh-CN" sz="1200" b="1" dirty="0">
                <a:solidFill>
                  <a:prstClr val="black"/>
                </a:solidFill>
                <a:ea typeface="微软雅黑" panose="020B0503020204020204" pitchFamily="34" charset="-122"/>
                <a:sym typeface="Wingdings" panose="05000000000000000000" pitchFamily="2" charset="2"/>
              </a:rPr>
              <a:t>Observation 2: </a:t>
            </a:r>
            <a:r>
              <a:rPr lang="en-US" altLang="zh-CN" sz="1200" dirty="0">
                <a:solidFill>
                  <a:prstClr val="black"/>
                </a:solidFill>
                <a:ea typeface="微软雅黑" panose="020B0503020204020204" pitchFamily="34" charset="-122"/>
                <a:sym typeface="Wingdings" panose="05000000000000000000" pitchFamily="2" charset="2"/>
              </a:rPr>
              <a:t>It would be beneficial if SEAL specification could also consider the deployment of SEAL capabilities as microservices (as option).</a:t>
            </a:r>
          </a:p>
          <a:p>
            <a:pPr defTabSz="913130">
              <a:spcBef>
                <a:spcPct val="0"/>
              </a:spcBef>
            </a:pPr>
            <a:r>
              <a:rPr lang="en-US" altLang="zh-CN" sz="1200" b="1" dirty="0">
                <a:solidFill>
                  <a:prstClr val="black"/>
                </a:solidFill>
                <a:latin typeface="Calibri"/>
                <a:ea typeface="微软雅黑" panose="020B0503020204020204" pitchFamily="34" charset="-122"/>
                <a:sym typeface="Wingdings" panose="05000000000000000000" pitchFamily="2" charset="2"/>
              </a:rPr>
              <a:t>Observation 3</a:t>
            </a:r>
            <a:r>
              <a:rPr lang="en-US" altLang="zh-CN" sz="1200" dirty="0">
                <a:solidFill>
                  <a:prstClr val="black"/>
                </a:solidFill>
                <a:latin typeface="Calibri"/>
                <a:ea typeface="微软雅黑" panose="020B0503020204020204" pitchFamily="34" charset="-122"/>
                <a:sym typeface="Wingdings" panose="05000000000000000000" pitchFamily="2" charset="2"/>
              </a:rPr>
              <a:t>: An alignment between SEAL and EDGEAPP as well as other domains’ (e.g. OAM) service-based architectures may be needed</a:t>
            </a:r>
          </a:p>
        </p:txBody>
      </p:sp>
      <p:pic>
        <p:nvPicPr>
          <p:cNvPr id="6" name="Picture 2">
            <a:extLst>
              <a:ext uri="{FF2B5EF4-FFF2-40B4-BE49-F238E27FC236}">
                <a16:creationId xmlns:a16="http://schemas.microsoft.com/office/drawing/2014/main" id="{380E9D1B-40DD-481A-B840-70E0E43F8B3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24553" y="1965323"/>
            <a:ext cx="4047744" cy="1784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Rounded Corners 6">
            <a:extLst>
              <a:ext uri="{FF2B5EF4-FFF2-40B4-BE49-F238E27FC236}">
                <a16:creationId xmlns:a16="http://schemas.microsoft.com/office/drawing/2014/main" id="{5F27B00D-5180-4DC9-A074-12A24E49F0EA}"/>
              </a:ext>
            </a:extLst>
          </p:cNvPr>
          <p:cNvSpPr/>
          <p:nvPr/>
        </p:nvSpPr>
        <p:spPr>
          <a:xfrm>
            <a:off x="8136745" y="1853267"/>
            <a:ext cx="3950209" cy="1085033"/>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Rectangle 7">
            <a:extLst>
              <a:ext uri="{FF2B5EF4-FFF2-40B4-BE49-F238E27FC236}">
                <a16:creationId xmlns:a16="http://schemas.microsoft.com/office/drawing/2014/main" id="{C0626FFB-84EF-45BD-805A-D86A846DC174}"/>
              </a:ext>
            </a:extLst>
          </p:cNvPr>
          <p:cNvSpPr/>
          <p:nvPr/>
        </p:nvSpPr>
        <p:spPr>
          <a:xfrm>
            <a:off x="8665711" y="3578658"/>
            <a:ext cx="1642694" cy="307777"/>
          </a:xfrm>
          <a:prstGeom prst="rect">
            <a:avLst/>
          </a:prstGeom>
        </p:spPr>
        <p:txBody>
          <a:bodyPr wrap="none">
            <a:spAutoFit/>
          </a:bodyPr>
          <a:lstStyle/>
          <a:p>
            <a:r>
              <a:rPr lang="en-US" sz="1400" b="1" dirty="0"/>
              <a:t>SBA in SA2 [23.501]</a:t>
            </a:r>
            <a:endParaRPr lang="de-DE" sz="1400" dirty="0"/>
          </a:p>
        </p:txBody>
      </p:sp>
      <p:pic>
        <p:nvPicPr>
          <p:cNvPr id="9" name="Picture 1">
            <a:extLst>
              <a:ext uri="{FF2B5EF4-FFF2-40B4-BE49-F238E27FC236}">
                <a16:creationId xmlns:a16="http://schemas.microsoft.com/office/drawing/2014/main" id="{3FE372BB-30D4-4307-8F84-EE0CE758ED2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51659" y="4000522"/>
            <a:ext cx="3840341" cy="1731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9">
            <a:extLst>
              <a:ext uri="{FF2B5EF4-FFF2-40B4-BE49-F238E27FC236}">
                <a16:creationId xmlns:a16="http://schemas.microsoft.com/office/drawing/2014/main" id="{E2395178-4482-4367-B414-2516F99BF727}"/>
              </a:ext>
            </a:extLst>
          </p:cNvPr>
          <p:cNvSpPr/>
          <p:nvPr/>
        </p:nvSpPr>
        <p:spPr>
          <a:xfrm>
            <a:off x="9602536" y="5608029"/>
            <a:ext cx="1801519" cy="307777"/>
          </a:xfrm>
          <a:prstGeom prst="rect">
            <a:avLst/>
          </a:prstGeom>
        </p:spPr>
        <p:txBody>
          <a:bodyPr wrap="none">
            <a:spAutoFit/>
          </a:bodyPr>
          <a:lstStyle/>
          <a:p>
            <a:r>
              <a:rPr lang="en-US" sz="1400" b="1" dirty="0"/>
              <a:t>SBMA in SA5 [28.533]</a:t>
            </a:r>
            <a:endParaRPr lang="de-DE" sz="1400" dirty="0"/>
          </a:p>
        </p:txBody>
      </p:sp>
      <p:pic>
        <p:nvPicPr>
          <p:cNvPr id="4" name="Picture 3">
            <a:extLst>
              <a:ext uri="{FF2B5EF4-FFF2-40B4-BE49-F238E27FC236}">
                <a16:creationId xmlns:a16="http://schemas.microsoft.com/office/drawing/2014/main" id="{84261919-26DD-4BA9-B66A-D692CA5A00D8}"/>
              </a:ext>
            </a:extLst>
          </p:cNvPr>
          <p:cNvPicPr>
            <a:picLocks noChangeAspect="1"/>
          </p:cNvPicPr>
          <p:nvPr/>
        </p:nvPicPr>
        <p:blipFill>
          <a:blip r:embed="rId6"/>
          <a:stretch>
            <a:fillRect/>
          </a:stretch>
        </p:blipFill>
        <p:spPr>
          <a:xfrm>
            <a:off x="585319" y="1455726"/>
            <a:ext cx="6583578" cy="2056775"/>
          </a:xfrm>
          <a:prstGeom prst="rect">
            <a:avLst/>
          </a:prstGeom>
        </p:spPr>
      </p:pic>
    </p:spTree>
    <p:extLst>
      <p:ext uri="{BB962C8B-B14F-4D97-AF65-F5344CB8AC3E}">
        <p14:creationId xmlns:p14="http://schemas.microsoft.com/office/powerpoint/2010/main" val="3857944706"/>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9" name="Title 1"/>
          <p:cNvSpPr>
            <a:spLocks noGrp="1"/>
          </p:cNvSpPr>
          <p:nvPr>
            <p:ph type="title"/>
          </p:nvPr>
        </p:nvSpPr>
        <p:spPr>
          <a:xfrm>
            <a:off x="2062162" y="226887"/>
            <a:ext cx="6827838" cy="492441"/>
          </a:xfrm>
        </p:spPr>
        <p:txBody>
          <a:bodyPr vert="horz" wrap="square" lIns="91440" tIns="45720" rIns="91440" bIns="45720" anchor="ctr" anchorCtr="0"/>
          <a:lstStyle/>
          <a:p>
            <a:r>
              <a:rPr lang="en-US" altLang="en-US" sz="4000" dirty="0"/>
              <a:t>Open Discussion Points</a:t>
            </a:r>
          </a:p>
        </p:txBody>
      </p:sp>
      <p:sp>
        <p:nvSpPr>
          <p:cNvPr id="8203" name="TextBox 16"/>
          <p:cNvSpPr txBox="1"/>
          <p:nvPr/>
        </p:nvSpPr>
        <p:spPr>
          <a:xfrm>
            <a:off x="24052" y="952057"/>
            <a:ext cx="5747168" cy="5262979"/>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stStyle>
          <a:p>
            <a:pPr marL="0" indent="0" defTabSz="913130">
              <a:spcBef>
                <a:spcPct val="0"/>
              </a:spcBef>
              <a:buNone/>
            </a:pPr>
            <a:r>
              <a:rPr lang="en-US" altLang="zh-CN" sz="1800" b="1" dirty="0">
                <a:solidFill>
                  <a:prstClr val="black"/>
                </a:solidFill>
                <a:latin typeface="Calibri"/>
                <a:ea typeface="微软雅黑" panose="020B0503020204020204" pitchFamily="34" charset="-122"/>
              </a:rPr>
              <a:t>Proposal</a:t>
            </a:r>
            <a:r>
              <a:rPr lang="en-US" altLang="zh-CN" sz="1800" dirty="0">
                <a:solidFill>
                  <a:prstClr val="black"/>
                </a:solidFill>
                <a:latin typeface="Calibri"/>
                <a:ea typeface="微软雅黑" panose="020B0503020204020204" pitchFamily="34" charset="-122"/>
              </a:rPr>
              <a:t>: It is proposed to start a discussion within the group with the following points:</a:t>
            </a:r>
          </a:p>
          <a:p>
            <a:pPr defTabSz="913130">
              <a:spcBef>
                <a:spcPct val="0"/>
              </a:spcBef>
              <a:buFont typeface="Arial" panose="020B0604020202020204" pitchFamily="34" charset="0"/>
              <a:buChar char="•"/>
            </a:pPr>
            <a:r>
              <a:rPr lang="en-US" altLang="zh-CN" sz="1800" dirty="0">
                <a:solidFill>
                  <a:prstClr val="black"/>
                </a:solidFill>
                <a:latin typeface="Calibri"/>
                <a:ea typeface="微软雅黑" panose="020B0503020204020204" pitchFamily="34" charset="-122"/>
              </a:rPr>
              <a:t>Clarify the relationship between App Enablement and SEAL and use it consistently in all SA6 specs </a:t>
            </a:r>
          </a:p>
          <a:p>
            <a:pPr defTabSz="913130">
              <a:spcBef>
                <a:spcPct val="0"/>
              </a:spcBef>
              <a:buFont typeface="Arial" panose="020B0604020202020204" pitchFamily="34" charset="0"/>
              <a:buChar char="•"/>
            </a:pPr>
            <a:r>
              <a:rPr lang="en-US" altLang="zh-CN" sz="1800" dirty="0">
                <a:solidFill>
                  <a:prstClr val="black"/>
                </a:solidFill>
                <a:latin typeface="Calibri"/>
                <a:ea typeface="微软雅黑" panose="020B0503020204020204" pitchFamily="34" charset="-122"/>
              </a:rPr>
              <a:t>Discuss the need for a single SEAL framework to support microservices</a:t>
            </a:r>
            <a:endParaRPr lang="en-US" altLang="zh-CN" sz="1800" dirty="0">
              <a:solidFill>
                <a:prstClr val="black"/>
              </a:solidFill>
              <a:latin typeface="Calibri"/>
              <a:ea typeface="微软雅黑" panose="020B0503020204020204" pitchFamily="34" charset="-122"/>
              <a:sym typeface="Wingdings" panose="05000000000000000000" pitchFamily="2" charset="2"/>
            </a:endParaRPr>
          </a:p>
          <a:p>
            <a:pPr defTabSz="913130">
              <a:spcBef>
                <a:spcPct val="0"/>
              </a:spcBef>
              <a:buFont typeface="Arial" panose="020B0604020202020204" pitchFamily="34" charset="0"/>
              <a:buChar char="•"/>
            </a:pPr>
            <a:r>
              <a:rPr lang="en-US" altLang="zh-CN" sz="1800" dirty="0">
                <a:solidFill>
                  <a:prstClr val="black"/>
                </a:solidFill>
                <a:latin typeface="Calibri"/>
                <a:ea typeface="微软雅黑" panose="020B0503020204020204" pitchFamily="34" charset="-122"/>
                <a:sym typeface="Wingdings" panose="05000000000000000000" pitchFamily="2" charset="2"/>
              </a:rPr>
              <a:t>Revisit SEAL terminologies for service-based representation:</a:t>
            </a:r>
          </a:p>
          <a:p>
            <a:pPr lvl="1" defTabSz="913130">
              <a:spcBef>
                <a:spcPct val="0"/>
              </a:spcBef>
              <a:buFontTx/>
              <a:buChar char="-"/>
            </a:pPr>
            <a:r>
              <a:rPr lang="en-US" altLang="zh-CN" sz="1400" dirty="0">
                <a:solidFill>
                  <a:prstClr val="black"/>
                </a:solidFill>
                <a:latin typeface="Calibri"/>
                <a:ea typeface="微软雅黑" panose="020B0503020204020204" pitchFamily="34" charset="-122"/>
                <a:sym typeface="Wingdings" panose="05000000000000000000" pitchFamily="2" charset="2"/>
              </a:rPr>
              <a:t>A SEAL Function can act as AF, and consists of multiple SEAL function services</a:t>
            </a:r>
          </a:p>
          <a:p>
            <a:pPr lvl="1" defTabSz="913130">
              <a:spcBef>
                <a:spcPct val="0"/>
              </a:spcBef>
              <a:buFontTx/>
              <a:buChar char="-"/>
            </a:pPr>
            <a:r>
              <a:rPr lang="en-US" altLang="zh-CN" sz="1400" dirty="0">
                <a:solidFill>
                  <a:prstClr val="black"/>
                </a:solidFill>
                <a:latin typeface="Calibri"/>
                <a:ea typeface="微软雅黑" panose="020B0503020204020204" pitchFamily="34" charset="-122"/>
                <a:sym typeface="Wingdings" panose="05000000000000000000" pitchFamily="2" charset="2"/>
              </a:rPr>
              <a:t>A SEAL Function Service can be an individual capability or a two or more capabilities with known dependencies</a:t>
            </a:r>
          </a:p>
          <a:p>
            <a:pPr lvl="1" defTabSz="913130">
              <a:spcBef>
                <a:spcPct val="0"/>
              </a:spcBef>
              <a:buFontTx/>
              <a:buChar char="-"/>
            </a:pPr>
            <a:r>
              <a:rPr lang="en-US" altLang="zh-CN" sz="1400" dirty="0">
                <a:solidFill>
                  <a:prstClr val="black"/>
                </a:solidFill>
                <a:latin typeface="Calibri"/>
                <a:ea typeface="微软雅黑" panose="020B0503020204020204" pitchFamily="34" charset="-122"/>
                <a:sym typeface="Wingdings" panose="05000000000000000000" pitchFamily="2" charset="2"/>
              </a:rPr>
              <a:t>SEAL Function Services can interact via standardized interfaces</a:t>
            </a:r>
          </a:p>
          <a:p>
            <a:pPr lvl="1" defTabSz="913130">
              <a:spcBef>
                <a:spcPct val="0"/>
              </a:spcBef>
              <a:buFontTx/>
              <a:buChar char="-"/>
            </a:pPr>
            <a:r>
              <a:rPr lang="en-US" altLang="zh-CN" sz="1400" dirty="0">
                <a:solidFill>
                  <a:prstClr val="black"/>
                </a:solidFill>
                <a:latin typeface="Calibri"/>
                <a:ea typeface="微软雅黑" panose="020B0503020204020204" pitchFamily="34" charset="-122"/>
                <a:sym typeface="Wingdings" panose="05000000000000000000" pitchFamily="2" charset="2"/>
              </a:rPr>
              <a:t>Revisit the SEAL API vs SEAL API operations representation</a:t>
            </a:r>
          </a:p>
          <a:p>
            <a:pPr defTabSz="913130">
              <a:spcBef>
                <a:spcPct val="0"/>
              </a:spcBef>
              <a:buFont typeface="Arial" panose="020B0604020202020204" pitchFamily="34" charset="0"/>
              <a:buChar char="•"/>
            </a:pPr>
            <a:r>
              <a:rPr lang="en-US" altLang="zh-CN" sz="1800" dirty="0">
                <a:solidFill>
                  <a:prstClr val="black"/>
                </a:solidFill>
                <a:latin typeface="Calibri"/>
                <a:ea typeface="微软雅黑" panose="020B0503020204020204" pitchFamily="34" charset="-122"/>
                <a:sym typeface="Wingdings" panose="05000000000000000000" pitchFamily="2" charset="2"/>
              </a:rPr>
              <a:t>Discuss whether and how SEAL client can be part of the SEAL service-based architecture (as consumer or producer)</a:t>
            </a:r>
          </a:p>
          <a:p>
            <a:pPr defTabSz="913130">
              <a:spcBef>
                <a:spcPct val="0"/>
              </a:spcBef>
              <a:buFont typeface="Arial" panose="020B0604020202020204" pitchFamily="34" charset="0"/>
              <a:buChar char="•"/>
            </a:pPr>
            <a:r>
              <a:rPr lang="en-US" altLang="zh-CN" sz="1800" dirty="0">
                <a:solidFill>
                  <a:prstClr val="black"/>
                </a:solidFill>
                <a:latin typeface="Calibri"/>
                <a:ea typeface="微软雅黑" panose="020B0503020204020204" pitchFamily="34" charset="-122"/>
                <a:sym typeface="Wingdings" panose="05000000000000000000" pitchFamily="2" charset="2"/>
              </a:rPr>
              <a:t>Discuss whether a SEAL service repository is needed for discovering SEAL </a:t>
            </a:r>
            <a:r>
              <a:rPr lang="el-GR" altLang="zh-CN" sz="1800" dirty="0">
                <a:solidFill>
                  <a:prstClr val="black"/>
                </a:solidFill>
                <a:latin typeface="Calibri"/>
                <a:ea typeface="微软雅黑" panose="020B0503020204020204" pitchFamily="34" charset="-122"/>
                <a:sym typeface="Wingdings" panose="05000000000000000000" pitchFamily="2" charset="2"/>
              </a:rPr>
              <a:t>μ</a:t>
            </a:r>
            <a:r>
              <a:rPr lang="de-DE" altLang="zh-CN" sz="1800" dirty="0">
                <a:solidFill>
                  <a:prstClr val="black"/>
                </a:solidFill>
                <a:latin typeface="Calibri"/>
                <a:ea typeface="微软雅黑" panose="020B0503020204020204" pitchFamily="34" charset="-122"/>
                <a:sym typeface="Wingdings" panose="05000000000000000000" pitchFamily="2" charset="2"/>
              </a:rPr>
              <a:t>S</a:t>
            </a:r>
            <a:r>
              <a:rPr lang="en-US" altLang="zh-CN" sz="1800" dirty="0" err="1">
                <a:solidFill>
                  <a:prstClr val="black"/>
                </a:solidFill>
                <a:latin typeface="Calibri"/>
                <a:ea typeface="微软雅黑" panose="020B0503020204020204" pitchFamily="34" charset="-122"/>
                <a:sym typeface="Wingdings" panose="05000000000000000000" pitchFamily="2" charset="2"/>
              </a:rPr>
              <a:t>ervices</a:t>
            </a:r>
            <a:r>
              <a:rPr lang="en-US" altLang="zh-CN" sz="1800" dirty="0">
                <a:solidFill>
                  <a:prstClr val="black"/>
                </a:solidFill>
                <a:latin typeface="Calibri"/>
                <a:ea typeface="微软雅黑" panose="020B0503020204020204" pitchFamily="34" charset="-122"/>
                <a:sym typeface="Wingdings" panose="05000000000000000000" pitchFamily="2" charset="2"/>
              </a:rPr>
              <a:t>; or whether CAPIF needs to be enhanced to support microservices architecture</a:t>
            </a:r>
            <a:endParaRPr lang="en-US" altLang="zh-CN" sz="1600" dirty="0">
              <a:solidFill>
                <a:prstClr val="black"/>
              </a:solidFill>
              <a:latin typeface="Calibri"/>
              <a:ea typeface="微软雅黑" panose="020B0503020204020204" pitchFamily="34" charset="-122"/>
            </a:endParaRPr>
          </a:p>
        </p:txBody>
      </p:sp>
      <p:graphicFrame>
        <p:nvGraphicFramePr>
          <p:cNvPr id="12" name="Table 12">
            <a:extLst>
              <a:ext uri="{FF2B5EF4-FFF2-40B4-BE49-F238E27FC236}">
                <a16:creationId xmlns:a16="http://schemas.microsoft.com/office/drawing/2014/main" id="{C398D992-E56A-4735-9E98-09EF02E2B442}"/>
              </a:ext>
            </a:extLst>
          </p:cNvPr>
          <p:cNvGraphicFramePr>
            <a:graphicFrameLocks noGrp="1"/>
          </p:cNvGraphicFramePr>
          <p:nvPr>
            <p:extLst>
              <p:ext uri="{D42A27DB-BD31-4B8C-83A1-F6EECF244321}">
                <p14:modId xmlns:p14="http://schemas.microsoft.com/office/powerpoint/2010/main" val="1275221025"/>
              </p:ext>
            </p:extLst>
          </p:nvPr>
        </p:nvGraphicFramePr>
        <p:xfrm>
          <a:off x="5771220" y="1480427"/>
          <a:ext cx="2830574" cy="2103120"/>
        </p:xfrm>
        <a:graphic>
          <a:graphicData uri="http://schemas.openxmlformats.org/drawingml/2006/table">
            <a:tbl>
              <a:tblPr firstRow="1" bandRow="1">
                <a:tableStyleId>{5C22544A-7EE6-4342-B048-85BDC9FD1C3A}</a:tableStyleId>
              </a:tblPr>
              <a:tblGrid>
                <a:gridCol w="2830574">
                  <a:extLst>
                    <a:ext uri="{9D8B030D-6E8A-4147-A177-3AD203B41FA5}">
                      <a16:colId xmlns:a16="http://schemas.microsoft.com/office/drawing/2014/main" val="448788122"/>
                    </a:ext>
                  </a:extLst>
                </a:gridCol>
              </a:tblGrid>
              <a:tr h="227367">
                <a:tc>
                  <a:txBody>
                    <a:bodyPr/>
                    <a:lstStyle/>
                    <a:p>
                      <a:r>
                        <a:rPr lang="en-US" sz="1050" dirty="0"/>
                        <a:t>LM function</a:t>
                      </a:r>
                      <a:endParaRPr lang="de-DE" sz="1050" dirty="0"/>
                    </a:p>
                  </a:txBody>
                  <a:tcPr/>
                </a:tc>
                <a:extLst>
                  <a:ext uri="{0D108BD9-81ED-4DB2-BD59-A6C34878D82A}">
                    <a16:rowId xmlns:a16="http://schemas.microsoft.com/office/drawing/2014/main" val="51963704"/>
                  </a:ext>
                </a:extLst>
              </a:tr>
              <a:tr h="1674246">
                <a:tc>
                  <a:txBody>
                    <a:bodyPr/>
                    <a:lstStyle/>
                    <a:p>
                      <a:r>
                        <a:rPr lang="en-GB" sz="1050" kern="1200" dirty="0">
                          <a:solidFill>
                            <a:schemeClr val="dk1"/>
                          </a:solidFill>
                          <a:effectLst/>
                          <a:latin typeface="+mn-lt"/>
                          <a:ea typeface="+mn-ea"/>
                          <a:cs typeface="+mn-cs"/>
                        </a:rPr>
                        <a:t>Event-triggered location reporting</a:t>
                      </a:r>
                      <a:endParaRPr lang="de-DE" sz="1050" kern="1200" dirty="0">
                        <a:solidFill>
                          <a:schemeClr val="dk1"/>
                        </a:solidFill>
                        <a:effectLst/>
                        <a:latin typeface="+mn-lt"/>
                        <a:ea typeface="+mn-ea"/>
                        <a:cs typeface="+mn-cs"/>
                      </a:endParaRPr>
                    </a:p>
                    <a:p>
                      <a:r>
                        <a:rPr lang="en-GB" sz="1050" kern="1200" dirty="0" err="1">
                          <a:solidFill>
                            <a:schemeClr val="dk1"/>
                          </a:solidFill>
                          <a:effectLst/>
                          <a:latin typeface="+mn-lt"/>
                          <a:ea typeface="+mn-ea"/>
                          <a:cs typeface="+mn-cs"/>
                        </a:rPr>
                        <a:t>ing</a:t>
                      </a:r>
                      <a:endParaRPr lang="de-DE" sz="1050" kern="1200" dirty="0">
                        <a:solidFill>
                          <a:schemeClr val="dk1"/>
                        </a:solidFill>
                        <a:effectLst/>
                        <a:latin typeface="+mn-lt"/>
                        <a:ea typeface="+mn-ea"/>
                        <a:cs typeface="+mn-cs"/>
                      </a:endParaRPr>
                    </a:p>
                    <a:p>
                      <a:r>
                        <a:rPr lang="en-GB" sz="1050" kern="1200" dirty="0">
                          <a:solidFill>
                            <a:schemeClr val="dk1"/>
                          </a:solidFill>
                          <a:effectLst/>
                          <a:latin typeface="+mn-lt"/>
                          <a:ea typeface="+mn-ea"/>
                          <a:cs typeface="+mn-cs"/>
                        </a:rPr>
                        <a:t>Client-triggered or VAL server-triggered location reporting </a:t>
                      </a:r>
                      <a:endParaRPr lang="de-DE" sz="1050" kern="1200" dirty="0">
                        <a:solidFill>
                          <a:schemeClr val="dk1"/>
                        </a:solidFill>
                        <a:effectLst/>
                        <a:latin typeface="+mn-lt"/>
                        <a:ea typeface="+mn-ea"/>
                        <a:cs typeface="+mn-cs"/>
                      </a:endParaRPr>
                    </a:p>
                    <a:p>
                      <a:r>
                        <a:rPr lang="en-GB" sz="1050" kern="1200" dirty="0">
                          <a:solidFill>
                            <a:schemeClr val="dk1"/>
                          </a:solidFill>
                          <a:effectLst/>
                          <a:latin typeface="+mn-lt"/>
                          <a:ea typeface="+mn-ea"/>
                          <a:cs typeface="+mn-cs"/>
                        </a:rPr>
                        <a:t>Location reporting triggers configuration cancel</a:t>
                      </a:r>
                      <a:endParaRPr lang="de-DE" sz="1050" kern="1200" dirty="0">
                        <a:solidFill>
                          <a:schemeClr val="dk1"/>
                        </a:solidFill>
                        <a:effectLst/>
                        <a:latin typeface="+mn-lt"/>
                        <a:ea typeface="+mn-ea"/>
                        <a:cs typeface="+mn-cs"/>
                      </a:endParaRPr>
                    </a:p>
                    <a:p>
                      <a:r>
                        <a:rPr lang="en-GB" sz="1050" kern="1200" dirty="0">
                          <a:solidFill>
                            <a:schemeClr val="dk1"/>
                          </a:solidFill>
                          <a:effectLst/>
                          <a:latin typeface="+mn-lt"/>
                          <a:ea typeface="+mn-ea"/>
                          <a:cs typeface="+mn-cs"/>
                        </a:rPr>
                        <a:t>Location information subscription </a:t>
                      </a:r>
                      <a:endParaRPr lang="de-DE" sz="1050" kern="1200" dirty="0">
                        <a:solidFill>
                          <a:schemeClr val="dk1"/>
                        </a:solidFill>
                        <a:effectLst/>
                        <a:latin typeface="+mn-lt"/>
                        <a:ea typeface="+mn-ea"/>
                        <a:cs typeface="+mn-cs"/>
                      </a:endParaRPr>
                    </a:p>
                    <a:p>
                      <a:r>
                        <a:rPr lang="en-GB" sz="1050" kern="1200" dirty="0">
                          <a:solidFill>
                            <a:schemeClr val="dk1"/>
                          </a:solidFill>
                          <a:effectLst/>
                          <a:latin typeface="+mn-lt"/>
                          <a:ea typeface="+mn-ea"/>
                          <a:cs typeface="+mn-cs"/>
                        </a:rPr>
                        <a:t>Event-trigger location information notification </a:t>
                      </a:r>
                      <a:endParaRPr lang="de-DE" sz="1050" kern="1200" dirty="0">
                        <a:solidFill>
                          <a:schemeClr val="dk1"/>
                        </a:solidFill>
                        <a:effectLst/>
                        <a:latin typeface="+mn-lt"/>
                        <a:ea typeface="+mn-ea"/>
                        <a:cs typeface="+mn-cs"/>
                      </a:endParaRPr>
                    </a:p>
                    <a:p>
                      <a:r>
                        <a:rPr lang="en-GB" sz="1050" kern="1200" dirty="0">
                          <a:solidFill>
                            <a:schemeClr val="dk1"/>
                          </a:solidFill>
                          <a:effectLst/>
                          <a:latin typeface="+mn-lt"/>
                          <a:ea typeface="+mn-ea"/>
                          <a:cs typeface="+mn-cs"/>
                        </a:rPr>
                        <a:t>On-demand usage of location information </a:t>
                      </a:r>
                      <a:endParaRPr lang="de-DE" sz="1050" kern="1200" dirty="0">
                        <a:solidFill>
                          <a:schemeClr val="dk1"/>
                        </a:solidFill>
                        <a:effectLst/>
                        <a:latin typeface="+mn-lt"/>
                        <a:ea typeface="+mn-ea"/>
                        <a:cs typeface="+mn-cs"/>
                      </a:endParaRPr>
                    </a:p>
                    <a:p>
                      <a:r>
                        <a:rPr lang="en-GB" sz="1050" kern="1200" dirty="0">
                          <a:solidFill>
                            <a:schemeClr val="dk1"/>
                          </a:solidFill>
                          <a:effectLst/>
                          <a:latin typeface="+mn-lt"/>
                          <a:ea typeface="+mn-ea"/>
                          <a:cs typeface="+mn-cs"/>
                        </a:rPr>
                        <a:t>Obtaining UE(s) information at a location</a:t>
                      </a:r>
                      <a:endParaRPr lang="de-DE" sz="1050" kern="1200" dirty="0">
                        <a:solidFill>
                          <a:schemeClr val="dk1"/>
                        </a:solidFill>
                        <a:effectLst/>
                        <a:latin typeface="+mn-lt"/>
                        <a:ea typeface="+mn-ea"/>
                        <a:cs typeface="+mn-cs"/>
                      </a:endParaRPr>
                    </a:p>
                    <a:p>
                      <a:r>
                        <a:rPr lang="en-GB" sz="1050" kern="1200" dirty="0">
                          <a:solidFill>
                            <a:schemeClr val="dk1"/>
                          </a:solidFill>
                          <a:effectLst/>
                          <a:latin typeface="+mn-lt"/>
                          <a:ea typeface="+mn-ea"/>
                          <a:cs typeface="+mn-cs"/>
                        </a:rPr>
                        <a:t>Monitoring Location Deviation</a:t>
                      </a:r>
                      <a:endParaRPr lang="de-DE" sz="1050" kern="1200" dirty="0">
                        <a:solidFill>
                          <a:schemeClr val="dk1"/>
                        </a:solidFill>
                        <a:effectLst/>
                        <a:latin typeface="+mn-lt"/>
                        <a:ea typeface="+mn-ea"/>
                        <a:cs typeface="+mn-cs"/>
                      </a:endParaRPr>
                    </a:p>
                    <a:p>
                      <a:r>
                        <a:rPr lang="en-GB" sz="1050" kern="1200" dirty="0">
                          <a:solidFill>
                            <a:schemeClr val="accent2"/>
                          </a:solidFill>
                          <a:effectLst/>
                          <a:latin typeface="+mn-lt"/>
                          <a:ea typeface="+mn-ea"/>
                          <a:cs typeface="+mn-cs"/>
                        </a:rPr>
                        <a:t>Location area monitoring information </a:t>
                      </a:r>
                      <a:endParaRPr lang="de-DE" sz="1050" dirty="0">
                        <a:solidFill>
                          <a:schemeClr val="accent2"/>
                        </a:solidFill>
                      </a:endParaRPr>
                    </a:p>
                  </a:txBody>
                  <a:tcPr/>
                </a:tc>
                <a:extLst>
                  <a:ext uri="{0D108BD9-81ED-4DB2-BD59-A6C34878D82A}">
                    <a16:rowId xmlns:a16="http://schemas.microsoft.com/office/drawing/2014/main" val="2904042133"/>
                  </a:ext>
                </a:extLst>
              </a:tr>
            </a:tbl>
          </a:graphicData>
        </a:graphic>
      </p:graphicFrame>
      <p:graphicFrame>
        <p:nvGraphicFramePr>
          <p:cNvPr id="16" name="Table 12">
            <a:extLst>
              <a:ext uri="{FF2B5EF4-FFF2-40B4-BE49-F238E27FC236}">
                <a16:creationId xmlns:a16="http://schemas.microsoft.com/office/drawing/2014/main" id="{26B9D336-C60A-4594-A513-6C4604169038}"/>
              </a:ext>
            </a:extLst>
          </p:cNvPr>
          <p:cNvGraphicFramePr>
            <a:graphicFrameLocks noGrp="1"/>
          </p:cNvGraphicFramePr>
          <p:nvPr>
            <p:extLst>
              <p:ext uri="{D42A27DB-BD31-4B8C-83A1-F6EECF244321}">
                <p14:modId xmlns:p14="http://schemas.microsoft.com/office/powerpoint/2010/main" val="1008472643"/>
              </p:ext>
            </p:extLst>
          </p:nvPr>
        </p:nvGraphicFramePr>
        <p:xfrm>
          <a:off x="5771220" y="3663016"/>
          <a:ext cx="2830574" cy="2339699"/>
        </p:xfrm>
        <a:graphic>
          <a:graphicData uri="http://schemas.openxmlformats.org/drawingml/2006/table">
            <a:tbl>
              <a:tblPr firstRow="1" bandRow="1">
                <a:tableStyleId>{5C22544A-7EE6-4342-B048-85BDC9FD1C3A}</a:tableStyleId>
              </a:tblPr>
              <a:tblGrid>
                <a:gridCol w="2830574">
                  <a:extLst>
                    <a:ext uri="{9D8B030D-6E8A-4147-A177-3AD203B41FA5}">
                      <a16:colId xmlns:a16="http://schemas.microsoft.com/office/drawing/2014/main" val="448788122"/>
                    </a:ext>
                  </a:extLst>
                </a:gridCol>
              </a:tblGrid>
              <a:tr h="279747">
                <a:tc>
                  <a:txBody>
                    <a:bodyPr/>
                    <a:lstStyle/>
                    <a:p>
                      <a:r>
                        <a:rPr lang="en-US" sz="1050" dirty="0"/>
                        <a:t>GM function</a:t>
                      </a:r>
                      <a:endParaRPr lang="de-DE" sz="1050" dirty="0"/>
                    </a:p>
                  </a:txBody>
                  <a:tcPr/>
                </a:tc>
                <a:extLst>
                  <a:ext uri="{0D108BD9-81ED-4DB2-BD59-A6C34878D82A}">
                    <a16:rowId xmlns:a16="http://schemas.microsoft.com/office/drawing/2014/main" val="51963704"/>
                  </a:ext>
                </a:extLst>
              </a:tr>
              <a:tr h="2059952">
                <a:tc>
                  <a:txBody>
                    <a:bodyPr/>
                    <a:lstStyle/>
                    <a:p>
                      <a:r>
                        <a:rPr lang="en-US" sz="1050" kern="1200" dirty="0">
                          <a:solidFill>
                            <a:schemeClr val="dk1"/>
                          </a:solidFill>
                          <a:effectLst/>
                          <a:latin typeface="+mn-lt"/>
                          <a:ea typeface="+mn-ea"/>
                          <a:cs typeface="+mn-cs"/>
                        </a:rPr>
                        <a:t>Group creation</a:t>
                      </a:r>
                    </a:p>
                    <a:p>
                      <a:r>
                        <a:rPr lang="en-US" sz="1050" kern="1200" dirty="0">
                          <a:solidFill>
                            <a:schemeClr val="dk1"/>
                          </a:solidFill>
                          <a:effectLst/>
                          <a:latin typeface="+mn-lt"/>
                          <a:ea typeface="+mn-ea"/>
                          <a:cs typeface="+mn-cs"/>
                        </a:rPr>
                        <a:t>Group information query</a:t>
                      </a:r>
                    </a:p>
                    <a:p>
                      <a:r>
                        <a:rPr lang="en-US" sz="1050" kern="1200" dirty="0">
                          <a:solidFill>
                            <a:schemeClr val="dk1"/>
                          </a:solidFill>
                          <a:effectLst/>
                          <a:latin typeface="+mn-lt"/>
                          <a:ea typeface="+mn-ea"/>
                          <a:cs typeface="+mn-cs"/>
                        </a:rPr>
                        <a:t>Group membership</a:t>
                      </a:r>
                    </a:p>
                    <a:p>
                      <a:r>
                        <a:rPr lang="en-US" sz="1050" kern="1200" dirty="0">
                          <a:solidFill>
                            <a:schemeClr val="dk1"/>
                          </a:solidFill>
                          <a:effectLst/>
                          <a:latin typeface="+mn-lt"/>
                          <a:ea typeface="+mn-ea"/>
                          <a:cs typeface="+mn-cs"/>
                        </a:rPr>
                        <a:t>Group configuration management</a:t>
                      </a:r>
                    </a:p>
                    <a:p>
                      <a:r>
                        <a:rPr lang="en-US" sz="1050" kern="1200" dirty="0">
                          <a:solidFill>
                            <a:schemeClr val="dk1"/>
                          </a:solidFill>
                          <a:effectLst/>
                          <a:latin typeface="+mn-lt"/>
                          <a:ea typeface="+mn-ea"/>
                          <a:cs typeface="+mn-cs"/>
                        </a:rPr>
                        <a:t>Location-based group creation</a:t>
                      </a:r>
                    </a:p>
                    <a:p>
                      <a:r>
                        <a:rPr lang="en-US" sz="1050" kern="1200" dirty="0">
                          <a:solidFill>
                            <a:schemeClr val="dk1"/>
                          </a:solidFill>
                          <a:effectLst/>
                          <a:latin typeface="+mn-lt"/>
                          <a:ea typeface="+mn-ea"/>
                          <a:cs typeface="+mn-cs"/>
                        </a:rPr>
                        <a:t>Group announcement and join</a:t>
                      </a:r>
                    </a:p>
                    <a:p>
                      <a:r>
                        <a:rPr lang="en-US" sz="1050" kern="1200" dirty="0">
                          <a:solidFill>
                            <a:schemeClr val="dk1"/>
                          </a:solidFill>
                          <a:effectLst/>
                          <a:latin typeface="+mn-lt"/>
                          <a:ea typeface="+mn-ea"/>
                          <a:cs typeface="+mn-cs"/>
                        </a:rPr>
                        <a:t>Group member leave</a:t>
                      </a:r>
                    </a:p>
                    <a:p>
                      <a:r>
                        <a:rPr lang="en-US" sz="1050" kern="1200" dirty="0">
                          <a:solidFill>
                            <a:schemeClr val="dk1"/>
                          </a:solidFill>
                          <a:effectLst/>
                          <a:latin typeface="+mn-lt"/>
                          <a:ea typeface="+mn-ea"/>
                          <a:cs typeface="+mn-cs"/>
                        </a:rPr>
                        <a:t>Temporary groups</a:t>
                      </a:r>
                    </a:p>
                    <a:p>
                      <a:r>
                        <a:rPr lang="en-US" sz="1050" kern="1200" dirty="0">
                          <a:solidFill>
                            <a:schemeClr val="dk1"/>
                          </a:solidFill>
                          <a:effectLst/>
                          <a:latin typeface="+mn-lt"/>
                          <a:ea typeface="+mn-ea"/>
                          <a:cs typeface="+mn-cs"/>
                        </a:rPr>
                        <a:t>Group List Fetch</a:t>
                      </a:r>
                    </a:p>
                    <a:p>
                      <a:r>
                        <a:rPr lang="en-US" sz="1050" kern="1200" dirty="0">
                          <a:solidFill>
                            <a:schemeClr val="accent2"/>
                          </a:solidFill>
                          <a:effectLst/>
                          <a:latin typeface="+mn-lt"/>
                          <a:ea typeface="+mn-ea"/>
                          <a:cs typeface="+mn-cs"/>
                        </a:rPr>
                        <a:t>Location-based group update</a:t>
                      </a:r>
                    </a:p>
                    <a:p>
                      <a:r>
                        <a:rPr lang="en-US" sz="1050" kern="1200" dirty="0">
                          <a:solidFill>
                            <a:schemeClr val="dk1"/>
                          </a:solidFill>
                          <a:effectLst/>
                          <a:latin typeface="+mn-lt"/>
                          <a:ea typeface="+mn-ea"/>
                          <a:cs typeface="+mn-cs"/>
                        </a:rPr>
                        <a:t>Group deletion</a:t>
                      </a:r>
                    </a:p>
                  </a:txBody>
                  <a:tcPr/>
                </a:tc>
                <a:extLst>
                  <a:ext uri="{0D108BD9-81ED-4DB2-BD59-A6C34878D82A}">
                    <a16:rowId xmlns:a16="http://schemas.microsoft.com/office/drawing/2014/main" val="2904042133"/>
                  </a:ext>
                </a:extLst>
              </a:tr>
            </a:tbl>
          </a:graphicData>
        </a:graphic>
      </p:graphicFrame>
      <p:graphicFrame>
        <p:nvGraphicFramePr>
          <p:cNvPr id="17" name="Table 12">
            <a:extLst>
              <a:ext uri="{FF2B5EF4-FFF2-40B4-BE49-F238E27FC236}">
                <a16:creationId xmlns:a16="http://schemas.microsoft.com/office/drawing/2014/main" id="{6C4DF187-4C64-4742-A980-B783446E8CD6}"/>
              </a:ext>
            </a:extLst>
          </p:cNvPr>
          <p:cNvGraphicFramePr>
            <a:graphicFrameLocks noGrp="1"/>
          </p:cNvGraphicFramePr>
          <p:nvPr>
            <p:extLst>
              <p:ext uri="{D42A27DB-BD31-4B8C-83A1-F6EECF244321}">
                <p14:modId xmlns:p14="http://schemas.microsoft.com/office/powerpoint/2010/main" val="376443779"/>
              </p:ext>
            </p:extLst>
          </p:nvPr>
        </p:nvGraphicFramePr>
        <p:xfrm>
          <a:off x="8996004" y="3058787"/>
          <a:ext cx="2989070" cy="858088"/>
        </p:xfrm>
        <a:graphic>
          <a:graphicData uri="http://schemas.openxmlformats.org/drawingml/2006/table">
            <a:tbl>
              <a:tblPr firstRow="1" bandRow="1">
                <a:tableStyleId>{5C22544A-7EE6-4342-B048-85BDC9FD1C3A}</a:tableStyleId>
              </a:tblPr>
              <a:tblGrid>
                <a:gridCol w="2989070">
                  <a:extLst>
                    <a:ext uri="{9D8B030D-6E8A-4147-A177-3AD203B41FA5}">
                      <a16:colId xmlns:a16="http://schemas.microsoft.com/office/drawing/2014/main" val="448788122"/>
                    </a:ext>
                  </a:extLst>
                </a:gridCol>
              </a:tblGrid>
              <a:tr h="286588">
                <a:tc>
                  <a:txBody>
                    <a:bodyPr/>
                    <a:lstStyle/>
                    <a:p>
                      <a:r>
                        <a:rPr lang="en-US" sz="1050" dirty="0"/>
                        <a:t>CM function</a:t>
                      </a:r>
                      <a:endParaRPr lang="de-DE" sz="1050" dirty="0"/>
                    </a:p>
                  </a:txBody>
                  <a:tcPr/>
                </a:tc>
                <a:extLst>
                  <a:ext uri="{0D108BD9-81ED-4DB2-BD59-A6C34878D82A}">
                    <a16:rowId xmlns:a16="http://schemas.microsoft.com/office/drawing/2014/main" val="51963704"/>
                  </a:ext>
                </a:extLst>
              </a:tr>
              <a:tr h="520938">
                <a:tc>
                  <a:txBody>
                    <a:bodyPr/>
                    <a:lstStyle/>
                    <a:p>
                      <a:r>
                        <a:rPr lang="en-US" sz="1050" kern="1200" dirty="0">
                          <a:solidFill>
                            <a:schemeClr val="dk1"/>
                          </a:solidFill>
                          <a:effectLst/>
                          <a:latin typeface="+mn-lt"/>
                          <a:ea typeface="+mn-ea"/>
                          <a:cs typeface="+mn-cs"/>
                        </a:rPr>
                        <a:t>VAL UE configuration data</a:t>
                      </a:r>
                    </a:p>
                    <a:p>
                      <a:r>
                        <a:rPr lang="en-US" sz="1050" kern="1200" dirty="0">
                          <a:solidFill>
                            <a:schemeClr val="dk1"/>
                          </a:solidFill>
                          <a:effectLst/>
                          <a:latin typeface="+mn-lt"/>
                          <a:ea typeface="+mn-ea"/>
                          <a:cs typeface="+mn-cs"/>
                        </a:rPr>
                        <a:t>VAL user profile data</a:t>
                      </a:r>
                    </a:p>
                    <a:p>
                      <a:r>
                        <a:rPr lang="en-US" sz="1050" kern="1200" dirty="0">
                          <a:solidFill>
                            <a:schemeClr val="dk1"/>
                          </a:solidFill>
                          <a:effectLst/>
                          <a:latin typeface="+mn-lt"/>
                          <a:ea typeface="+mn-ea"/>
                          <a:cs typeface="+mn-cs"/>
                        </a:rPr>
                        <a:t>VAL service data</a:t>
                      </a:r>
                    </a:p>
                  </a:txBody>
                  <a:tcPr/>
                </a:tc>
                <a:extLst>
                  <a:ext uri="{0D108BD9-81ED-4DB2-BD59-A6C34878D82A}">
                    <a16:rowId xmlns:a16="http://schemas.microsoft.com/office/drawing/2014/main" val="2904042133"/>
                  </a:ext>
                </a:extLst>
              </a:tr>
            </a:tbl>
          </a:graphicData>
        </a:graphic>
      </p:graphicFrame>
      <p:cxnSp>
        <p:nvCxnSpPr>
          <p:cNvPr id="15" name="Straight Arrow Connector 14">
            <a:extLst>
              <a:ext uri="{FF2B5EF4-FFF2-40B4-BE49-F238E27FC236}">
                <a16:creationId xmlns:a16="http://schemas.microsoft.com/office/drawing/2014/main" id="{136FD6D2-D6E1-4E1B-B70D-E733C1E96056}"/>
              </a:ext>
            </a:extLst>
          </p:cNvPr>
          <p:cNvCxnSpPr>
            <a:cxnSpLocks/>
          </p:cNvCxnSpPr>
          <p:nvPr/>
        </p:nvCxnSpPr>
        <p:spPr bwMode="auto">
          <a:xfrm rot="5400000">
            <a:off x="6622216" y="4347560"/>
            <a:ext cx="1910223" cy="292270"/>
          </a:xfrm>
          <a:prstGeom prst="bentConnector3">
            <a:avLst>
              <a:gd name="adj1" fmla="val 83827"/>
            </a:avLst>
          </a:prstGeom>
          <a:solidFill>
            <a:schemeClr val="accent1"/>
          </a:solidFill>
          <a:ln w="9525" cap="flat" cmpd="sng" algn="ctr">
            <a:solidFill>
              <a:schemeClr val="tx1"/>
            </a:solidFill>
            <a:prstDash val="solid"/>
            <a:round/>
            <a:headEnd type="triangle"/>
            <a:tailEnd type="triangle"/>
          </a:ln>
        </p:spPr>
      </p:cxnSp>
      <p:sp>
        <p:nvSpPr>
          <p:cNvPr id="20" name="TextBox 19">
            <a:extLst>
              <a:ext uri="{FF2B5EF4-FFF2-40B4-BE49-F238E27FC236}">
                <a16:creationId xmlns:a16="http://schemas.microsoft.com/office/drawing/2014/main" id="{13D6DAAC-9F98-4DCC-BE01-B4BEC9142E51}"/>
              </a:ext>
            </a:extLst>
          </p:cNvPr>
          <p:cNvSpPr txBox="1"/>
          <p:nvPr/>
        </p:nvSpPr>
        <p:spPr>
          <a:xfrm>
            <a:off x="7715844" y="3922069"/>
            <a:ext cx="885950" cy="338554"/>
          </a:xfrm>
          <a:prstGeom prst="rect">
            <a:avLst/>
          </a:prstGeom>
          <a:noFill/>
        </p:spPr>
        <p:txBody>
          <a:bodyPr wrap="square" rtlCol="0">
            <a:spAutoFit/>
          </a:bodyPr>
          <a:lstStyle/>
          <a:p>
            <a:r>
              <a:rPr lang="en-US" sz="800" dirty="0"/>
              <a:t>Example dependency</a:t>
            </a:r>
            <a:endParaRPr lang="de-DE" sz="800" dirty="0"/>
          </a:p>
        </p:txBody>
      </p:sp>
      <p:graphicFrame>
        <p:nvGraphicFramePr>
          <p:cNvPr id="23" name="Table 12">
            <a:extLst>
              <a:ext uri="{FF2B5EF4-FFF2-40B4-BE49-F238E27FC236}">
                <a16:creationId xmlns:a16="http://schemas.microsoft.com/office/drawing/2014/main" id="{EE7F2E29-DF93-4C1C-9DED-28CB9FFF8A6E}"/>
              </a:ext>
            </a:extLst>
          </p:cNvPr>
          <p:cNvGraphicFramePr>
            <a:graphicFrameLocks noGrp="1"/>
          </p:cNvGraphicFramePr>
          <p:nvPr>
            <p:extLst>
              <p:ext uri="{D42A27DB-BD31-4B8C-83A1-F6EECF244321}">
                <p14:modId xmlns:p14="http://schemas.microsoft.com/office/powerpoint/2010/main" val="1894834246"/>
              </p:ext>
            </p:extLst>
          </p:nvPr>
        </p:nvGraphicFramePr>
        <p:xfrm>
          <a:off x="8996004" y="1478086"/>
          <a:ext cx="2989070" cy="1463040"/>
        </p:xfrm>
        <a:graphic>
          <a:graphicData uri="http://schemas.openxmlformats.org/drawingml/2006/table">
            <a:tbl>
              <a:tblPr firstRow="1" bandRow="1">
                <a:tableStyleId>{5C22544A-7EE6-4342-B048-85BDC9FD1C3A}</a:tableStyleId>
              </a:tblPr>
              <a:tblGrid>
                <a:gridCol w="2989070">
                  <a:extLst>
                    <a:ext uri="{9D8B030D-6E8A-4147-A177-3AD203B41FA5}">
                      <a16:colId xmlns:a16="http://schemas.microsoft.com/office/drawing/2014/main" val="448788122"/>
                    </a:ext>
                  </a:extLst>
                </a:gridCol>
              </a:tblGrid>
              <a:tr h="227627">
                <a:tc>
                  <a:txBody>
                    <a:bodyPr/>
                    <a:lstStyle/>
                    <a:p>
                      <a:r>
                        <a:rPr lang="en-US" sz="1050" dirty="0"/>
                        <a:t>NRM function</a:t>
                      </a:r>
                      <a:endParaRPr lang="de-DE" sz="1050" dirty="0"/>
                    </a:p>
                  </a:txBody>
                  <a:tcPr/>
                </a:tc>
                <a:extLst>
                  <a:ext uri="{0D108BD9-81ED-4DB2-BD59-A6C34878D82A}">
                    <a16:rowId xmlns:a16="http://schemas.microsoft.com/office/drawing/2014/main" val="51963704"/>
                  </a:ext>
                </a:extLst>
              </a:tr>
              <a:tr h="596012">
                <a:tc>
                  <a:txBody>
                    <a:bodyPr/>
                    <a:lstStyle/>
                    <a:p>
                      <a:r>
                        <a:rPr lang="en-US" sz="1050" kern="1200" dirty="0">
                          <a:solidFill>
                            <a:schemeClr val="dk1"/>
                          </a:solidFill>
                          <a:effectLst/>
                          <a:latin typeface="+mn-lt"/>
                          <a:ea typeface="+mn-ea"/>
                          <a:cs typeface="+mn-cs"/>
                        </a:rPr>
                        <a:t>Unicast resource management</a:t>
                      </a:r>
                    </a:p>
                    <a:p>
                      <a:r>
                        <a:rPr lang="en-US" sz="1050" kern="1200" dirty="0">
                          <a:solidFill>
                            <a:schemeClr val="dk1"/>
                          </a:solidFill>
                          <a:effectLst/>
                          <a:latin typeface="+mn-lt"/>
                          <a:ea typeface="+mn-ea"/>
                          <a:cs typeface="+mn-cs"/>
                        </a:rPr>
                        <a:t>Multicast resource management for EPS</a:t>
                      </a:r>
                    </a:p>
                    <a:p>
                      <a:r>
                        <a:rPr lang="en-US" sz="1050" kern="1200" dirty="0">
                          <a:solidFill>
                            <a:schemeClr val="dk1"/>
                          </a:solidFill>
                          <a:effectLst/>
                          <a:latin typeface="+mn-lt"/>
                          <a:ea typeface="+mn-ea"/>
                          <a:cs typeface="+mn-cs"/>
                        </a:rPr>
                        <a:t>QoS/resource management for network-assisted UE-to-UE communications</a:t>
                      </a:r>
                    </a:p>
                    <a:p>
                      <a:r>
                        <a:rPr lang="en-US" sz="1050" kern="1200" dirty="0">
                          <a:solidFill>
                            <a:schemeClr val="dk1"/>
                          </a:solidFill>
                          <a:effectLst/>
                          <a:latin typeface="+mn-lt"/>
                          <a:ea typeface="+mn-ea"/>
                          <a:cs typeface="+mn-cs"/>
                        </a:rPr>
                        <a:t>Event Monitoring</a:t>
                      </a:r>
                    </a:p>
                    <a:p>
                      <a:r>
                        <a:rPr lang="en-US" sz="1050" kern="1200" dirty="0">
                          <a:solidFill>
                            <a:schemeClr val="dk1"/>
                          </a:solidFill>
                          <a:effectLst/>
                          <a:latin typeface="+mn-lt"/>
                          <a:ea typeface="+mn-ea"/>
                          <a:cs typeface="+mn-cs"/>
                        </a:rPr>
                        <a:t>5G TSC resource management</a:t>
                      </a:r>
                    </a:p>
                    <a:p>
                      <a:r>
                        <a:rPr lang="en-US" sz="1050" kern="1200" dirty="0">
                          <a:solidFill>
                            <a:schemeClr val="dk1"/>
                          </a:solidFill>
                          <a:effectLst/>
                          <a:latin typeface="+mn-lt"/>
                          <a:ea typeface="+mn-ea"/>
                          <a:cs typeface="+mn-cs"/>
                        </a:rPr>
                        <a:t>TSN resource management </a:t>
                      </a:r>
                    </a:p>
                  </a:txBody>
                  <a:tcPr/>
                </a:tc>
                <a:extLst>
                  <a:ext uri="{0D108BD9-81ED-4DB2-BD59-A6C34878D82A}">
                    <a16:rowId xmlns:a16="http://schemas.microsoft.com/office/drawing/2014/main" val="2904042133"/>
                  </a:ext>
                </a:extLst>
              </a:tr>
            </a:tbl>
          </a:graphicData>
        </a:graphic>
      </p:graphicFrame>
      <p:graphicFrame>
        <p:nvGraphicFramePr>
          <p:cNvPr id="24" name="Table 12">
            <a:extLst>
              <a:ext uri="{FF2B5EF4-FFF2-40B4-BE49-F238E27FC236}">
                <a16:creationId xmlns:a16="http://schemas.microsoft.com/office/drawing/2014/main" id="{3D64B348-4EAE-4B5F-B099-815189AF6E97}"/>
              </a:ext>
            </a:extLst>
          </p:cNvPr>
          <p:cNvGraphicFramePr>
            <a:graphicFrameLocks noGrp="1"/>
          </p:cNvGraphicFramePr>
          <p:nvPr>
            <p:extLst>
              <p:ext uri="{D42A27DB-BD31-4B8C-83A1-F6EECF244321}">
                <p14:modId xmlns:p14="http://schemas.microsoft.com/office/powerpoint/2010/main" val="273213770"/>
              </p:ext>
            </p:extLst>
          </p:nvPr>
        </p:nvGraphicFramePr>
        <p:xfrm>
          <a:off x="8996004" y="4083811"/>
          <a:ext cx="2989070" cy="587273"/>
        </p:xfrm>
        <a:graphic>
          <a:graphicData uri="http://schemas.openxmlformats.org/drawingml/2006/table">
            <a:tbl>
              <a:tblPr firstRow="1" bandRow="1">
                <a:tableStyleId>{5C22544A-7EE6-4342-B048-85BDC9FD1C3A}</a:tableStyleId>
              </a:tblPr>
              <a:tblGrid>
                <a:gridCol w="2989070">
                  <a:extLst>
                    <a:ext uri="{9D8B030D-6E8A-4147-A177-3AD203B41FA5}">
                      <a16:colId xmlns:a16="http://schemas.microsoft.com/office/drawing/2014/main" val="448788122"/>
                    </a:ext>
                  </a:extLst>
                </a:gridCol>
              </a:tblGrid>
              <a:tr h="141681">
                <a:tc>
                  <a:txBody>
                    <a:bodyPr/>
                    <a:lstStyle/>
                    <a:p>
                      <a:r>
                        <a:rPr lang="en-US" sz="1050" dirty="0"/>
                        <a:t>NSCE function</a:t>
                      </a:r>
                      <a:endParaRPr lang="de-DE" sz="1050" dirty="0"/>
                    </a:p>
                  </a:txBody>
                  <a:tcPr/>
                </a:tc>
                <a:extLst>
                  <a:ext uri="{0D108BD9-81ED-4DB2-BD59-A6C34878D82A}">
                    <a16:rowId xmlns:a16="http://schemas.microsoft.com/office/drawing/2014/main" val="51963704"/>
                  </a:ext>
                </a:extLst>
              </a:tr>
              <a:tr h="335813">
                <a:tc>
                  <a:txBody>
                    <a:bodyPr/>
                    <a:lstStyle/>
                    <a:p>
                      <a:r>
                        <a:rPr lang="en-US" sz="1050" kern="1200" dirty="0">
                          <a:solidFill>
                            <a:schemeClr val="dk1"/>
                          </a:solidFill>
                          <a:effectLst/>
                          <a:latin typeface="+mn-lt"/>
                          <a:ea typeface="+mn-ea"/>
                          <a:cs typeface="+mn-cs"/>
                        </a:rPr>
                        <a:t>Network slice adaptation for VAL application</a:t>
                      </a:r>
                    </a:p>
                  </a:txBody>
                  <a:tcPr/>
                </a:tc>
                <a:extLst>
                  <a:ext uri="{0D108BD9-81ED-4DB2-BD59-A6C34878D82A}">
                    <a16:rowId xmlns:a16="http://schemas.microsoft.com/office/drawing/2014/main" val="2904042133"/>
                  </a:ext>
                </a:extLst>
              </a:tr>
            </a:tbl>
          </a:graphicData>
        </a:graphic>
      </p:graphicFrame>
      <p:graphicFrame>
        <p:nvGraphicFramePr>
          <p:cNvPr id="27" name="Table 12">
            <a:extLst>
              <a:ext uri="{FF2B5EF4-FFF2-40B4-BE49-F238E27FC236}">
                <a16:creationId xmlns:a16="http://schemas.microsoft.com/office/drawing/2014/main" id="{9232995A-3E51-4F7E-BC8B-EFE4EE54E5C0}"/>
              </a:ext>
            </a:extLst>
          </p:cNvPr>
          <p:cNvGraphicFramePr>
            <a:graphicFrameLocks noGrp="1"/>
          </p:cNvGraphicFramePr>
          <p:nvPr>
            <p:extLst>
              <p:ext uri="{D42A27DB-BD31-4B8C-83A1-F6EECF244321}">
                <p14:modId xmlns:p14="http://schemas.microsoft.com/office/powerpoint/2010/main" val="200963371"/>
              </p:ext>
            </p:extLst>
          </p:nvPr>
        </p:nvGraphicFramePr>
        <p:xfrm>
          <a:off x="8996004" y="4766563"/>
          <a:ext cx="2989070" cy="662940"/>
        </p:xfrm>
        <a:graphic>
          <a:graphicData uri="http://schemas.openxmlformats.org/drawingml/2006/table">
            <a:tbl>
              <a:tblPr firstRow="1" bandRow="1">
                <a:tableStyleId>{5C22544A-7EE6-4342-B048-85BDC9FD1C3A}</a:tableStyleId>
              </a:tblPr>
              <a:tblGrid>
                <a:gridCol w="2989070">
                  <a:extLst>
                    <a:ext uri="{9D8B030D-6E8A-4147-A177-3AD203B41FA5}">
                      <a16:colId xmlns:a16="http://schemas.microsoft.com/office/drawing/2014/main" val="448788122"/>
                    </a:ext>
                  </a:extLst>
                </a:gridCol>
              </a:tblGrid>
              <a:tr h="141681">
                <a:tc>
                  <a:txBody>
                    <a:bodyPr/>
                    <a:lstStyle/>
                    <a:p>
                      <a:r>
                        <a:rPr lang="en-US" sz="1050" dirty="0"/>
                        <a:t>IM function services</a:t>
                      </a:r>
                      <a:endParaRPr lang="de-DE" sz="1050" dirty="0"/>
                    </a:p>
                  </a:txBody>
                  <a:tcPr/>
                </a:tc>
                <a:extLst>
                  <a:ext uri="{0D108BD9-81ED-4DB2-BD59-A6C34878D82A}">
                    <a16:rowId xmlns:a16="http://schemas.microsoft.com/office/drawing/2014/main" val="51963704"/>
                  </a:ext>
                </a:extLst>
              </a:tr>
              <a:tr h="335813">
                <a:tc>
                  <a:txBody>
                    <a:bodyPr/>
                    <a:lstStyle/>
                    <a:p>
                      <a:r>
                        <a:rPr lang="en-US" sz="1050" kern="1200" dirty="0">
                          <a:solidFill>
                            <a:schemeClr val="dk1"/>
                          </a:solidFill>
                          <a:effectLst/>
                          <a:latin typeface="+mn-lt"/>
                          <a:ea typeface="+mn-ea"/>
                          <a:cs typeface="+mn-cs"/>
                        </a:rPr>
                        <a:t>General user authentication and authorization for VAL services</a:t>
                      </a:r>
                    </a:p>
                  </a:txBody>
                  <a:tcPr/>
                </a:tc>
                <a:extLst>
                  <a:ext uri="{0D108BD9-81ED-4DB2-BD59-A6C34878D82A}">
                    <a16:rowId xmlns:a16="http://schemas.microsoft.com/office/drawing/2014/main" val="2904042133"/>
                  </a:ext>
                </a:extLst>
              </a:tr>
            </a:tbl>
          </a:graphicData>
        </a:graphic>
      </p:graphicFrame>
      <p:graphicFrame>
        <p:nvGraphicFramePr>
          <p:cNvPr id="28" name="Table 12">
            <a:extLst>
              <a:ext uri="{FF2B5EF4-FFF2-40B4-BE49-F238E27FC236}">
                <a16:creationId xmlns:a16="http://schemas.microsoft.com/office/drawing/2014/main" id="{D6829BCB-2068-4E6A-B648-D3BDC9FD50E6}"/>
              </a:ext>
            </a:extLst>
          </p:cNvPr>
          <p:cNvGraphicFramePr>
            <a:graphicFrameLocks noGrp="1"/>
          </p:cNvGraphicFramePr>
          <p:nvPr>
            <p:extLst>
              <p:ext uri="{D42A27DB-BD31-4B8C-83A1-F6EECF244321}">
                <p14:modId xmlns:p14="http://schemas.microsoft.com/office/powerpoint/2010/main" val="1638049558"/>
              </p:ext>
            </p:extLst>
          </p:nvPr>
        </p:nvGraphicFramePr>
        <p:xfrm>
          <a:off x="8996004" y="5449315"/>
          <a:ext cx="2989070" cy="587273"/>
        </p:xfrm>
        <a:graphic>
          <a:graphicData uri="http://schemas.openxmlformats.org/drawingml/2006/table">
            <a:tbl>
              <a:tblPr firstRow="1" bandRow="1">
                <a:tableStyleId>{5C22544A-7EE6-4342-B048-85BDC9FD1C3A}</a:tableStyleId>
              </a:tblPr>
              <a:tblGrid>
                <a:gridCol w="2989070">
                  <a:extLst>
                    <a:ext uri="{9D8B030D-6E8A-4147-A177-3AD203B41FA5}">
                      <a16:colId xmlns:a16="http://schemas.microsoft.com/office/drawing/2014/main" val="448788122"/>
                    </a:ext>
                  </a:extLst>
                </a:gridCol>
              </a:tblGrid>
              <a:tr h="141681">
                <a:tc>
                  <a:txBody>
                    <a:bodyPr/>
                    <a:lstStyle/>
                    <a:p>
                      <a:r>
                        <a:rPr lang="en-US" sz="1050" dirty="0"/>
                        <a:t>KM function services</a:t>
                      </a:r>
                      <a:endParaRPr lang="de-DE" sz="1050" dirty="0"/>
                    </a:p>
                  </a:txBody>
                  <a:tcPr/>
                </a:tc>
                <a:extLst>
                  <a:ext uri="{0D108BD9-81ED-4DB2-BD59-A6C34878D82A}">
                    <a16:rowId xmlns:a16="http://schemas.microsoft.com/office/drawing/2014/main" val="51963704"/>
                  </a:ext>
                </a:extLst>
              </a:tr>
              <a:tr h="335813">
                <a:tc>
                  <a:txBody>
                    <a:bodyPr/>
                    <a:lstStyle/>
                    <a:p>
                      <a:r>
                        <a:rPr lang="en-US" sz="1050" kern="1200" dirty="0">
                          <a:solidFill>
                            <a:schemeClr val="dk1"/>
                          </a:solidFill>
                          <a:effectLst/>
                          <a:latin typeface="+mn-lt"/>
                          <a:ea typeface="+mn-ea"/>
                          <a:cs typeface="+mn-cs"/>
                        </a:rPr>
                        <a:t>-</a:t>
                      </a:r>
                    </a:p>
                  </a:txBody>
                  <a:tcPr/>
                </a:tc>
                <a:extLst>
                  <a:ext uri="{0D108BD9-81ED-4DB2-BD59-A6C34878D82A}">
                    <a16:rowId xmlns:a16="http://schemas.microsoft.com/office/drawing/2014/main" val="2904042133"/>
                  </a:ext>
                </a:extLst>
              </a:tr>
            </a:tbl>
          </a:graphicData>
        </a:graphic>
      </p:graphicFrame>
      <p:cxnSp>
        <p:nvCxnSpPr>
          <p:cNvPr id="14" name="Straight Arrow Connector 13">
            <a:extLst>
              <a:ext uri="{FF2B5EF4-FFF2-40B4-BE49-F238E27FC236}">
                <a16:creationId xmlns:a16="http://schemas.microsoft.com/office/drawing/2014/main" id="{C52C9A02-DCE4-4E3A-AAE3-535BDB48D298}"/>
              </a:ext>
            </a:extLst>
          </p:cNvPr>
          <p:cNvCxnSpPr>
            <a:cxnSpLocks/>
          </p:cNvCxnSpPr>
          <p:nvPr/>
        </p:nvCxnSpPr>
        <p:spPr bwMode="auto">
          <a:xfrm flipH="1">
            <a:off x="8601794" y="1559897"/>
            <a:ext cx="394211" cy="73831"/>
          </a:xfrm>
          <a:prstGeom prst="straightConnector1">
            <a:avLst/>
          </a:prstGeom>
          <a:solidFill>
            <a:schemeClr val="accent1"/>
          </a:solidFill>
          <a:ln w="9525" cap="flat" cmpd="sng" algn="ctr">
            <a:solidFill>
              <a:schemeClr val="tx1"/>
            </a:solidFill>
            <a:prstDash val="solid"/>
            <a:round/>
            <a:headEnd type="none" w="med" len="med"/>
            <a:tailEnd type="none" w="med" len="med"/>
          </a:ln>
        </p:spPr>
      </p:cxnSp>
      <p:cxnSp>
        <p:nvCxnSpPr>
          <p:cNvPr id="18" name="Straight Arrow Connector 17">
            <a:extLst>
              <a:ext uri="{FF2B5EF4-FFF2-40B4-BE49-F238E27FC236}">
                <a16:creationId xmlns:a16="http://schemas.microsoft.com/office/drawing/2014/main" id="{76CB0594-ADBF-43CD-B199-A0673AAA9298}"/>
              </a:ext>
            </a:extLst>
          </p:cNvPr>
          <p:cNvCxnSpPr>
            <a:cxnSpLocks/>
          </p:cNvCxnSpPr>
          <p:nvPr/>
        </p:nvCxnSpPr>
        <p:spPr bwMode="auto">
          <a:xfrm flipH="1">
            <a:off x="8601794" y="1694688"/>
            <a:ext cx="394210" cy="2097024"/>
          </a:xfrm>
          <a:prstGeom prst="straightConnector1">
            <a:avLst/>
          </a:prstGeom>
          <a:solidFill>
            <a:schemeClr val="accent1"/>
          </a:solidFill>
          <a:ln w="9525" cap="flat" cmpd="sng" algn="ctr">
            <a:solidFill>
              <a:schemeClr val="tx1"/>
            </a:solidFill>
            <a:prstDash val="solid"/>
            <a:round/>
            <a:headEnd type="none" w="med" len="med"/>
            <a:tailEnd type="none" w="med" len="med"/>
          </a:ln>
        </p:spPr>
      </p:cxnSp>
      <p:cxnSp>
        <p:nvCxnSpPr>
          <p:cNvPr id="21" name="Straight Arrow Connector 20">
            <a:extLst>
              <a:ext uri="{FF2B5EF4-FFF2-40B4-BE49-F238E27FC236}">
                <a16:creationId xmlns:a16="http://schemas.microsoft.com/office/drawing/2014/main" id="{C86672DA-0104-4AF9-B77B-5F95133EDB20}"/>
              </a:ext>
            </a:extLst>
          </p:cNvPr>
          <p:cNvCxnSpPr>
            <a:cxnSpLocks/>
          </p:cNvCxnSpPr>
          <p:nvPr/>
        </p:nvCxnSpPr>
        <p:spPr bwMode="auto">
          <a:xfrm flipH="1" flipV="1">
            <a:off x="8601794" y="1877568"/>
            <a:ext cx="394210" cy="1249680"/>
          </a:xfrm>
          <a:prstGeom prst="straightConnector1">
            <a:avLst/>
          </a:prstGeom>
          <a:solidFill>
            <a:schemeClr val="accent1"/>
          </a:solidFill>
          <a:ln w="9525" cap="flat" cmpd="sng" algn="ctr">
            <a:solidFill>
              <a:schemeClr val="tx1"/>
            </a:solidFill>
            <a:prstDash val="solid"/>
            <a:round/>
            <a:headEnd type="none" w="med" len="med"/>
            <a:tailEnd type="none" w="med" len="med"/>
          </a:ln>
        </p:spPr>
      </p:cxnSp>
      <p:cxnSp>
        <p:nvCxnSpPr>
          <p:cNvPr id="25" name="Straight Arrow Connector 24">
            <a:extLst>
              <a:ext uri="{FF2B5EF4-FFF2-40B4-BE49-F238E27FC236}">
                <a16:creationId xmlns:a16="http://schemas.microsoft.com/office/drawing/2014/main" id="{55AE9A08-9A10-4A19-A24A-CE16BB4C49E6}"/>
              </a:ext>
            </a:extLst>
          </p:cNvPr>
          <p:cNvCxnSpPr>
            <a:cxnSpLocks/>
          </p:cNvCxnSpPr>
          <p:nvPr/>
        </p:nvCxnSpPr>
        <p:spPr bwMode="auto">
          <a:xfrm>
            <a:off x="8698992" y="3730753"/>
            <a:ext cx="297012" cy="529870"/>
          </a:xfrm>
          <a:prstGeom prst="straightConnector1">
            <a:avLst/>
          </a:prstGeom>
          <a:solidFill>
            <a:schemeClr val="accent1"/>
          </a:solidFill>
          <a:ln w="9525" cap="flat" cmpd="sng" algn="ctr">
            <a:solidFill>
              <a:schemeClr val="tx1"/>
            </a:solidFill>
            <a:prstDash val="solid"/>
            <a:round/>
            <a:headEnd type="none" w="med" len="med"/>
            <a:tailEnd type="none" w="med" len="med"/>
          </a:ln>
        </p:spPr>
      </p:cxnSp>
      <p:cxnSp>
        <p:nvCxnSpPr>
          <p:cNvPr id="26" name="Straight Arrow Connector 25">
            <a:extLst>
              <a:ext uri="{FF2B5EF4-FFF2-40B4-BE49-F238E27FC236}">
                <a16:creationId xmlns:a16="http://schemas.microsoft.com/office/drawing/2014/main" id="{FA4CD23D-B22B-4898-9229-BBAAB0368C8C}"/>
              </a:ext>
            </a:extLst>
          </p:cNvPr>
          <p:cNvCxnSpPr>
            <a:cxnSpLocks/>
          </p:cNvCxnSpPr>
          <p:nvPr/>
        </p:nvCxnSpPr>
        <p:spPr bwMode="auto">
          <a:xfrm flipH="1">
            <a:off x="8650224" y="3249168"/>
            <a:ext cx="292608" cy="481585"/>
          </a:xfrm>
          <a:prstGeom prst="straightConnector1">
            <a:avLst/>
          </a:prstGeom>
          <a:solidFill>
            <a:schemeClr val="accent1"/>
          </a:solidFill>
          <a:ln w="9525" cap="flat" cmpd="sng" algn="ctr">
            <a:solidFill>
              <a:schemeClr val="tx1"/>
            </a:solidFill>
            <a:prstDash val="solid"/>
            <a:round/>
            <a:headEnd type="none" w="med" len="med"/>
            <a:tailEnd type="none" w="med" len="med"/>
          </a:ln>
        </p:spPr>
      </p:cxnSp>
      <p:sp>
        <p:nvSpPr>
          <p:cNvPr id="19" name="Oval 18">
            <a:extLst>
              <a:ext uri="{FF2B5EF4-FFF2-40B4-BE49-F238E27FC236}">
                <a16:creationId xmlns:a16="http://schemas.microsoft.com/office/drawing/2014/main" id="{429C8C1D-393E-4516-A675-F78D3D0A35C2}"/>
              </a:ext>
            </a:extLst>
          </p:cNvPr>
          <p:cNvSpPr/>
          <p:nvPr/>
        </p:nvSpPr>
        <p:spPr bwMode="auto">
          <a:xfrm>
            <a:off x="8740310" y="1322832"/>
            <a:ext cx="146304" cy="3852672"/>
          </a:xfrm>
          <a:prstGeom prst="ellipse">
            <a:avLst/>
          </a:prstGeom>
          <a:solidFill>
            <a:schemeClr val="accent4"/>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de-DE" sz="1000" b="0" i="0" u="none" strike="noStrike" cap="none" normalizeH="0" baseline="0">
              <a:ln>
                <a:noFill/>
              </a:ln>
              <a:solidFill>
                <a:schemeClr val="bg1"/>
              </a:solidFill>
              <a:effectLst/>
              <a:latin typeface="Arial" panose="020B0604020202020204" pitchFamily="34" charset="0"/>
            </a:endParaRPr>
          </a:p>
        </p:txBody>
      </p:sp>
      <p:sp>
        <p:nvSpPr>
          <p:cNvPr id="31" name="TextBox 30">
            <a:extLst>
              <a:ext uri="{FF2B5EF4-FFF2-40B4-BE49-F238E27FC236}">
                <a16:creationId xmlns:a16="http://schemas.microsoft.com/office/drawing/2014/main" id="{EE268702-5712-401C-AB34-9AE2B22CB909}"/>
              </a:ext>
            </a:extLst>
          </p:cNvPr>
          <p:cNvSpPr txBox="1"/>
          <p:nvPr/>
        </p:nvSpPr>
        <p:spPr>
          <a:xfrm>
            <a:off x="8601794" y="1085496"/>
            <a:ext cx="899953" cy="230832"/>
          </a:xfrm>
          <a:prstGeom prst="rect">
            <a:avLst/>
          </a:prstGeom>
          <a:noFill/>
        </p:spPr>
        <p:txBody>
          <a:bodyPr wrap="square">
            <a:spAutoFit/>
          </a:bodyPr>
          <a:lstStyle/>
          <a:p>
            <a:r>
              <a:rPr lang="en-US" altLang="zh-CN" sz="900" i="1" dirty="0">
                <a:solidFill>
                  <a:prstClr val="black"/>
                </a:solidFill>
                <a:latin typeface="Calibri"/>
                <a:ea typeface="微软雅黑" panose="020B0503020204020204" pitchFamily="34" charset="-122"/>
                <a:sym typeface="Wingdings" panose="05000000000000000000" pitchFamily="2" charset="2"/>
              </a:rPr>
              <a:t>SEAL-x</a:t>
            </a:r>
            <a:endParaRPr lang="de-DE" sz="900" i="1" dirty="0"/>
          </a:p>
        </p:txBody>
      </p:sp>
    </p:spTree>
    <p:extLst>
      <p:ext uri="{BB962C8B-B14F-4D97-AF65-F5344CB8AC3E}">
        <p14:creationId xmlns:p14="http://schemas.microsoft.com/office/powerpoint/2010/main" val="433758636"/>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54E83B-836D-47A3-A11A-9E9E1C414357}"/>
              </a:ext>
            </a:extLst>
          </p:cNvPr>
          <p:cNvSpPr>
            <a:spLocks noGrp="1"/>
          </p:cNvSpPr>
          <p:nvPr>
            <p:ph type="title"/>
          </p:nvPr>
        </p:nvSpPr>
        <p:spPr/>
        <p:txBody>
          <a:bodyPr/>
          <a:lstStyle/>
          <a:p>
            <a:r>
              <a:rPr lang="en-US" dirty="0"/>
              <a:t>Summary</a:t>
            </a:r>
            <a:endParaRPr lang="de-DE" dirty="0"/>
          </a:p>
        </p:txBody>
      </p:sp>
      <p:sp>
        <p:nvSpPr>
          <p:cNvPr id="3" name="Content Placeholder 2">
            <a:extLst>
              <a:ext uri="{FF2B5EF4-FFF2-40B4-BE49-F238E27FC236}">
                <a16:creationId xmlns:a16="http://schemas.microsoft.com/office/drawing/2014/main" id="{197CB108-0D6E-42D9-930B-96BB1BA3814E}"/>
              </a:ext>
            </a:extLst>
          </p:cNvPr>
          <p:cNvSpPr>
            <a:spLocks noGrp="1"/>
          </p:cNvSpPr>
          <p:nvPr>
            <p:ph idx="1"/>
          </p:nvPr>
        </p:nvSpPr>
        <p:spPr>
          <a:xfrm>
            <a:off x="647701" y="1454151"/>
            <a:ext cx="10892028" cy="4830763"/>
          </a:xfrm>
        </p:spPr>
        <p:txBody>
          <a:bodyPr/>
          <a:lstStyle/>
          <a:p>
            <a:r>
              <a:rPr lang="en-US" dirty="0"/>
              <a:t>This DP provides some observations on the service-based SEAL architecture and possible limitations / mis-alignments with other enablement frameworks</a:t>
            </a:r>
          </a:p>
          <a:p>
            <a:r>
              <a:rPr lang="en-US" dirty="0"/>
              <a:t>It is proposed to discuss further enhancements or revisit current terminologies in existing SEAL spec to align with edge enablement framework, service-based principles and microservices architecture</a:t>
            </a:r>
          </a:p>
          <a:p>
            <a:pPr marL="0" indent="0">
              <a:buNone/>
            </a:pPr>
            <a:endParaRPr lang="en-US" dirty="0"/>
          </a:p>
          <a:p>
            <a:endParaRPr lang="de-DE" dirty="0"/>
          </a:p>
        </p:txBody>
      </p:sp>
    </p:spTree>
    <p:extLst>
      <p:ext uri="{BB962C8B-B14F-4D97-AF65-F5344CB8AC3E}">
        <p14:creationId xmlns:p14="http://schemas.microsoft.com/office/powerpoint/2010/main" val="304131845"/>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894</Words>
  <Application>Microsoft Office PowerPoint</Application>
  <PresentationFormat>Widescreen</PresentationFormat>
  <Paragraphs>93</Paragraphs>
  <Slides>5</Slides>
  <Notes>4</Notes>
  <HiddenSlides>0</HiddenSlides>
  <MMClips>0</MMClips>
  <ScaleCrop>false</ScaleCrop>
  <HeadingPairs>
    <vt:vector size="8" baseType="variant">
      <vt:variant>
        <vt:lpstr>Fonts Used</vt:lpstr>
      </vt:variant>
      <vt:variant>
        <vt:i4>4</vt:i4>
      </vt:variant>
      <vt:variant>
        <vt:lpstr>Theme</vt:lpstr>
      </vt:variant>
      <vt:variant>
        <vt:i4>2</vt:i4>
      </vt:variant>
      <vt:variant>
        <vt:lpstr>Embedded OLE Servers</vt:lpstr>
      </vt:variant>
      <vt:variant>
        <vt:i4>1</vt:i4>
      </vt:variant>
      <vt:variant>
        <vt:lpstr>Slide Titles</vt:lpstr>
      </vt:variant>
      <vt:variant>
        <vt:i4>5</vt:i4>
      </vt:variant>
    </vt:vector>
  </HeadingPairs>
  <TitlesOfParts>
    <vt:vector size="12" baseType="lpstr">
      <vt:lpstr>Arial</vt:lpstr>
      <vt:lpstr>Calibri</vt:lpstr>
      <vt:lpstr>Calibri Light</vt:lpstr>
      <vt:lpstr>Wingdings</vt:lpstr>
      <vt:lpstr>Office Theme</vt:lpstr>
      <vt:lpstr>1_Office Theme</vt:lpstr>
      <vt:lpstr>Visio</vt:lpstr>
      <vt:lpstr>   DP on eSEAL possible architecture considerations  </vt:lpstr>
      <vt:lpstr>Introduction - SEAL</vt:lpstr>
      <vt:lpstr>The evolution to microservices and the 3GPP paradigm</vt:lpstr>
      <vt:lpstr>Open Discussion Points</vt:lpstr>
      <vt:lpstr>Summary</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DP on SEAL single framework with microservices paradigm  </dc:title>
  <dc:creator>LNV</dc:creator>
  <cp:lastModifiedBy>LNV</cp:lastModifiedBy>
  <cp:revision>48</cp:revision>
  <dcterms:created xsi:type="dcterms:W3CDTF">2022-06-13T08:18:09Z</dcterms:created>
  <dcterms:modified xsi:type="dcterms:W3CDTF">2022-06-16T21:45:37Z</dcterms:modified>
</cp:coreProperties>
</file>