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528" r:id="rId2"/>
    <p:sldId id="534" r:id="rId3"/>
    <p:sldId id="547" r:id="rId4"/>
    <p:sldId id="548" r:id="rId5"/>
    <p:sldId id="549" r:id="rId6"/>
    <p:sldId id="551" r:id="rId7"/>
    <p:sldId id="550" r:id="rId8"/>
    <p:sldId id="552" r:id="rId9"/>
    <p:sldId id="537" r:id="rId10"/>
    <p:sldId id="553" r:id="rId11"/>
    <p:sldId id="54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SA6#46-e, 15 – 23 Nov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S6-212814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SA6#46-e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 Elections to SA6 Chair position to be held in SA6#47-e meeting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000" dirty="0" smtClean="0"/>
              <a:t>Mr. Suresh </a:t>
            </a:r>
            <a:r>
              <a:rPr lang="en-GB" altLang="en-US" sz="2000" dirty="0" err="1" smtClean="0"/>
              <a:t>Chitturi</a:t>
            </a:r>
            <a:r>
              <a:rPr lang="en-GB" altLang="en-US" sz="2000" dirty="0" smtClean="0"/>
              <a:t> completes two terms as SA6 Chair in Feb 2022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Announcement will be made on the SA6 list with the details</a:t>
            </a:r>
          </a:p>
          <a:p>
            <a:pPr marL="767839" lvl="1" indent="-295323">
              <a:defRPr/>
            </a:pPr>
            <a:endParaRPr lang="en-GB" altLang="en-US" sz="1800" dirty="0" smtClean="0"/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 smtClean="0"/>
          </a:p>
        </p:txBody>
      </p:sp>
    </p:spTree>
    <p:extLst>
      <p:ext uri="{BB962C8B-B14F-4D97-AF65-F5344CB8AC3E}">
        <p14:creationId xmlns:p14="http://schemas.microsoft.com/office/powerpoint/2010/main" val="38635314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91348"/>
              </p:ext>
            </p:extLst>
          </p:nvPr>
        </p:nvGraphicFramePr>
        <p:xfrm>
          <a:off x="245967" y="1752602"/>
          <a:ext cx="11605374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19645"/>
                <a:gridCol w="1483658"/>
                <a:gridCol w="1125071"/>
                <a:gridCol w="977153"/>
                <a:gridCol w="1080247"/>
                <a:gridCol w="1084729"/>
                <a:gridCol w="1324530"/>
                <a:gridCol w="201034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SA6#45-BIS-e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SA6#46-e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99%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99%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617549"/>
              </p:ext>
            </p:extLst>
          </p:nvPr>
        </p:nvGraphicFramePr>
        <p:xfrm>
          <a:off x="270902" y="1748118"/>
          <a:ext cx="11650196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39279"/>
                <a:gridCol w="1210236"/>
                <a:gridCol w="1111623"/>
                <a:gridCol w="981636"/>
                <a:gridCol w="1116105"/>
                <a:gridCol w="1084730"/>
                <a:gridCol w="1192306"/>
                <a:gridCol w="221428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SA6#45-BIS-e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SA6#46-e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20002"/>
              </p:ext>
            </p:extLst>
          </p:nvPr>
        </p:nvGraphicFramePr>
        <p:xfrm>
          <a:off x="158285" y="1620093"/>
          <a:ext cx="11814080" cy="449391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09033"/>
                <a:gridCol w="1305975"/>
                <a:gridCol w="1087141"/>
                <a:gridCol w="928231"/>
                <a:gridCol w="1028827"/>
                <a:gridCol w="1001393"/>
                <a:gridCol w="1105142"/>
                <a:gridCol w="2548338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87%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89%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91%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SA#94</a:t>
                      </a:r>
                    </a:p>
                    <a:p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at SA#95-e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SA6#46-e (target date – Jun 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at SA#94-e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Target completion to be shifted to SA#96.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8784"/>
              </p:ext>
            </p:extLst>
          </p:nvPr>
        </p:nvGraphicFramePr>
        <p:xfrm>
          <a:off x="216556" y="1629061"/>
          <a:ext cx="11563066" cy="47240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SA6#45-BIS-e (target date – Jun 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SA6#46-e (target date – Jun 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at SA6#45-BIS-e (target date – Sep 2022)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336847"/>
              </p:ext>
            </p:extLst>
          </p:nvPr>
        </p:nvGraphicFramePr>
        <p:xfrm>
          <a:off x="265862" y="1624577"/>
          <a:ext cx="11563066" cy="41449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FS_ADAES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SA6#45-BIS-e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FS_PIRatesAPP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SA6#46-e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SA#99 (03/2023)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SA6#46-e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Mission Critical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Aad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 hoc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gGroup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FS_MCAHGC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SA6#46-e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385128"/>
              </p:ext>
            </p:extLst>
          </p:nvPr>
        </p:nvGraphicFramePr>
        <p:xfrm>
          <a:off x="185179" y="1593201"/>
          <a:ext cx="11563066" cy="48154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20%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5%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eSEAL2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SA6#45-BIS-e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enh4MCPTT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SA6#45-BIS-e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MCOver5GProSe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Agreed at SA6#45-BIS-e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Content and Timeline </a:t>
            </a:r>
            <a:br>
              <a:rPr lang="en-US" dirty="0" smtClean="0"/>
            </a:br>
            <a:r>
              <a:rPr lang="en-US" sz="2000" dirty="0" smtClean="0"/>
              <a:t>(Endorsed in S6-212437 &amp; S6-212840)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677707"/>
            <a:ext cx="10515600" cy="4351338"/>
          </a:xfrm>
        </p:spPr>
        <p:txBody>
          <a:bodyPr/>
          <a:lstStyle/>
          <a:p>
            <a:pPr lvl="0"/>
            <a:r>
              <a:rPr lang="en-IN" sz="2000" b="1" dirty="0"/>
              <a:t>Proposal #1</a:t>
            </a:r>
            <a:r>
              <a:rPr lang="en-IN" sz="2000" dirty="0"/>
              <a:t>: Formal prioritization exercise will not be undertaken for SA6 in Rel-18, however, “content freeze” shall be established at SA6#46-e i.e. further new WID/SIDs, with the exception of “follow-up” WIDs based on ongoing study-items, may be accepted after SA6#46-e meeting only with consideration to factors such as availability of TUs, impact to workload and urgency to pursue the item.</a:t>
            </a:r>
          </a:p>
          <a:p>
            <a:pPr lvl="0"/>
            <a:r>
              <a:rPr lang="en-IN" sz="2000" b="1" dirty="0"/>
              <a:t>Proposal #2</a:t>
            </a:r>
            <a:r>
              <a:rPr lang="en-IN" sz="2000" dirty="0"/>
              <a:t>: The studies for Rel-18 must be concluded latest by June 2022 or Sep 2022, to allow sufficient time (i.e. at least 9 months, maximum of 6 meetings) for normative work, failing which it can result in a risk of completion of the Rel-18 normative work by March 2023 or may be subject to down-scoping.</a:t>
            </a:r>
          </a:p>
          <a:p>
            <a:pPr lvl="0"/>
            <a:r>
              <a:rPr lang="en-IN" sz="2000" b="1" dirty="0"/>
              <a:t>Proposal #3</a:t>
            </a:r>
            <a:r>
              <a:rPr lang="en-IN" sz="2000" dirty="0"/>
              <a:t>: All approved Rel-18 WID/SIDs will be on the agenda during e-meetings. Additionally, time allocations for specific agenda items may be limited and time allocated to present/discuss each document may also be limited. Other strategies e.g. “alternating” agenda items, may be considered when F2F meetings resume</a:t>
            </a:r>
            <a:r>
              <a:rPr lang="en-IN" sz="2000" dirty="0" smtClean="0"/>
              <a:t>.</a:t>
            </a:r>
          </a:p>
          <a:p>
            <a:pPr lvl="0"/>
            <a:r>
              <a:rPr lang="en-IN" sz="2000" b="1" dirty="0"/>
              <a:t>Proposal </a:t>
            </a:r>
            <a:r>
              <a:rPr lang="en-IN" sz="2000" b="1" dirty="0" smtClean="0"/>
              <a:t>#4</a:t>
            </a:r>
            <a:r>
              <a:rPr lang="en-IN" sz="2000" dirty="0" smtClean="0"/>
              <a:t>: </a:t>
            </a:r>
            <a:r>
              <a:rPr lang="en-IN" sz="2000" dirty="0"/>
              <a:t>Rel-18 workload feasibility assessment to be prepared with inputs from Rapporteurs, based on the WID/SID objectives and the available TUs in </a:t>
            </a:r>
            <a:r>
              <a:rPr lang="en-IN" sz="2000" dirty="0" smtClean="0"/>
              <a:t>Rel-18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415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 smtClean="0"/>
              <a:t>Pre-SA6#47-e </a:t>
            </a:r>
            <a:r>
              <a:rPr lang="en-GB" altLang="en-US" sz="2400" dirty="0"/>
              <a:t>conference calls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 err="1" smtClean="0"/>
              <a:t>eEDGEAPP</a:t>
            </a:r>
            <a:r>
              <a:rPr lang="en-GB" altLang="en-US" sz="1800" dirty="0" smtClean="0"/>
              <a:t> – 2 (date TBD)</a:t>
            </a:r>
            <a:endParaRPr lang="en-GB" altLang="en-US" sz="1800" dirty="0"/>
          </a:p>
          <a:p>
            <a:pPr marL="767839" lvl="1" indent="-295323">
              <a:defRPr/>
            </a:pPr>
            <a:r>
              <a:rPr lang="en-GB" altLang="en-US" sz="1800" dirty="0" smtClean="0"/>
              <a:t>NSCALE – 1 (date TBD)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MC – 1 (date TBD)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New items (structure/skeleton/scope) – 1 (date TBD)</a:t>
            </a:r>
          </a:p>
          <a:p>
            <a:pPr marL="354387" indent="-354387">
              <a:defRPr/>
            </a:pPr>
            <a:r>
              <a:rPr lang="en-GB" altLang="en-US" sz="2400" dirty="0" smtClean="0"/>
              <a:t>Q2/2022 SA6 meeting dates -&gt; to be converted to e-meetings</a:t>
            </a:r>
          </a:p>
          <a:p>
            <a:pPr marL="0" indent="0">
              <a:buNone/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r>
              <a:rPr lang="en-GB" altLang="en-US" sz="2000" dirty="0" smtClean="0"/>
              <a:t>Rapporteurs </a:t>
            </a:r>
            <a:r>
              <a:rPr lang="en-GB" altLang="en-US" sz="2000" dirty="0"/>
              <a:t>to make the draft TRs/TSs available within one week</a:t>
            </a:r>
            <a:r>
              <a:rPr lang="en-GB" altLang="en-US" sz="2000" dirty="0" smtClean="0"/>
              <a:t>!</a:t>
            </a:r>
          </a:p>
          <a:p>
            <a:pPr marL="354387" indent="-354387">
              <a:defRPr/>
            </a:pPr>
            <a:r>
              <a:rPr lang="en-GB" altLang="en-US" sz="2000" dirty="0" smtClean="0"/>
              <a:t>All pre-agreed/approved revisions MUST be in the inbox folder!</a:t>
            </a:r>
          </a:p>
          <a:p>
            <a:pPr marL="354387" indent="-354387">
              <a:defRPr/>
            </a:pPr>
            <a:r>
              <a:rPr lang="en-GB" altLang="en-US" sz="2000" dirty="0" smtClean="0"/>
              <a:t>Rapporteurs to provide inputs to Rel-17 WI summaries (TR 21.917)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  <p:sp>
        <p:nvSpPr>
          <p:cNvPr id="3" name="TextBox 2"/>
          <p:cNvSpPr txBox="1"/>
          <p:nvPr/>
        </p:nvSpPr>
        <p:spPr>
          <a:xfrm>
            <a:off x="8467164" y="3664401"/>
            <a:ext cx="119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67164" y="4360529"/>
            <a:ext cx="1367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Proposed</a:t>
            </a:r>
            <a:endParaRPr lang="en-US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792830"/>
              </p:ext>
            </p:extLst>
          </p:nvPr>
        </p:nvGraphicFramePr>
        <p:xfrm>
          <a:off x="1151255" y="3753317"/>
          <a:ext cx="6841490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0475"/>
                <a:gridCol w="2339975"/>
                <a:gridCol w="324104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SA6#48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04 – 08 April 2022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North America, Location, TBC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SA6#49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16 – 20 May 2022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Asia, Location, TBC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432496"/>
              </p:ext>
            </p:extLst>
          </p:nvPr>
        </p:nvGraphicFramePr>
        <p:xfrm>
          <a:off x="1151255" y="4545195"/>
          <a:ext cx="6841490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0475"/>
                <a:gridCol w="2339975"/>
                <a:gridCol w="324104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SA6#48-e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04 – </a:t>
                      </a:r>
                      <a:r>
                        <a:rPr lang="en-GB" sz="1600" b="1" dirty="0" smtClean="0">
                          <a:effectLst/>
                        </a:rPr>
                        <a:t>12 </a:t>
                      </a:r>
                      <a:r>
                        <a:rPr lang="en-GB" sz="1600" b="1" dirty="0">
                          <a:effectLst/>
                        </a:rPr>
                        <a:t>April 2022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Online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SA6#49-e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>
                          <a:effectLst/>
                        </a:rPr>
                        <a:t>16 – </a:t>
                      </a:r>
                      <a:r>
                        <a:rPr lang="en-GB" sz="1600" b="1" dirty="0" smtClean="0">
                          <a:effectLst/>
                        </a:rPr>
                        <a:t>24 </a:t>
                      </a:r>
                      <a:r>
                        <a:rPr lang="en-GB" sz="1600" b="1" dirty="0">
                          <a:effectLst/>
                        </a:rPr>
                        <a:t>May 2022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Online</a:t>
                      </a:r>
                      <a:endParaRPr lang="en-IN" sz="2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25462</TotalTime>
  <Words>1220</Words>
  <Application>Microsoft Office PowerPoint</Application>
  <PresentationFormat>Widescreen</PresentationFormat>
  <Paragraphs>352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Malgun Gothic</vt:lpstr>
      <vt:lpstr>Arial</vt:lpstr>
      <vt:lpstr>Calibri</vt:lpstr>
      <vt:lpstr>Calibri Light</vt:lpstr>
      <vt:lpstr>Times New Roman</vt:lpstr>
      <vt:lpstr>Office Theme</vt:lpstr>
      <vt:lpstr>   SA6#46-e Work Plan Review</vt:lpstr>
      <vt:lpstr>Overview: Rel-17 Work Items – 1/2</vt:lpstr>
      <vt:lpstr>Overview: Rel-17 Work Items – 2/2</vt:lpstr>
      <vt:lpstr>Overview: Ongoing Studies</vt:lpstr>
      <vt:lpstr>Overview: Ongoing Studies</vt:lpstr>
      <vt:lpstr>Overview: Ongoing Studies</vt:lpstr>
      <vt:lpstr>Overview: Rel-18 Work-Items</vt:lpstr>
      <vt:lpstr>Rel-18 Content and Timeline  (Endorsed in S6-212437 &amp; S6-212840)</vt:lpstr>
      <vt:lpstr>Conference calls and other items</vt:lpstr>
      <vt:lpstr>SA6 Chair Election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1877</cp:revision>
  <dcterms:created xsi:type="dcterms:W3CDTF">2010-02-05T13:52:04Z</dcterms:created>
  <dcterms:modified xsi:type="dcterms:W3CDTF">2021-11-23T18:27:28Z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