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2"/>
  </p:notesMasterIdLst>
  <p:handoutMasterIdLst>
    <p:handoutMasterId r:id="rId13"/>
  </p:handoutMasterIdLst>
  <p:sldIdLst>
    <p:sldId id="528" r:id="rId2"/>
    <p:sldId id="534" r:id="rId3"/>
    <p:sldId id="547" r:id="rId4"/>
    <p:sldId id="548" r:id="rId5"/>
    <p:sldId id="549" r:id="rId6"/>
    <p:sldId id="551" r:id="rId7"/>
    <p:sldId id="550" r:id="rId8"/>
    <p:sldId id="552" r:id="rId9"/>
    <p:sldId id="537" r:id="rId10"/>
    <p:sldId id="545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66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9112" autoAdjust="0"/>
  </p:normalViewPr>
  <p:slideViewPr>
    <p:cSldViewPr snapToGrid="0">
      <p:cViewPr varScale="1">
        <p:scale>
          <a:sx n="85" d="100"/>
          <a:sy n="85" d="100"/>
        </p:scale>
        <p:origin x="598" y="41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</a:t>
            </a:r>
            <a:r>
              <a:rPr lang="en-GB" altLang="en-US" sz="1000" b="1" dirty="0" smtClean="0">
                <a:ln w="0"/>
                <a:latin typeface="Calibri" panose="020F0502020204030204" pitchFamily="34" charset="0"/>
              </a:rPr>
              <a:t>2021</a:t>
            </a:r>
            <a:endParaRPr lang="en-GB" altLang="en-US" sz="1000" b="1" dirty="0">
              <a:ln w="0"/>
              <a:latin typeface="Calibri" panose="020F0502020204030204" pitchFamily="34" charset="0"/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SA6#45-BIS-e, 11 – 19 Oct</a:t>
            </a:r>
            <a:r>
              <a:rPr lang="en-GB" sz="1100" b="0" kern="1200" baseline="0" dirty="0" smtClean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2021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S6-212459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9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US" sz="5300" b="1" dirty="0" smtClean="0"/>
              <a:t>SA6#45-BIS-e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2400" dirty="0" smtClean="0">
                <a:latin typeface="Arial" panose="020B0604020202020204" pitchFamily="34" charset="0"/>
              </a:rPr>
              <a:t>Suresh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Chitturi</a:t>
            </a:r>
            <a:endParaRPr lang="en-US" altLang="en-US" sz="24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</a:rPr>
              <a:t>SA6 Chair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SAMSUNG</a:t>
            </a:r>
            <a:endParaRPr lang="en-US" altLang="en-U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 smtClean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1/2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668307"/>
              </p:ext>
            </p:extLst>
          </p:nvPr>
        </p:nvGraphicFramePr>
        <p:xfrm>
          <a:off x="245967" y="1752602"/>
          <a:ext cx="11605374" cy="440615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19645"/>
                <a:gridCol w="1483658"/>
                <a:gridCol w="1125071"/>
                <a:gridCol w="977153"/>
                <a:gridCol w="1080247"/>
                <a:gridCol w="1084729"/>
                <a:gridCol w="1324530"/>
                <a:gridCol w="201034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SA6#45-BIS-e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SA6#46-e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US" altLang="en-US" sz="1400" dirty="0" smtClean="0"/>
                        <a:t>Enhancements to Application Architecture for the Mobile Communication System for Railways Phase 2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eMONASTERY2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MC services support on IOPS mode of operation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effectLst/>
                        </a:rPr>
                        <a:t>MCIOPS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SA#84</a:t>
                      </a:r>
                    </a:p>
                    <a:p>
                      <a:pPr algn="l"/>
                      <a:r>
                        <a:rPr lang="en-US" sz="1600" dirty="0" smtClean="0"/>
                        <a:t>(06/2019)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Enhanced Mission Critical Push-to-talk architecture phase 3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enh3MCPTT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SA#87</a:t>
                      </a:r>
                    </a:p>
                    <a:p>
                      <a:pPr algn="l"/>
                      <a:r>
                        <a:rPr lang="en-US" sz="1600" dirty="0" smtClean="0"/>
                        <a:t>(03/2020)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Enhancements for functional architecture and information flows for Mission Critical Data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eMCData3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73441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Architecture for enabling Edge Applications</a:t>
                      </a:r>
                      <a:endParaRPr lang="en-US" sz="14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EDGEAPP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SA#86</a:t>
                      </a:r>
                    </a:p>
                    <a:p>
                      <a:pPr algn="l"/>
                      <a:r>
                        <a:rPr lang="en-US" sz="1600" dirty="0" smtClean="0"/>
                        <a:t>(12/2019)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99%</a:t>
                      </a:r>
                      <a:endParaRPr lang="en-US" sz="1600" b="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8074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89438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Rel-17 Work Items – 2/2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5675"/>
              </p:ext>
            </p:extLst>
          </p:nvPr>
        </p:nvGraphicFramePr>
        <p:xfrm>
          <a:off x="270902" y="1748118"/>
          <a:ext cx="11650196" cy="44221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39279"/>
                <a:gridCol w="1210236"/>
                <a:gridCol w="1111623"/>
                <a:gridCol w="981636"/>
                <a:gridCol w="1116105"/>
                <a:gridCol w="1084730"/>
                <a:gridCol w="1192306"/>
                <a:gridCol w="2214281"/>
              </a:tblGrid>
              <a:tr h="6678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</a:t>
                      </a:r>
                      <a:r>
                        <a:rPr lang="en-US" sz="1800" baseline="0" dirty="0" smtClean="0"/>
                        <a:t> Item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Approved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SA#93-e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SA6#45-BIS-e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SA6#46-e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600" baseline="0" dirty="0" smtClean="0"/>
                        <a:t>Completion</a:t>
                      </a:r>
                      <a:endParaRPr lang="en-US" sz="1600" dirty="0"/>
                    </a:p>
                  </a:txBody>
                  <a:tcPr marL="91452" marR="91452" marT="45570" marB="4557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52" marR="91452" marT="45570" marB="45570"/>
                </a:tc>
              </a:tr>
              <a:tr h="95176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application layer support for V2X services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eV2XAPP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Architecture for MSGin5G Service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5GMARCH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90%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Mission Critical Services</a:t>
                      </a:r>
                      <a:r>
                        <a:rPr lang="en-US" sz="1600" baseline="0" dirty="0" smtClean="0"/>
                        <a:t> over 5GS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MCOver5GS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SA#89</a:t>
                      </a:r>
                    </a:p>
                    <a:p>
                      <a:r>
                        <a:rPr lang="en-US" sz="1600" dirty="0" smtClean="0"/>
                        <a:t>(09/2020)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  <a:tr h="734153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Enhanced Service Enabler Architecture Layer for Verticals 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eSEAL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1452" marR="91452" marT="45570" marB="45570"/>
                </a:tc>
              </a:tr>
              <a:tr h="689460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Application layer support for </a:t>
                      </a:r>
                      <a:r>
                        <a:rPr lang="en-IN" sz="1600" dirty="0" err="1" smtClean="0"/>
                        <a:t>Uncrewed</a:t>
                      </a:r>
                      <a:r>
                        <a:rPr lang="en-IN" sz="1600" dirty="0" smtClean="0"/>
                        <a:t> Aerial System (UAS)</a:t>
                      </a:r>
                      <a:endParaRPr lang="en-US" sz="160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UASAPP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SA#90</a:t>
                      </a:r>
                    </a:p>
                    <a:p>
                      <a:r>
                        <a:rPr lang="en-US" sz="1600" dirty="0" smtClean="0"/>
                        <a:t>(12/2020)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SA#92</a:t>
                      </a:r>
                    </a:p>
                    <a:p>
                      <a:r>
                        <a:rPr lang="en-US" sz="1600" dirty="0" smtClean="0"/>
                        <a:t>(06/2021)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2" marB="4557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570" marB="4557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4792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48876"/>
              </p:ext>
            </p:extLst>
          </p:nvPr>
        </p:nvGraphicFramePr>
        <p:xfrm>
          <a:off x="176214" y="1951788"/>
          <a:ext cx="11580997" cy="3916515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4565"/>
                <a:gridCol w="1339257"/>
                <a:gridCol w="1065693"/>
                <a:gridCol w="909918"/>
                <a:gridCol w="1008529"/>
                <a:gridCol w="981636"/>
                <a:gridCol w="1083338"/>
                <a:gridCol w="2498061"/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Study on Mission Critical Services support over 5G System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FS_MCOver5GS 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(06/2018)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87%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FS_MCGWUE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SA#93</a:t>
                      </a:r>
                    </a:p>
                    <a:p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00FF"/>
                          </a:solidFill>
                        </a:rPr>
                        <a:t>Remove</a:t>
                      </a: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 from Agenda?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  <a:tr h="82850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Study of Interconnection and Migration Aspects for Railways</a:t>
                      </a:r>
                      <a:r>
                        <a:rPr lang="en-GB" altLang="en-US" sz="1600" dirty="0" smtClean="0"/>
                        <a:t>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FS_IRail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SA#88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(06/2020)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60%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SA#93</a:t>
                      </a:r>
                    </a:p>
                    <a:p>
                      <a:r>
                        <a:rPr lang="en-US" sz="1600" dirty="0" smtClean="0"/>
                        <a:t>(12/2021)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</a:rPr>
                        <a:t>TR for approval at SA#94-e?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FS_NSCALE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(03/2021)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054467"/>
              </p:ext>
            </p:extLst>
          </p:nvPr>
        </p:nvGraphicFramePr>
        <p:xfrm>
          <a:off x="230003" y="1902484"/>
          <a:ext cx="11563066" cy="414499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enablement aspects for subscriber-aware northbound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FS_SNAAPP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SA#95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Application Capability Exposure for </a:t>
                      </a:r>
                      <a:r>
                        <a:rPr lang="en-IN" sz="1600" dirty="0" err="1" smtClean="0"/>
                        <a:t>IoT</a:t>
                      </a:r>
                      <a:r>
                        <a:rPr lang="en-IN" sz="1600" dirty="0" smtClean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FS_ACE_IOT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15%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(target date – Jun</a:t>
                      </a:r>
                      <a:r>
                        <a:rPr lang="en-US" sz="1600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FS_5GFLS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(06/2021)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20%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674992"/>
              </p:ext>
            </p:extLst>
          </p:nvPr>
        </p:nvGraphicFramePr>
        <p:xfrm>
          <a:off x="230003" y="1902484"/>
          <a:ext cx="11563066" cy="307824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Revised SID (target date – Sep 2022)</a:t>
                      </a: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FS_SEALDD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FS_eV2XAPP2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 smtClean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613352"/>
              </p:ext>
            </p:extLst>
          </p:nvPr>
        </p:nvGraphicFramePr>
        <p:xfrm>
          <a:off x="243450" y="1965237"/>
          <a:ext cx="11563066" cy="2590568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96973"/>
                <a:gridCol w="1398494"/>
                <a:gridCol w="1035424"/>
                <a:gridCol w="905435"/>
                <a:gridCol w="977153"/>
                <a:gridCol w="995082"/>
                <a:gridCol w="1059652"/>
                <a:gridCol w="2494853"/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 Code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WID </a:t>
                      </a:r>
                      <a:r>
                        <a:rPr lang="en-US" sz="1600" dirty="0" smtClean="0"/>
                        <a:t>Approved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SA6#45-BIS-e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SA6#46-e</a:t>
                      </a:r>
                      <a:endParaRPr lang="en-US" sz="16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</a:t>
                      </a:r>
                      <a:br>
                        <a:rPr lang="en-US" sz="1600" dirty="0" smtClean="0"/>
                      </a:br>
                      <a:r>
                        <a:rPr lang="en-US" sz="1400" baseline="0" dirty="0" smtClean="0"/>
                        <a:t>Completion</a:t>
                      </a:r>
                      <a:endParaRPr lang="en-US" sz="14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Remarks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MCOver5MBS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TBD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SA#95</a:t>
                      </a:r>
                    </a:p>
                    <a:p>
                      <a:r>
                        <a:rPr lang="en-US" sz="1600" dirty="0" smtClean="0"/>
                        <a:t>(03/2022)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MCGWUE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TBD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SA#96</a:t>
                      </a:r>
                    </a:p>
                    <a:p>
                      <a:r>
                        <a:rPr lang="en-US" sz="1600" dirty="0" smtClean="0"/>
                        <a:t>(06/2022)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 smtClean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FFAPP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SA#93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(09/2021)</a:t>
                      </a:r>
                      <a:endParaRPr lang="en-US" sz="16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0%</a:t>
                      </a:r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TBD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Rel-18 Work Planning (S6-212437)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b="1" dirty="0"/>
              <a:t>Step 1</a:t>
            </a:r>
            <a:r>
              <a:rPr lang="en-GB" sz="2400" dirty="0"/>
              <a:t>: SA6 leadership to prepare the available TUs in Rel-18 based on the agreed meeting schedule and the template for Rapporteur inputs. The TUs will be based on regular F2F meetings (Deadline: Oct 22</a:t>
            </a:r>
            <a:r>
              <a:rPr lang="en-GB" sz="2400" baseline="30000" dirty="0"/>
              <a:t>nd</a:t>
            </a:r>
            <a:r>
              <a:rPr lang="en-GB" sz="2400" dirty="0"/>
              <a:t>, Friday) </a:t>
            </a:r>
            <a:endParaRPr lang="en-IN" sz="2400" dirty="0"/>
          </a:p>
          <a:p>
            <a:pPr lvl="0"/>
            <a:r>
              <a:rPr lang="en-GB" sz="2400" b="1" dirty="0"/>
              <a:t>Step 2</a:t>
            </a:r>
            <a:r>
              <a:rPr lang="en-GB" sz="2400" dirty="0"/>
              <a:t>: Rapporteurs to provide estimates of TUs for the proposed WID/SID objectives based on the provided template (Deadline: Oct 27</a:t>
            </a:r>
            <a:r>
              <a:rPr lang="en-GB" sz="2400" baseline="30000" dirty="0"/>
              <a:t>th</a:t>
            </a:r>
            <a:r>
              <a:rPr lang="en-GB" sz="2400" dirty="0"/>
              <a:t>, Wed)</a:t>
            </a:r>
            <a:endParaRPr lang="en-IN" sz="2400" dirty="0"/>
          </a:p>
          <a:p>
            <a:pPr lvl="0"/>
            <a:r>
              <a:rPr lang="en-GB" sz="2400" b="1" dirty="0"/>
              <a:t>Step 3</a:t>
            </a:r>
            <a:r>
              <a:rPr lang="en-GB" sz="2400" dirty="0"/>
              <a:t>: SA6 leadership to provide the aggregated summary of inputs (Deadline: Oct 29</a:t>
            </a:r>
            <a:r>
              <a:rPr lang="en-GB" sz="2400" baseline="30000" dirty="0"/>
              <a:t>th</a:t>
            </a:r>
            <a:r>
              <a:rPr lang="en-GB" sz="2400" dirty="0"/>
              <a:t>, Friday)</a:t>
            </a:r>
            <a:endParaRPr lang="en-IN" sz="2400" dirty="0"/>
          </a:p>
          <a:p>
            <a:pPr lvl="0"/>
            <a:r>
              <a:rPr lang="en-GB" sz="2400" b="1" dirty="0"/>
              <a:t>Step 4</a:t>
            </a:r>
            <a:r>
              <a:rPr lang="en-GB" sz="2400" dirty="0"/>
              <a:t>: SA6 to review the aggregated summary provided by the leadership over an informal conference call (Deadline: Nov 8</a:t>
            </a:r>
            <a:r>
              <a:rPr lang="en-GB" sz="2400" baseline="30000" dirty="0"/>
              <a:t>th</a:t>
            </a:r>
            <a:r>
              <a:rPr lang="en-GB" sz="2400" dirty="0"/>
              <a:t>, Monday)</a:t>
            </a:r>
            <a:endParaRPr lang="en-IN" sz="2400" dirty="0"/>
          </a:p>
          <a:p>
            <a:pPr lvl="0"/>
            <a:r>
              <a:rPr lang="en-GB" sz="2400" b="1" dirty="0"/>
              <a:t>Step 5</a:t>
            </a:r>
            <a:r>
              <a:rPr lang="en-GB" sz="2400" dirty="0"/>
              <a:t>: SA6 to endorse the workload assessment summary during SA6#46-e meeting.</a:t>
            </a:r>
            <a:endParaRPr lang="en-IN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41542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 smtClean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894" dirty="0" smtClean="0"/>
              <a:t>Pre-SA6#46-e </a:t>
            </a:r>
            <a:r>
              <a:rPr lang="en-GB" altLang="en-US" sz="2894" dirty="0"/>
              <a:t>conference calls</a:t>
            </a:r>
            <a:endParaRPr lang="en-IN" altLang="en-US" sz="2894" dirty="0"/>
          </a:p>
          <a:p>
            <a:pPr marL="767839" lvl="1" indent="-295323">
              <a:defRPr/>
            </a:pPr>
            <a:r>
              <a:rPr lang="en-GB" altLang="en-US" sz="1800" dirty="0" smtClean="0"/>
              <a:t>New WID/SIDs </a:t>
            </a:r>
            <a:r>
              <a:rPr lang="en-GB" altLang="en-US" sz="1800" dirty="0"/>
              <a:t>– 1 </a:t>
            </a:r>
            <a:r>
              <a:rPr lang="en-GB" altLang="en-US" sz="1800" dirty="0" smtClean="0"/>
              <a:t>(date TBD)</a:t>
            </a:r>
          </a:p>
          <a:p>
            <a:pPr marL="767839" lvl="1" indent="-295323">
              <a:defRPr/>
            </a:pPr>
            <a:r>
              <a:rPr lang="en-GB" altLang="en-US" sz="1800" dirty="0" err="1" smtClean="0"/>
              <a:t>eEDGEAPP</a:t>
            </a:r>
            <a:r>
              <a:rPr lang="en-GB" altLang="en-US" sz="1800" dirty="0" smtClean="0"/>
              <a:t> – 1 (date TBD)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 smtClean="0"/>
              <a:t>Rel-18 work planning (Rapporteurs only) – 1 (Oct 26</a:t>
            </a:r>
            <a:r>
              <a:rPr lang="en-GB" altLang="en-US" sz="1800" baseline="30000" dirty="0" smtClean="0"/>
              <a:t>th</a:t>
            </a:r>
            <a:r>
              <a:rPr lang="en-GB" altLang="en-US" sz="1800" dirty="0" smtClean="0"/>
              <a:t>) </a:t>
            </a:r>
          </a:p>
          <a:p>
            <a:pPr marL="767839" lvl="1" indent="-295323">
              <a:defRPr/>
            </a:pPr>
            <a:r>
              <a:rPr lang="en-GB" altLang="en-US" sz="1800" dirty="0" smtClean="0"/>
              <a:t>Rel-18 Work planning – 1 (Nov 8</a:t>
            </a:r>
            <a:r>
              <a:rPr lang="en-GB" altLang="en-US" sz="1800" baseline="30000" dirty="0" smtClean="0"/>
              <a:t>th</a:t>
            </a:r>
            <a:r>
              <a:rPr lang="en-GB" altLang="en-US" sz="1800" dirty="0" smtClean="0"/>
              <a:t>)</a:t>
            </a:r>
          </a:p>
          <a:p>
            <a:pPr marL="354387" indent="-354387">
              <a:defRPr/>
            </a:pPr>
            <a:r>
              <a:rPr lang="en-GB" altLang="en-US" sz="2894" dirty="0" smtClean="0"/>
              <a:t>Q1/2022 SA6 meeting dates </a:t>
            </a:r>
            <a:r>
              <a:rPr lang="en-GB" altLang="en-US" sz="2894" dirty="0" smtClean="0"/>
              <a:t>-&gt; to </a:t>
            </a:r>
            <a:r>
              <a:rPr lang="en-GB" altLang="en-US" sz="2894" dirty="0" smtClean="0"/>
              <a:t>be </a:t>
            </a:r>
            <a:r>
              <a:rPr lang="en-GB" altLang="en-US" sz="2894" dirty="0" smtClean="0"/>
              <a:t>converted to e-meeting</a:t>
            </a:r>
            <a:endParaRPr lang="en-GB" altLang="en-US" sz="2894" dirty="0" smtClean="0"/>
          </a:p>
          <a:p>
            <a:pPr marL="0" indent="0">
              <a:buNone/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endParaRPr lang="en-GB" altLang="en-US" sz="2894" dirty="0" smtClean="0"/>
          </a:p>
          <a:p>
            <a:pPr marL="354387" indent="-354387">
              <a:defRPr/>
            </a:pPr>
            <a:r>
              <a:rPr lang="en-GB" altLang="en-US" sz="2894" dirty="0" smtClean="0"/>
              <a:t>Rapporteurs </a:t>
            </a:r>
            <a:r>
              <a:rPr lang="en-GB" altLang="en-US" sz="2894" dirty="0"/>
              <a:t>to make the draft TRs/TSs available within one week</a:t>
            </a:r>
            <a:r>
              <a:rPr lang="en-GB" altLang="en-US" sz="2894" dirty="0" smtClean="0"/>
              <a:t>!</a:t>
            </a:r>
          </a:p>
          <a:p>
            <a:pPr marL="354387" indent="-354387">
              <a:defRPr/>
            </a:pPr>
            <a:r>
              <a:rPr lang="en-GB" altLang="en-US" sz="2894" dirty="0" smtClean="0"/>
              <a:t>All revisions MUST be in the inbox folder!</a:t>
            </a:r>
          </a:p>
          <a:p>
            <a:pPr marL="354387" indent="-354387">
              <a:defRPr/>
            </a:pPr>
            <a:endParaRPr lang="en-GB" altLang="en-US" sz="288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427875"/>
              </p:ext>
            </p:extLst>
          </p:nvPr>
        </p:nvGraphicFramePr>
        <p:xfrm>
          <a:off x="1263314" y="3882087"/>
          <a:ext cx="6854227" cy="412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822"/>
                <a:gridCol w="2344331"/>
                <a:gridCol w="3247074"/>
              </a:tblGrid>
              <a:tr h="412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SA6#47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14 – 18 February 2022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To be converted to e-meeting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029109"/>
              </p:ext>
            </p:extLst>
          </p:nvPr>
        </p:nvGraphicFramePr>
        <p:xfrm>
          <a:off x="1263313" y="4460444"/>
          <a:ext cx="6854227" cy="412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822"/>
                <a:gridCol w="2344331"/>
                <a:gridCol w="3247074"/>
              </a:tblGrid>
              <a:tr h="412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SA6#47-e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>
                          <a:effectLst/>
                        </a:rPr>
                        <a:t>14 – </a:t>
                      </a:r>
                      <a:r>
                        <a:rPr lang="en-GB" sz="1600" dirty="0" smtClean="0">
                          <a:effectLst/>
                        </a:rPr>
                        <a:t>22 </a:t>
                      </a:r>
                      <a:r>
                        <a:rPr lang="en-GB" sz="1600" dirty="0">
                          <a:effectLst/>
                        </a:rPr>
                        <a:t>February 2022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Online</a:t>
                      </a:r>
                      <a:endParaRPr lang="en-IN" sz="24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00247" y="3882087"/>
            <a:ext cx="119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Current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0247" y="4460444"/>
            <a:ext cx="136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Proposed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25279</TotalTime>
  <Words>856</Words>
  <Application>Microsoft Office PowerPoint</Application>
  <PresentationFormat>Widescreen</PresentationFormat>
  <Paragraphs>281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Malgun Gothic</vt:lpstr>
      <vt:lpstr>Arial</vt:lpstr>
      <vt:lpstr>Calibri</vt:lpstr>
      <vt:lpstr>Calibri Light</vt:lpstr>
      <vt:lpstr>Times New Roman</vt:lpstr>
      <vt:lpstr>Office Theme</vt:lpstr>
      <vt:lpstr>   SA6#45-BIS-e Work Plan Review</vt:lpstr>
      <vt:lpstr>Overview: Rel-17 Work Items – 1/2</vt:lpstr>
      <vt:lpstr>Overview: Rel-17 Work Items – 2/2</vt:lpstr>
      <vt:lpstr>Overview: Ongoing Studies</vt:lpstr>
      <vt:lpstr>Overview: Ongoing Studies</vt:lpstr>
      <vt:lpstr>Overview: Ongoing Studies</vt:lpstr>
      <vt:lpstr>Overview: Rel-18 Work-Items</vt:lpstr>
      <vt:lpstr>Rel-18 Work Planning (S6-212437)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1807</cp:revision>
  <dcterms:created xsi:type="dcterms:W3CDTF">2010-02-05T13:52:04Z</dcterms:created>
  <dcterms:modified xsi:type="dcterms:W3CDTF">2021-10-19T07:43:45Z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