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4" r:id="rId3"/>
    <p:sldId id="547" r:id="rId4"/>
    <p:sldId id="535" r:id="rId5"/>
    <p:sldId id="537" r:id="rId6"/>
    <p:sldId id="5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SA6#43-e, 24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May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-02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June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S6-211465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SA6#43-e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  <a:endParaRPr lang="en-US" altLang="en-US" sz="20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611442"/>
              </p:ext>
            </p:extLst>
          </p:nvPr>
        </p:nvGraphicFramePr>
        <p:xfrm>
          <a:off x="286309" y="1622614"/>
          <a:ext cx="10829926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8938"/>
                <a:gridCol w="1515035"/>
                <a:gridCol w="1228183"/>
                <a:gridCol w="914382"/>
                <a:gridCol w="1080247"/>
                <a:gridCol w="1286435"/>
                <a:gridCol w="2106706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SA6#42-BIS-e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TS for</a:t>
                      </a:r>
                      <a:r>
                        <a:rPr lang="en-US" sz="1400" baseline="0" dirty="0" smtClean="0"/>
                        <a:t> approval at SA#92</a:t>
                      </a: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134217"/>
              </p:ext>
            </p:extLst>
          </p:nvPr>
        </p:nvGraphicFramePr>
        <p:xfrm>
          <a:off x="160803" y="1609166"/>
          <a:ext cx="11363327" cy="44639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16999"/>
                <a:gridCol w="1265651"/>
                <a:gridCol w="1178595"/>
                <a:gridCol w="981212"/>
                <a:gridCol w="1075011"/>
                <a:gridCol w="1284181"/>
                <a:gridCol w="2561678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SA6#42-BIS-e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for information at 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Exception sheet until SA#93-e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TS for approval at SA#92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Exception sheet?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for information and approval at SA#92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062178"/>
              </p:ext>
            </p:extLst>
          </p:nvPr>
        </p:nvGraphicFramePr>
        <p:xfrm>
          <a:off x="279307" y="1664919"/>
          <a:ext cx="11137245" cy="39970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87117"/>
                <a:gridCol w="1417204"/>
                <a:gridCol w="1029666"/>
                <a:gridCol w="834110"/>
                <a:gridCol w="976761"/>
                <a:gridCol w="1071282"/>
                <a:gridCol w="3021105"/>
              </a:tblGrid>
              <a:tr h="635721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SID </a:t>
                      </a:r>
                      <a:r>
                        <a:rPr lang="en-US" sz="1400" dirty="0" smtClean="0"/>
                        <a:t>Approved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SA6#43-e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Remarks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</a:tr>
              <a:tr h="5687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Mission Critical Services support over 5G System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FS_MCOver5GS 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(06/2018)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604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Factories of the Future in 5G</a:t>
                      </a:r>
                      <a:r>
                        <a:rPr lang="en-US" sz="1400" baseline="0" dirty="0" smtClean="0"/>
                        <a:t> NW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FS_FFAPP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98%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SA#92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(06/2021)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expected to complete in SA6#44-e</a:t>
                      </a: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Gateway UE function for Mission Critical Communication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FS_MCGWUE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Will be </a:t>
                      </a:r>
                      <a:r>
                        <a:rPr lang="en-IN" sz="1400" dirty="0" smtClean="0"/>
                        <a:t>on the agenda for SA6#44-e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TR for information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at SA#92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Interconnection and Migration Aspects for Railways</a:t>
                      </a:r>
                      <a:r>
                        <a:rPr lang="en-GB" altLang="en-US" sz="1400" dirty="0" smtClean="0"/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FS_IRail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Will be </a:t>
                      </a:r>
                      <a:r>
                        <a:rPr lang="en-IN" sz="1400" dirty="0" smtClean="0"/>
                        <a:t>on the agenda for SA6#44-e</a:t>
                      </a: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IN" sz="14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FS_NSCALE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(03/2021)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Rel-18 study. </a:t>
                      </a:r>
                      <a:br>
                        <a:rPr lang="en-US" sz="14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dirty="0" smtClean="0"/>
                        <a:t>Will be </a:t>
                      </a:r>
                      <a:r>
                        <a:rPr lang="en-IN" sz="1400" dirty="0" smtClean="0"/>
                        <a:t>on the agenda for SA6#44-e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08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Pre-SA6#44-e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2000" dirty="0"/>
              <a:t>5GMARCH – 1 </a:t>
            </a:r>
            <a:r>
              <a:rPr lang="en-GB" altLang="en-US" sz="2000" dirty="0" smtClean="0"/>
              <a:t>(date TBD</a:t>
            </a:r>
            <a:r>
              <a:rPr lang="en-GB" altLang="en-US" sz="2000" dirty="0"/>
              <a:t>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MCPTT – 1 (date TBD)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New WID/SIDs – 1 (date TBD)</a:t>
            </a:r>
            <a:endParaRPr lang="it-IT" altLang="en-US" dirty="0"/>
          </a:p>
          <a:p>
            <a:pPr marL="354387" indent="-354387">
              <a:defRPr/>
            </a:pPr>
            <a:r>
              <a:rPr lang="en-GB" altLang="en-US" sz="2894" dirty="0" smtClean="0"/>
              <a:t> SA6#45-e dates</a:t>
            </a:r>
          </a:p>
          <a:p>
            <a:pPr marL="811587" lvl="1" indent="-354387">
              <a:defRPr/>
            </a:pPr>
            <a:r>
              <a:rPr lang="en-GB" altLang="en-US" sz="2494" dirty="0"/>
              <a:t>Current: </a:t>
            </a:r>
            <a:r>
              <a:rPr lang="en-GB" altLang="en-US" sz="2494" dirty="0" smtClean="0"/>
              <a:t>30 Aug (Mon) – 07 Sep 2021 (Tue)</a:t>
            </a:r>
          </a:p>
          <a:p>
            <a:pPr marL="811587" lvl="1" indent="-354387">
              <a:defRPr/>
            </a:pPr>
            <a:r>
              <a:rPr lang="en-GB" altLang="en-US" sz="2494" b="1" dirty="0" smtClean="0">
                <a:solidFill>
                  <a:srgbClr val="FF0000"/>
                </a:solidFill>
              </a:rPr>
              <a:t>New: 25 Aug (Wed) – 03 Sep (Fri)</a:t>
            </a:r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24802</TotalTime>
  <Words>518</Words>
  <Application>Microsoft Office PowerPoint</Application>
  <PresentationFormat>Widescreen</PresentationFormat>
  <Paragraphs>174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   SA6#43-e Work Plan Review</vt:lpstr>
      <vt:lpstr>Overview: Rel-17 Work Items – 1/2</vt:lpstr>
      <vt:lpstr>Overview: Rel-17 Work Items – 2/2</vt:lpstr>
      <vt:lpstr>Overview: Studies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TSDSI</cp:lastModifiedBy>
  <cp:revision>1686</cp:revision>
  <dcterms:created xsi:type="dcterms:W3CDTF">2010-02-05T13:52:04Z</dcterms:created>
  <dcterms:modified xsi:type="dcterms:W3CDTF">2021-06-02T18:55:05Z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