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303" r:id="rId2"/>
  </p:sldMasterIdLst>
  <p:notesMasterIdLst>
    <p:notesMasterId r:id="rId49"/>
  </p:notesMasterIdLst>
  <p:handoutMasterIdLst>
    <p:handoutMasterId r:id="rId50"/>
  </p:handoutMasterIdLst>
  <p:sldIdLst>
    <p:sldId id="847" r:id="rId3"/>
    <p:sldId id="367" r:id="rId4"/>
    <p:sldId id="909" r:id="rId5"/>
    <p:sldId id="852" r:id="rId6"/>
    <p:sldId id="855" r:id="rId7"/>
    <p:sldId id="882" r:id="rId8"/>
    <p:sldId id="910" r:id="rId9"/>
    <p:sldId id="876" r:id="rId10"/>
    <p:sldId id="877" r:id="rId11"/>
    <p:sldId id="874" r:id="rId12"/>
    <p:sldId id="875" r:id="rId13"/>
    <p:sldId id="878" r:id="rId14"/>
    <p:sldId id="879" r:id="rId15"/>
    <p:sldId id="880" r:id="rId16"/>
    <p:sldId id="881" r:id="rId17"/>
    <p:sldId id="918" r:id="rId18"/>
    <p:sldId id="883" r:id="rId19"/>
    <p:sldId id="884" r:id="rId20"/>
    <p:sldId id="919" r:id="rId21"/>
    <p:sldId id="920" r:id="rId22"/>
    <p:sldId id="921" r:id="rId23"/>
    <p:sldId id="922" r:id="rId24"/>
    <p:sldId id="923" r:id="rId25"/>
    <p:sldId id="924" r:id="rId26"/>
    <p:sldId id="927" r:id="rId27"/>
    <p:sldId id="928" r:id="rId28"/>
    <p:sldId id="925" r:id="rId29"/>
    <p:sldId id="926" r:id="rId30"/>
    <p:sldId id="911" r:id="rId31"/>
    <p:sldId id="913" r:id="rId32"/>
    <p:sldId id="914" r:id="rId33"/>
    <p:sldId id="915" r:id="rId34"/>
    <p:sldId id="916" r:id="rId35"/>
    <p:sldId id="888" r:id="rId36"/>
    <p:sldId id="889" r:id="rId37"/>
    <p:sldId id="896" r:id="rId38"/>
    <p:sldId id="897" r:id="rId39"/>
    <p:sldId id="899" r:id="rId40"/>
    <p:sldId id="900" r:id="rId41"/>
    <p:sldId id="902" r:id="rId42"/>
    <p:sldId id="903" r:id="rId43"/>
    <p:sldId id="905" r:id="rId44"/>
    <p:sldId id="906" r:id="rId45"/>
    <p:sldId id="912" r:id="rId46"/>
    <p:sldId id="865" r:id="rId47"/>
    <p:sldId id="854" r:id="rId4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63370"/>
    <a:srgbClr val="027023"/>
    <a:srgbClr val="B1D254"/>
    <a:srgbClr val="2A6EA8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B937C9-0066-49DE-928C-2CF6C281F652}" v="7" dt="2019-07-01T11:19:40.0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4679" autoAdjust="0"/>
  </p:normalViewPr>
  <p:slideViewPr>
    <p:cSldViewPr snapToGrid="0">
      <p:cViewPr varScale="1">
        <p:scale>
          <a:sx n="113" d="100"/>
          <a:sy n="113" d="100"/>
        </p:scale>
        <p:origin x="22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handoutMaster" Target="handoutMasters/handout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microsoft.com/office/2015/10/relationships/revisionInfo" Target="revisionInfo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EAB937C9-0066-49DE-928C-2CF6C281F652}"/>
    <pc:docChg chg="custSel addSld delSld modSld">
      <pc:chgData name="Alan Soloway" userId="0fba1a10-d962-45e3-b40e-c1d035eec118" providerId="ADAL" clId="{EAB937C9-0066-49DE-928C-2CF6C281F652}" dt="2019-07-01T11:19:40.056" v="6" actId="20577"/>
      <pc:docMkLst>
        <pc:docMk/>
      </pc:docMkLst>
      <pc:sldChg chg="del">
        <pc:chgData name="Alan Soloway" userId="0fba1a10-d962-45e3-b40e-c1d035eec118" providerId="ADAL" clId="{EAB937C9-0066-49DE-928C-2CF6C281F652}" dt="2019-07-01T11:19:18.411" v="0" actId="2696"/>
        <pc:sldMkLst>
          <pc:docMk/>
          <pc:sldMk cId="346910264" sldId="913"/>
        </pc:sldMkLst>
      </pc:sldChg>
      <pc:sldChg chg="add">
        <pc:chgData name="Alan Soloway" userId="0fba1a10-d962-45e3-b40e-c1d035eec118" providerId="ADAL" clId="{EAB937C9-0066-49DE-928C-2CF6C281F652}" dt="2019-07-01T11:19:31.241" v="2"/>
        <pc:sldMkLst>
          <pc:docMk/>
          <pc:sldMk cId="3027137715" sldId="913"/>
        </pc:sldMkLst>
      </pc:sldChg>
      <pc:sldChg chg="del">
        <pc:chgData name="Alan Soloway" userId="0fba1a10-d962-45e3-b40e-c1d035eec118" providerId="ADAL" clId="{EAB937C9-0066-49DE-928C-2CF6C281F652}" dt="2019-07-01T11:19:18.430" v="1" actId="2696"/>
        <pc:sldMkLst>
          <pc:docMk/>
          <pc:sldMk cId="666936749" sldId="914"/>
        </pc:sldMkLst>
      </pc:sldChg>
      <pc:sldChg chg="modSp add">
        <pc:chgData name="Alan Soloway" userId="0fba1a10-d962-45e3-b40e-c1d035eec118" providerId="ADAL" clId="{EAB937C9-0066-49DE-928C-2CF6C281F652}" dt="2019-07-01T11:19:40.056" v="6" actId="20577"/>
        <pc:sldMkLst>
          <pc:docMk/>
          <pc:sldMk cId="4188604015" sldId="914"/>
        </pc:sldMkLst>
        <pc:spChg chg="mod">
          <ac:chgData name="Alan Soloway" userId="0fba1a10-d962-45e3-b40e-c1d035eec118" providerId="ADAL" clId="{EAB937C9-0066-49DE-928C-2CF6C281F652}" dt="2019-07-01T11:19:40.056" v="6" actId="20577"/>
          <ac:spMkLst>
            <pc:docMk/>
            <pc:sldMk cId="4188604015" sldId="914"/>
            <ac:spMk id="20482" creationId="{365D3124-3606-4785-83DF-CE7992318FF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5C0E086-8DDF-4B79-9472-5A1F6191CC1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1B08ACC-8B81-4DB0-B9E0-F3F81C69D26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86C294B-269E-42F4-A1C9-09BADE5FDE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CC245177-2FD5-4C36-9BFC-60767446995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D4A7FAD-8161-4377-A898-DCB7AE821B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9438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E9EFBB-645A-4387-B720-FEC33B6A608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E5B1582E-2E2F-429D-A738-92F0FE7E523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A8725F4-48BC-4C27-B09E-BBC4F138262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09588BC-13BD-4360-AE46-C6A03A975B1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E2939288-AC56-4499-8EDD-8A06330B927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BD169D9-16E8-4662-9F68-AE4AA400EA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AE7977F-E844-4942-8D06-EB8176BA1C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68893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E7977F-E844-4942-8D06-EB8176BA1CB0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4057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220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0356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3249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0262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0830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3190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9621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6213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8610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19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436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8786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7199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9771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0178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4540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0068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6171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2410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1132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28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9052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29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143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4548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9184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2965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7229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4390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5917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2165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8224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90073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01354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39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915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4039EE4-DC2F-4515-98B0-89A25A2F0F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B0A00F2B-A771-48A9-8742-A9C15F279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7F050F5E-0275-49E8-8338-8EEFC48366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8A90F26-21D5-4B89-9842-2EDDFFE0EDC6}" type="slidenum">
              <a:rPr lang="en-GB" altLang="en-US" smtClean="0">
                <a:latin typeface="Times New Roman" panose="02020603050405020304" pitchFamily="18" charset="0"/>
              </a:rPr>
              <a:pPr/>
              <a:t>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1441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40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05066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02202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86687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43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61484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44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90874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D2ECA129-B281-440F-81AD-4EB0CB2C77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AF4D4B9B-78A5-4F8A-B717-EEA7D16D2F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749570AD-6BD0-41D6-8B86-B1F6C74290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903FF73-4380-40D1-8626-31D5C286B824}" type="slidenum">
              <a:rPr lang="en-GB" altLang="en-US" smtClean="0">
                <a:latin typeface="Times New Roman" panose="02020603050405020304" pitchFamily="18" charset="0"/>
              </a:rPr>
              <a:pPr/>
              <a:t>45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49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7FB7DCEE-3AF1-4637-9972-1E94B23CF7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E4C322B8-8F18-459D-AA33-7B3C3C6DE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640FC82A-8C6F-4854-BE9A-343C3DAC94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0701206-B760-4B1B-B640-F9F33FEDF6AB}" type="slidenum">
              <a:rPr lang="en-GB" altLang="en-US" smtClean="0">
                <a:latin typeface="Times New Roman" panose="02020603050405020304" pitchFamily="18" charset="0"/>
              </a:rPr>
              <a:pPr/>
              <a:t>5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74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7FB7DCEE-3AF1-4637-9972-1E94B23CF7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E4C322B8-8F18-459D-AA33-7B3C3C6DE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640FC82A-8C6F-4854-BE9A-343C3DAC94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0701206-B760-4B1B-B640-F9F33FEDF6AB}" type="slidenum">
              <a:rPr lang="en-GB" altLang="en-US" smtClean="0">
                <a:latin typeface="Times New Roman" panose="02020603050405020304" pitchFamily="18" charset="0"/>
              </a:rPr>
              <a:pPr/>
              <a:t>6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463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15110DC5-6600-4A4C-899C-D17466CEF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8717519-C5A7-4B76-8C04-CBBA3EF9E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316A3C7B-B0D4-4B9F-8C64-404B7734D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B616A7C-8511-4515-B295-A16C08DC2438}" type="slidenum">
              <a:rPr lang="en-GB" altLang="en-US" smtClean="0">
                <a:latin typeface="Times New Roman" panose="02020603050405020304" pitchFamily="18" charset="0"/>
              </a:rPr>
              <a:pPr/>
              <a:t>7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8999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8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403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B04E32DF-CC95-454F-AD58-D7BBB3D541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45C235-A638-4B4C-96EE-FABAB9CE3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773A9F9-51FD-40CC-8F0A-A48FFEF81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B15F2A-3C68-4D3C-AFBB-24712DA7677E}" type="slidenum">
              <a:rPr lang="en-GB" altLang="en-US" smtClean="0">
                <a:latin typeface="Times New Roman" panose="02020603050405020304" pitchFamily="18" charset="0"/>
              </a:rPr>
              <a:pPr/>
              <a:t>9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567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1847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C4AF842-09C7-4F81-BEC9-B6C2F78C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9B6FA-8077-469F-9561-7615301BCB5C}" type="datetimeFigureOut">
              <a:rPr lang="en-US"/>
              <a:pPr>
                <a:defRPr/>
              </a:pPr>
              <a:t>19/07/01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8EC2677-2805-4032-8951-80D0EEFF3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4B1AFA0-957B-4DFB-83D5-C1295D27A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26D8D-DBDD-40F3-9E3A-BC8CBB88FD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81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2BEA32-A2C5-4DE9-B067-27105FEDA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DE591-66BA-4FE2-8290-EB8AF95C1C71}" type="datetimeFigureOut">
              <a:rPr lang="en-US"/>
              <a:pPr>
                <a:defRPr/>
              </a:pPr>
              <a:t>19/07/01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D5A1C57-0866-485A-9133-898F133C9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22E433C-53BC-4D24-8772-55DBC48E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13667-D788-4131-965F-FFD13CDE24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410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/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DD3517-2E01-4177-AFA1-8958901C5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C2EA2-D74E-48D3-88A3-F199D209713F}" type="datetimeFigureOut">
              <a:rPr lang="en-US"/>
              <a:pPr>
                <a:defRPr/>
              </a:pPr>
              <a:t>19/07/01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9A74A5-C155-4DA3-B9C3-F9741A100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B5DE24A-0DB8-4BA0-B1FE-786995FAE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90A87-7909-4712-A971-920B7F505D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196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/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B7FE-7C56-4310-959B-D97B63BD0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5D476-FE70-49D2-AFDC-AE7C4D1C0772}" type="datetimeFigureOut">
              <a:rPr lang="en-US"/>
              <a:pPr>
                <a:defRPr/>
              </a:pPr>
              <a:t>19/07/01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08AA4A-3066-41A2-A9CE-4B3D2F767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822F08-A565-4939-AD63-973B2FC8A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41DAA-7100-410F-BDFE-1EF27D3290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907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/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/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F324E3-01D9-4DD2-BB3F-5F8449016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1ECBF-7613-4420-9FA4-F89A2ABBFA72}" type="datetimeFigureOut">
              <a:rPr lang="en-US"/>
              <a:pPr>
                <a:defRPr/>
              </a:pPr>
              <a:t>19/07/01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734ADB-67C8-4E12-8A4D-FB689B5AB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D39E6-8FC3-4539-BF2B-3EE35B58B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3E6FC-DF4B-44A5-A80C-0E6F42E718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676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58450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556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59835-4619-48E6-BA9D-C7B2437AD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33C2A-C56F-4CDF-AB94-709681AF2F0D}" type="datetimeFigureOut">
              <a:rPr lang="en-US"/>
              <a:pPr>
                <a:defRPr/>
              </a:pPr>
              <a:t>19/07/01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7801C-C9B5-4B27-A272-B83ACE61D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05AB2D-4B69-4F43-8D22-11176DFD7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6108B-711C-4EA6-8C73-590651D5E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73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3EAF49-D68A-4B0A-9FEA-82F8F483B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3C55A-8386-4E46-BF71-36FF7316C30A}" type="datetimeFigureOut">
              <a:rPr lang="en-US"/>
              <a:pPr>
                <a:defRPr/>
              </a:pPr>
              <a:t>19/07/01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2276A-BC9A-46FE-B781-D1D72A785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FC950-173A-4B9F-BAD8-C4072A790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F865A-CC30-4EDD-B2A8-660D9D556C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35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5D0991-362D-4B9E-967B-83C51671C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ECE1B-81F9-4053-8E9F-646E87E27533}" type="datetimeFigureOut">
              <a:rPr lang="en-US"/>
              <a:pPr>
                <a:defRPr/>
              </a:pPr>
              <a:t>19/07/01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E5ACB-DCC8-49FC-9615-B8947E587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65FEE-1735-4F81-92A8-70075F406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14BF5-D152-4D02-BDEE-7CE4580AEA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71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0228BA-9A4E-46B0-9427-11F87284A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F72B1-9711-463C-80D2-D6F56C33D3BD}" type="datetimeFigureOut">
              <a:rPr lang="en-US"/>
              <a:pPr>
                <a:defRPr/>
              </a:pPr>
              <a:t>19/07/01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E08F14-CBD3-430C-8C50-9D67100BC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33171AF-F248-4870-9365-87F98BB4B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7D20F-DCC9-44ED-8F34-0B5021918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00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/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49BCDFE-A5F5-4BE4-AA53-A5C6E24E0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44438-DCA9-47B0-B938-A42DA795F255}" type="datetimeFigureOut">
              <a:rPr lang="en-US"/>
              <a:pPr>
                <a:defRPr/>
              </a:pPr>
              <a:t>19/07/01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BDC8E82-4922-4A7A-8924-C2376FF41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BEDC7A-D9A5-4DF9-A549-52A4EEDD6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62857-E1FA-4AB9-95FA-FB1FCA0096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668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9488036-53EE-43BC-8186-212556335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2B225-A2AF-4FF3-890C-02E29AE2FF14}" type="datetimeFigureOut">
              <a:rPr lang="en-US"/>
              <a:pPr>
                <a:defRPr/>
              </a:pPr>
              <a:t>19/07/01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C12BD6D-BBCA-4D5B-B346-636DD0FA5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5E719D0-5AC1-43C2-99CC-2FD1F9A23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0E110-90B4-45C9-A617-4502B5AD5F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23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F48F5FE1-18A0-4359-B551-CA4F460DE02F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3A02F015-8140-4CA7-B125-1C2C930AD4A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5AFC7204-E332-4DF8-95CF-831C55D487A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0707AE6-13EB-45EB-822E-2780C234BAD9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114CEBAA-2DB2-4A56-B7A8-8F924CE5D92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88E93D65-5289-4715-B00B-9FF63ECB883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5575" y="6381750"/>
            <a:ext cx="39354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sz="1200" dirty="0">
                <a:latin typeface="+mn-lt"/>
              </a:rPr>
              <a:t>5G Vertical User Workshop, Rome, 9 July 2019</a:t>
            </a:r>
            <a:endParaRPr lang="en-GB" altLang="en-US" sz="1200" dirty="0">
              <a:latin typeface="+mn-lt"/>
            </a:endParaRPr>
          </a:p>
        </p:txBody>
      </p:sp>
      <p:sp>
        <p:nvSpPr>
          <p:cNvPr id="1034" name="TextBox 2">
            <a:extLst>
              <a:ext uri="{FF2B5EF4-FFF2-40B4-BE49-F238E27FC236}">
                <a16:creationId xmlns:a16="http://schemas.microsoft.com/office/drawing/2014/main" id="{3FD95C70-50EA-41DF-ACF2-21CC22D825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EEB919A3-7496-44E7-9034-AA5B2421D429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4" r:id="rId1"/>
    <p:sldLayoutId id="2147485305" r:id="rId2"/>
    <p:sldLayoutId id="214748530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A36E4ED5-6BE5-4BF1-BA4B-EA387F7839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868185E4-A7C1-4278-BB3D-0C51E156BE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C82A4-2F85-4B01-9340-3F9D6FE4A6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3C37EDE-CA40-4587-9F34-6069AC844EFD}" type="datetimeFigureOut">
              <a:rPr lang="en-US"/>
              <a:pPr>
                <a:defRPr/>
              </a:pPr>
              <a:t>19/07/01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67ED1-9379-42FC-8B7B-F4B9436315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F1362-699B-4B37-A8B9-8337FF8AF1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6DAA3A-ED02-4374-A18B-36AE787CE5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7" r:id="rId1"/>
    <p:sldLayoutId id="2147485308" r:id="rId2"/>
    <p:sldLayoutId id="2147485309" r:id="rId3"/>
    <p:sldLayoutId id="2147485310" r:id="rId4"/>
    <p:sldLayoutId id="2147485311" r:id="rId5"/>
    <p:sldLayoutId id="2147485312" r:id="rId6"/>
    <p:sldLayoutId id="2147485313" r:id="rId7"/>
    <p:sldLayoutId id="2147485314" r:id="rId8"/>
    <p:sldLayoutId id="2147485315" r:id="rId9"/>
    <p:sldLayoutId id="2147485316" r:id="rId10"/>
    <p:sldLayoutId id="214748531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mailto:info@3gpp.org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hyperlink" Target="http://www.3gpp.org/ftp/Information/WORK_PLAN/" TargetMode="External"/><Relationship Id="rId4" Type="http://schemas.openxmlformats.org/officeDocument/2006/relationships/hyperlink" Target="http://www.3gpp.org/specifications/work-pla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0C3EE52-5500-4974-969D-6587C715AF03}"/>
              </a:ext>
            </a:extLst>
          </p:cNvPr>
          <p:cNvSpPr/>
          <p:nvPr/>
        </p:nvSpPr>
        <p:spPr>
          <a:xfrm>
            <a:off x="306388" y="795813"/>
            <a:ext cx="9020290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5400" b="1" i="1" dirty="0">
                <a:solidFill>
                  <a:srgbClr val="2C2F7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e Sans Bold-"/>
                <a:ea typeface="Gill Sans SemiBold"/>
                <a:cs typeface="Gill Sans SemiBold"/>
              </a:rPr>
              <a:t>Overview of 3GPP </a:t>
            </a:r>
            <a:r>
              <a:rPr lang="en-US" altLang="en-US" sz="5400" b="1" i="1" dirty="0">
                <a:solidFill>
                  <a:srgbClr val="2C2F7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e Sans Bold-"/>
              </a:rPr>
              <a:t>SA WG6</a:t>
            </a:r>
            <a:endParaRPr lang="en-US" altLang="en-US" sz="5400" b="1" i="1" dirty="0">
              <a:solidFill>
                <a:srgbClr val="2C2F7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5" name="TextBox 9">
            <a:extLst>
              <a:ext uri="{FF2B5EF4-FFF2-40B4-BE49-F238E27FC236}">
                <a16:creationId xmlns:a16="http://schemas.microsoft.com/office/drawing/2014/main" id="{25F97589-19D0-403E-BA18-29A197509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8" y="2093913"/>
            <a:ext cx="7053262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/>
              <a:t>SA6 Leadership:</a:t>
            </a:r>
          </a:p>
          <a:p>
            <a:pPr eaLnBrk="1" hangingPunct="1"/>
            <a:r>
              <a:rPr lang="en-GB" altLang="en-US" sz="1600" dirty="0"/>
              <a:t>Suresh Chitturi, 3GPP SA WG6 Chairman, Samsung Research</a:t>
            </a:r>
          </a:p>
          <a:p>
            <a:pPr eaLnBrk="1" hangingPunct="1"/>
            <a:r>
              <a:rPr lang="en-GB" altLang="en-US" sz="1600" dirty="0"/>
              <a:t>Alan Soloway, 3GPP SA WG6 Vice-Chair, Qualcomm Technologies</a:t>
            </a:r>
          </a:p>
          <a:p>
            <a:pPr eaLnBrk="1" hangingPunct="1"/>
            <a:r>
              <a:rPr lang="en-GB" altLang="en-US" sz="1600" dirty="0"/>
              <a:t>Jukka Vialen, 3GPP SA WG6 Vice-Chair, Airbus</a:t>
            </a:r>
          </a:p>
          <a:p>
            <a:pPr eaLnBrk="1" hangingPunct="1"/>
            <a:endParaRPr lang="en-GB" altLang="en-US" sz="1600" dirty="0"/>
          </a:p>
          <a:p>
            <a:pPr eaLnBrk="1" hangingPunct="1"/>
            <a:r>
              <a:rPr lang="en-GB" altLang="en-US" dirty="0"/>
              <a:t>Contributors:</a:t>
            </a:r>
          </a:p>
          <a:p>
            <a:pPr eaLnBrk="1" hangingPunct="1"/>
            <a:r>
              <a:rPr lang="en-GB" altLang="en-US" sz="1600" dirty="0"/>
              <a:t>Rapporteur #1</a:t>
            </a:r>
          </a:p>
          <a:p>
            <a:pPr eaLnBrk="1" hangingPunct="1"/>
            <a:r>
              <a:rPr lang="en-GB" altLang="en-US" sz="1600" dirty="0"/>
              <a:t>…</a:t>
            </a:r>
          </a:p>
          <a:p>
            <a:pPr eaLnBrk="1" hangingPunct="1"/>
            <a:r>
              <a:rPr lang="en-GB" altLang="en-US" sz="1600" dirty="0"/>
              <a:t>…</a:t>
            </a:r>
          </a:p>
          <a:p>
            <a:pPr eaLnBrk="1" hangingPunct="1"/>
            <a:r>
              <a:rPr lang="en-GB" altLang="en-US" sz="1600" dirty="0"/>
              <a:t>…</a:t>
            </a:r>
          </a:p>
          <a:p>
            <a:pPr eaLnBrk="1" hangingPunct="1"/>
            <a:r>
              <a:rPr lang="en-GB" altLang="en-US" sz="1600" dirty="0"/>
              <a:t>…</a:t>
            </a:r>
          </a:p>
          <a:p>
            <a:pPr eaLnBrk="1" hangingPunct="1"/>
            <a:r>
              <a:rPr lang="en-GB" altLang="en-US" sz="1600" dirty="0"/>
              <a:t>Rapporteur #n</a:t>
            </a:r>
          </a:p>
        </p:txBody>
      </p:sp>
      <p:pic>
        <p:nvPicPr>
          <p:cNvPr id="5126" name="Picture 1">
            <a:extLst>
              <a:ext uri="{FF2B5EF4-FFF2-40B4-BE49-F238E27FC236}">
                <a16:creationId xmlns:a16="http://schemas.microsoft.com/office/drawing/2014/main" id="{D9CA2FAE-7803-4EDA-9D20-B76A39C9D5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074" y="795813"/>
            <a:ext cx="1452743" cy="844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Push-To-Talk (MCPTT)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890800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MCPTT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356593395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Video (MCVideo)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109288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MCVideo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407222795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Data (MCData)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99276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MCData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3470802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Rounded Rectangle 195"/>
          <p:cNvSpPr/>
          <p:nvPr/>
        </p:nvSpPr>
        <p:spPr>
          <a:xfrm>
            <a:off x="6752626" y="3993944"/>
            <a:ext cx="4667213" cy="2378956"/>
          </a:xfrm>
          <a:prstGeom prst="roundRect">
            <a:avLst>
              <a:gd name="adj" fmla="val 7278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4" name="Rounded Rectangle 193"/>
          <p:cNvSpPr/>
          <p:nvPr/>
        </p:nvSpPr>
        <p:spPr>
          <a:xfrm>
            <a:off x="6771075" y="2901918"/>
            <a:ext cx="4667213" cy="9797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498" name="Rounded Rectangle 20497"/>
          <p:cNvSpPr/>
          <p:nvPr/>
        </p:nvSpPr>
        <p:spPr>
          <a:xfrm>
            <a:off x="6752627" y="1845947"/>
            <a:ext cx="4667213" cy="9797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Freeform 86"/>
          <p:cNvSpPr>
            <a:spLocks noEditPoints="1"/>
          </p:cNvSpPr>
          <p:nvPr/>
        </p:nvSpPr>
        <p:spPr bwMode="auto">
          <a:xfrm rot="5400000">
            <a:off x="9998411" y="3542585"/>
            <a:ext cx="255588" cy="12700"/>
          </a:xfrm>
          <a:custGeom>
            <a:avLst/>
            <a:gdLst>
              <a:gd name="T0" fmla="*/ 10 w 426"/>
              <a:gd name="T1" fmla="*/ 0 h 21"/>
              <a:gd name="T2" fmla="*/ 160 w 426"/>
              <a:gd name="T3" fmla="*/ 0 h 21"/>
              <a:gd name="T4" fmla="*/ 170 w 426"/>
              <a:gd name="T5" fmla="*/ 11 h 21"/>
              <a:gd name="T6" fmla="*/ 160 w 426"/>
              <a:gd name="T7" fmla="*/ 21 h 21"/>
              <a:gd name="T8" fmla="*/ 10 w 426"/>
              <a:gd name="T9" fmla="*/ 21 h 21"/>
              <a:gd name="T10" fmla="*/ 0 w 426"/>
              <a:gd name="T11" fmla="*/ 11 h 21"/>
              <a:gd name="T12" fmla="*/ 10 w 426"/>
              <a:gd name="T13" fmla="*/ 0 h 21"/>
              <a:gd name="T14" fmla="*/ 266 w 426"/>
              <a:gd name="T15" fmla="*/ 0 h 21"/>
              <a:gd name="T16" fmla="*/ 416 w 426"/>
              <a:gd name="T17" fmla="*/ 0 h 21"/>
              <a:gd name="T18" fmla="*/ 426 w 426"/>
              <a:gd name="T19" fmla="*/ 11 h 21"/>
              <a:gd name="T20" fmla="*/ 416 w 426"/>
              <a:gd name="T21" fmla="*/ 21 h 21"/>
              <a:gd name="T22" fmla="*/ 266 w 426"/>
              <a:gd name="T23" fmla="*/ 21 h 21"/>
              <a:gd name="T24" fmla="*/ 256 w 426"/>
              <a:gd name="T25" fmla="*/ 11 h 21"/>
              <a:gd name="T26" fmla="*/ 266 w 426"/>
              <a:gd name="T2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6" h="21">
                <a:moveTo>
                  <a:pt x="10" y="0"/>
                </a:moveTo>
                <a:lnTo>
                  <a:pt x="160" y="0"/>
                </a:lnTo>
                <a:cubicBezTo>
                  <a:pt x="165" y="0"/>
                  <a:pt x="170" y="5"/>
                  <a:pt x="170" y="11"/>
                </a:cubicBezTo>
                <a:cubicBezTo>
                  <a:pt x="170" y="16"/>
                  <a:pt x="165" y="21"/>
                  <a:pt x="160" y="21"/>
                </a:cubicBezTo>
                <a:lnTo>
                  <a:pt x="10" y="21"/>
                </a:lnTo>
                <a:cubicBezTo>
                  <a:pt x="4" y="21"/>
                  <a:pt x="0" y="16"/>
                  <a:pt x="0" y="11"/>
                </a:cubicBezTo>
                <a:cubicBezTo>
                  <a:pt x="0" y="5"/>
                  <a:pt x="4" y="0"/>
                  <a:pt x="10" y="0"/>
                </a:cubicBezTo>
                <a:close/>
                <a:moveTo>
                  <a:pt x="266" y="0"/>
                </a:moveTo>
                <a:lnTo>
                  <a:pt x="416" y="0"/>
                </a:lnTo>
                <a:cubicBezTo>
                  <a:pt x="421" y="0"/>
                  <a:pt x="426" y="5"/>
                  <a:pt x="426" y="11"/>
                </a:cubicBezTo>
                <a:cubicBezTo>
                  <a:pt x="426" y="16"/>
                  <a:pt x="421" y="21"/>
                  <a:pt x="416" y="21"/>
                </a:cubicBezTo>
                <a:lnTo>
                  <a:pt x="266" y="21"/>
                </a:lnTo>
                <a:cubicBezTo>
                  <a:pt x="260" y="21"/>
                  <a:pt x="256" y="16"/>
                  <a:pt x="256" y="11"/>
                </a:cubicBezTo>
                <a:cubicBezTo>
                  <a:pt x="256" y="5"/>
                  <a:pt x="260" y="0"/>
                  <a:pt x="266" y="0"/>
                </a:cubicBezTo>
                <a:close/>
              </a:path>
            </a:pathLst>
          </a:custGeom>
          <a:solidFill>
            <a:srgbClr val="FF0000"/>
          </a:solidFill>
          <a:ln w="0" cap="flat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System Migration and Interconnection (MCSMI)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740" y="1920240"/>
            <a:ext cx="6065231" cy="4452660"/>
          </a:xfrm>
        </p:spPr>
        <p:txBody>
          <a:bodyPr>
            <a:normAutofit fontScale="62500" lnSpcReduction="20000"/>
          </a:bodyPr>
          <a:lstStyle/>
          <a:p>
            <a:pPr marL="346075" indent="-346075"/>
            <a:r>
              <a:rPr lang="en-US" altLang="en-US" sz="3200" dirty="0"/>
              <a:t>Mission critical communication between users and groups in different MC systems that are in different security domains</a:t>
            </a:r>
          </a:p>
          <a:p>
            <a:pPr lvl="1"/>
            <a:r>
              <a:rPr lang="en-US" altLang="en-US" sz="2800" dirty="0"/>
              <a:t>National and international co-operation; mutual aid between states and territories </a:t>
            </a:r>
            <a:r>
              <a:rPr lang="en-US" altLang="en-US" sz="2800" dirty="0" err="1"/>
              <a:t>etc</a:t>
            </a:r>
            <a:endParaRPr lang="en-US" altLang="en-US" sz="2800" dirty="0"/>
          </a:p>
          <a:p>
            <a:pPr marL="346075" indent="-346075"/>
            <a:r>
              <a:rPr lang="en-US" altLang="en-US" sz="3200" dirty="0">
                <a:solidFill>
                  <a:srgbClr val="FF0000"/>
                </a:solidFill>
              </a:rPr>
              <a:t>Interconnection</a:t>
            </a:r>
            <a:r>
              <a:rPr lang="en-US" altLang="en-US" sz="3200" dirty="0"/>
              <a:t>: calls to users and groups in partner MC systems</a:t>
            </a:r>
          </a:p>
          <a:p>
            <a:pPr marL="346075" indent="-346075"/>
            <a:r>
              <a:rPr lang="en-US" altLang="en-US" sz="3200" dirty="0">
                <a:solidFill>
                  <a:srgbClr val="FF0000"/>
                </a:solidFill>
              </a:rPr>
              <a:t>Migration</a:t>
            </a:r>
            <a:r>
              <a:rPr lang="en-US" altLang="en-US" sz="3200" dirty="0"/>
              <a:t>: obtaining service from partner MC systems</a:t>
            </a:r>
          </a:p>
          <a:p>
            <a:pPr marL="0" indent="0">
              <a:buNone/>
            </a:pPr>
            <a:endParaRPr lang="en-US" altLang="en-US" sz="3200" dirty="0"/>
          </a:p>
          <a:p>
            <a:pPr marL="346075" indent="-346075"/>
            <a:r>
              <a:rPr lang="en-US" altLang="en-US" sz="3200" dirty="0"/>
              <a:t>Architectural elements</a:t>
            </a:r>
          </a:p>
          <a:p>
            <a:pPr lvl="1"/>
            <a:r>
              <a:rPr lang="en-US" altLang="en-US" dirty="0"/>
              <a:t>MC gateway server – provides topology hiding between MC systems</a:t>
            </a:r>
          </a:p>
          <a:p>
            <a:pPr lvl="1"/>
            <a:r>
              <a:rPr lang="en-US" altLang="en-US" dirty="0"/>
              <a:t>Configuration management: local MC system applies local rules to user and group configuration provided by partner MC system</a:t>
            </a:r>
          </a:p>
          <a:p>
            <a:pPr lvl="1"/>
            <a:r>
              <a:rPr lang="en-US" altLang="en-US" dirty="0"/>
              <a:t>Migration management – manages access information to partner MC system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9" name="Group 20498"/>
          <p:cNvGrpSpPr/>
          <p:nvPr/>
        </p:nvGrpSpPr>
        <p:grpSpPr>
          <a:xfrm>
            <a:off x="7043103" y="2054106"/>
            <a:ext cx="4046538" cy="588213"/>
            <a:chOff x="6667183" y="2135386"/>
            <a:chExt cx="4046538" cy="588213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7333933" y="2190750"/>
              <a:ext cx="566738" cy="477838"/>
            </a:xfrm>
            <a:prstGeom prst="rect">
              <a:avLst/>
            </a:prstGeom>
            <a:solidFill>
              <a:srgbClr val="DBEE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7333933" y="2190750"/>
              <a:ext cx="566738" cy="477838"/>
            </a:xfrm>
            <a:prstGeom prst="rect">
              <a:avLst/>
            </a:pr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7538721" y="2255838"/>
              <a:ext cx="238125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7714933" y="2255838"/>
              <a:ext cx="96838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7387908" y="2411413"/>
              <a:ext cx="536575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System 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438958" y="2205038"/>
              <a:ext cx="566738" cy="47783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9438958" y="2205038"/>
              <a:ext cx="566738" cy="477838"/>
            </a:xfrm>
            <a:prstGeom prst="rect">
              <a:avLst/>
            </a:pr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7892733" y="2444750"/>
              <a:ext cx="1482725" cy="26988"/>
            </a:xfrm>
            <a:custGeom>
              <a:avLst/>
              <a:gdLst>
                <a:gd name="T0" fmla="*/ 160 w 2475"/>
                <a:gd name="T1" fmla="*/ 21 h 44"/>
                <a:gd name="T2" fmla="*/ 161 w 2475"/>
                <a:gd name="T3" fmla="*/ 43 h 44"/>
                <a:gd name="T4" fmla="*/ 1 w 2475"/>
                <a:gd name="T5" fmla="*/ 34 h 44"/>
                <a:gd name="T6" fmla="*/ 267 w 2475"/>
                <a:gd name="T7" fmla="*/ 20 h 44"/>
                <a:gd name="T8" fmla="*/ 427 w 2475"/>
                <a:gd name="T9" fmla="*/ 30 h 44"/>
                <a:gd name="T10" fmla="*/ 267 w 2475"/>
                <a:gd name="T11" fmla="*/ 42 h 44"/>
                <a:gd name="T12" fmla="*/ 267 w 2475"/>
                <a:gd name="T13" fmla="*/ 20 h 44"/>
                <a:gd name="T14" fmla="*/ 672 w 2475"/>
                <a:gd name="T15" fmla="*/ 17 h 44"/>
                <a:gd name="T16" fmla="*/ 673 w 2475"/>
                <a:gd name="T17" fmla="*/ 38 h 44"/>
                <a:gd name="T18" fmla="*/ 513 w 2475"/>
                <a:gd name="T19" fmla="*/ 29 h 44"/>
                <a:gd name="T20" fmla="*/ 779 w 2475"/>
                <a:gd name="T21" fmla="*/ 16 h 44"/>
                <a:gd name="T22" fmla="*/ 939 w 2475"/>
                <a:gd name="T23" fmla="*/ 25 h 44"/>
                <a:gd name="T24" fmla="*/ 779 w 2475"/>
                <a:gd name="T25" fmla="*/ 37 h 44"/>
                <a:gd name="T26" fmla="*/ 779 w 2475"/>
                <a:gd name="T27" fmla="*/ 16 h 44"/>
                <a:gd name="T28" fmla="*/ 1184 w 2475"/>
                <a:gd name="T29" fmla="*/ 12 h 44"/>
                <a:gd name="T30" fmla="*/ 1185 w 2475"/>
                <a:gd name="T31" fmla="*/ 33 h 44"/>
                <a:gd name="T32" fmla="*/ 1024 w 2475"/>
                <a:gd name="T33" fmla="*/ 24 h 44"/>
                <a:gd name="T34" fmla="*/ 1291 w 2475"/>
                <a:gd name="T35" fmla="*/ 11 h 44"/>
                <a:gd name="T36" fmla="*/ 1451 w 2475"/>
                <a:gd name="T37" fmla="*/ 20 h 44"/>
                <a:gd name="T38" fmla="*/ 1291 w 2475"/>
                <a:gd name="T39" fmla="*/ 32 h 44"/>
                <a:gd name="T40" fmla="*/ 1291 w 2475"/>
                <a:gd name="T41" fmla="*/ 11 h 44"/>
                <a:gd name="T42" fmla="*/ 1696 w 2475"/>
                <a:gd name="T43" fmla="*/ 7 h 44"/>
                <a:gd name="T44" fmla="*/ 1697 w 2475"/>
                <a:gd name="T45" fmla="*/ 28 h 44"/>
                <a:gd name="T46" fmla="*/ 1536 w 2475"/>
                <a:gd name="T47" fmla="*/ 19 h 44"/>
                <a:gd name="T48" fmla="*/ 1803 w 2475"/>
                <a:gd name="T49" fmla="*/ 6 h 44"/>
                <a:gd name="T50" fmla="*/ 1963 w 2475"/>
                <a:gd name="T51" fmla="*/ 15 h 44"/>
                <a:gd name="T52" fmla="*/ 1803 w 2475"/>
                <a:gd name="T53" fmla="*/ 27 h 44"/>
                <a:gd name="T54" fmla="*/ 1803 w 2475"/>
                <a:gd name="T55" fmla="*/ 6 h 44"/>
                <a:gd name="T56" fmla="*/ 2208 w 2475"/>
                <a:gd name="T57" fmla="*/ 2 h 44"/>
                <a:gd name="T58" fmla="*/ 2209 w 2475"/>
                <a:gd name="T59" fmla="*/ 24 h 44"/>
                <a:gd name="T60" fmla="*/ 2048 w 2475"/>
                <a:gd name="T61" fmla="*/ 14 h 44"/>
                <a:gd name="T62" fmla="*/ 2315 w 2475"/>
                <a:gd name="T63" fmla="*/ 1 h 44"/>
                <a:gd name="T64" fmla="*/ 2475 w 2475"/>
                <a:gd name="T65" fmla="*/ 10 h 44"/>
                <a:gd name="T66" fmla="*/ 2315 w 2475"/>
                <a:gd name="T67" fmla="*/ 22 h 44"/>
                <a:gd name="T68" fmla="*/ 2315 w 2475"/>
                <a:gd name="T6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5" h="44">
                  <a:moveTo>
                    <a:pt x="11" y="23"/>
                  </a:moveTo>
                  <a:lnTo>
                    <a:pt x="160" y="21"/>
                  </a:lnTo>
                  <a:cubicBezTo>
                    <a:pt x="166" y="21"/>
                    <a:pt x="171" y="26"/>
                    <a:pt x="171" y="32"/>
                  </a:cubicBezTo>
                  <a:cubicBezTo>
                    <a:pt x="171" y="38"/>
                    <a:pt x="167" y="43"/>
                    <a:pt x="161" y="43"/>
                  </a:cubicBezTo>
                  <a:lnTo>
                    <a:pt x="11" y="44"/>
                  </a:lnTo>
                  <a:cubicBezTo>
                    <a:pt x="5" y="44"/>
                    <a:pt x="1" y="40"/>
                    <a:pt x="1" y="34"/>
                  </a:cubicBezTo>
                  <a:cubicBezTo>
                    <a:pt x="0" y="28"/>
                    <a:pt x="5" y="23"/>
                    <a:pt x="11" y="23"/>
                  </a:cubicBezTo>
                  <a:close/>
                  <a:moveTo>
                    <a:pt x="267" y="20"/>
                  </a:moveTo>
                  <a:lnTo>
                    <a:pt x="416" y="19"/>
                  </a:lnTo>
                  <a:cubicBezTo>
                    <a:pt x="422" y="19"/>
                    <a:pt x="427" y="24"/>
                    <a:pt x="427" y="30"/>
                  </a:cubicBezTo>
                  <a:cubicBezTo>
                    <a:pt x="427" y="35"/>
                    <a:pt x="423" y="40"/>
                    <a:pt x="417" y="40"/>
                  </a:cubicBezTo>
                  <a:lnTo>
                    <a:pt x="267" y="42"/>
                  </a:lnTo>
                  <a:cubicBezTo>
                    <a:pt x="261" y="42"/>
                    <a:pt x="257" y="37"/>
                    <a:pt x="257" y="31"/>
                  </a:cubicBezTo>
                  <a:cubicBezTo>
                    <a:pt x="256" y="25"/>
                    <a:pt x="261" y="20"/>
                    <a:pt x="267" y="20"/>
                  </a:cubicBezTo>
                  <a:close/>
                  <a:moveTo>
                    <a:pt x="523" y="18"/>
                  </a:moveTo>
                  <a:lnTo>
                    <a:pt x="672" y="17"/>
                  </a:lnTo>
                  <a:cubicBezTo>
                    <a:pt x="678" y="17"/>
                    <a:pt x="683" y="21"/>
                    <a:pt x="683" y="27"/>
                  </a:cubicBezTo>
                  <a:cubicBezTo>
                    <a:pt x="683" y="33"/>
                    <a:pt x="679" y="38"/>
                    <a:pt x="673" y="38"/>
                  </a:cubicBezTo>
                  <a:lnTo>
                    <a:pt x="523" y="39"/>
                  </a:lnTo>
                  <a:cubicBezTo>
                    <a:pt x="517" y="39"/>
                    <a:pt x="513" y="35"/>
                    <a:pt x="513" y="29"/>
                  </a:cubicBezTo>
                  <a:cubicBezTo>
                    <a:pt x="512" y="23"/>
                    <a:pt x="517" y="18"/>
                    <a:pt x="523" y="18"/>
                  </a:cubicBezTo>
                  <a:close/>
                  <a:moveTo>
                    <a:pt x="779" y="16"/>
                  </a:moveTo>
                  <a:lnTo>
                    <a:pt x="928" y="14"/>
                  </a:lnTo>
                  <a:cubicBezTo>
                    <a:pt x="934" y="14"/>
                    <a:pt x="939" y="19"/>
                    <a:pt x="939" y="25"/>
                  </a:cubicBezTo>
                  <a:cubicBezTo>
                    <a:pt x="939" y="31"/>
                    <a:pt x="934" y="35"/>
                    <a:pt x="929" y="36"/>
                  </a:cubicBezTo>
                  <a:lnTo>
                    <a:pt x="779" y="37"/>
                  </a:lnTo>
                  <a:cubicBezTo>
                    <a:pt x="773" y="37"/>
                    <a:pt x="769" y="32"/>
                    <a:pt x="769" y="26"/>
                  </a:cubicBezTo>
                  <a:cubicBezTo>
                    <a:pt x="768" y="21"/>
                    <a:pt x="773" y="16"/>
                    <a:pt x="779" y="16"/>
                  </a:cubicBezTo>
                  <a:close/>
                  <a:moveTo>
                    <a:pt x="1035" y="13"/>
                  </a:moveTo>
                  <a:lnTo>
                    <a:pt x="1184" y="12"/>
                  </a:lnTo>
                  <a:cubicBezTo>
                    <a:pt x="1190" y="12"/>
                    <a:pt x="1195" y="16"/>
                    <a:pt x="1195" y="22"/>
                  </a:cubicBezTo>
                  <a:cubicBezTo>
                    <a:pt x="1195" y="28"/>
                    <a:pt x="1190" y="33"/>
                    <a:pt x="1185" y="33"/>
                  </a:cubicBezTo>
                  <a:lnTo>
                    <a:pt x="1035" y="35"/>
                  </a:lnTo>
                  <a:cubicBezTo>
                    <a:pt x="1029" y="35"/>
                    <a:pt x="1025" y="30"/>
                    <a:pt x="1024" y="24"/>
                  </a:cubicBezTo>
                  <a:cubicBezTo>
                    <a:pt x="1024" y="18"/>
                    <a:pt x="1029" y="13"/>
                    <a:pt x="1035" y="13"/>
                  </a:cubicBezTo>
                  <a:close/>
                  <a:moveTo>
                    <a:pt x="1291" y="11"/>
                  </a:moveTo>
                  <a:lnTo>
                    <a:pt x="1440" y="9"/>
                  </a:lnTo>
                  <a:cubicBezTo>
                    <a:pt x="1446" y="9"/>
                    <a:pt x="1451" y="14"/>
                    <a:pt x="1451" y="20"/>
                  </a:cubicBezTo>
                  <a:cubicBezTo>
                    <a:pt x="1451" y="26"/>
                    <a:pt x="1446" y="31"/>
                    <a:pt x="1441" y="31"/>
                  </a:cubicBezTo>
                  <a:lnTo>
                    <a:pt x="1291" y="32"/>
                  </a:lnTo>
                  <a:cubicBezTo>
                    <a:pt x="1285" y="32"/>
                    <a:pt x="1281" y="27"/>
                    <a:pt x="1280" y="22"/>
                  </a:cubicBezTo>
                  <a:cubicBezTo>
                    <a:pt x="1280" y="16"/>
                    <a:pt x="1285" y="11"/>
                    <a:pt x="1291" y="11"/>
                  </a:cubicBezTo>
                  <a:close/>
                  <a:moveTo>
                    <a:pt x="1547" y="8"/>
                  </a:moveTo>
                  <a:lnTo>
                    <a:pt x="1696" y="7"/>
                  </a:lnTo>
                  <a:cubicBezTo>
                    <a:pt x="1702" y="7"/>
                    <a:pt x="1707" y="12"/>
                    <a:pt x="1707" y="18"/>
                  </a:cubicBezTo>
                  <a:cubicBezTo>
                    <a:pt x="1707" y="23"/>
                    <a:pt x="1702" y="28"/>
                    <a:pt x="1697" y="28"/>
                  </a:cubicBezTo>
                  <a:lnTo>
                    <a:pt x="1547" y="30"/>
                  </a:lnTo>
                  <a:cubicBezTo>
                    <a:pt x="1541" y="30"/>
                    <a:pt x="1537" y="25"/>
                    <a:pt x="1536" y="19"/>
                  </a:cubicBezTo>
                  <a:cubicBezTo>
                    <a:pt x="1536" y="13"/>
                    <a:pt x="1541" y="8"/>
                    <a:pt x="1547" y="8"/>
                  </a:cubicBezTo>
                  <a:close/>
                  <a:moveTo>
                    <a:pt x="1803" y="6"/>
                  </a:moveTo>
                  <a:lnTo>
                    <a:pt x="1952" y="5"/>
                  </a:lnTo>
                  <a:cubicBezTo>
                    <a:pt x="1958" y="5"/>
                    <a:pt x="1963" y="9"/>
                    <a:pt x="1963" y="15"/>
                  </a:cubicBezTo>
                  <a:cubicBezTo>
                    <a:pt x="1963" y="21"/>
                    <a:pt x="1958" y="26"/>
                    <a:pt x="1953" y="26"/>
                  </a:cubicBezTo>
                  <a:lnTo>
                    <a:pt x="1803" y="27"/>
                  </a:lnTo>
                  <a:cubicBezTo>
                    <a:pt x="1797" y="27"/>
                    <a:pt x="1793" y="23"/>
                    <a:pt x="1792" y="17"/>
                  </a:cubicBezTo>
                  <a:cubicBezTo>
                    <a:pt x="1792" y="11"/>
                    <a:pt x="1797" y="6"/>
                    <a:pt x="1803" y="6"/>
                  </a:cubicBezTo>
                  <a:close/>
                  <a:moveTo>
                    <a:pt x="2059" y="4"/>
                  </a:moveTo>
                  <a:lnTo>
                    <a:pt x="2208" y="2"/>
                  </a:lnTo>
                  <a:cubicBezTo>
                    <a:pt x="2214" y="2"/>
                    <a:pt x="2219" y="7"/>
                    <a:pt x="2219" y="13"/>
                  </a:cubicBezTo>
                  <a:cubicBezTo>
                    <a:pt x="2219" y="19"/>
                    <a:pt x="2214" y="23"/>
                    <a:pt x="2209" y="24"/>
                  </a:cubicBezTo>
                  <a:lnTo>
                    <a:pt x="2059" y="25"/>
                  </a:lnTo>
                  <a:cubicBezTo>
                    <a:pt x="2053" y="25"/>
                    <a:pt x="2049" y="20"/>
                    <a:pt x="2048" y="14"/>
                  </a:cubicBezTo>
                  <a:cubicBezTo>
                    <a:pt x="2048" y="8"/>
                    <a:pt x="2053" y="4"/>
                    <a:pt x="2059" y="4"/>
                  </a:cubicBezTo>
                  <a:close/>
                  <a:moveTo>
                    <a:pt x="2315" y="1"/>
                  </a:moveTo>
                  <a:lnTo>
                    <a:pt x="2464" y="0"/>
                  </a:lnTo>
                  <a:cubicBezTo>
                    <a:pt x="2470" y="0"/>
                    <a:pt x="2475" y="4"/>
                    <a:pt x="2475" y="10"/>
                  </a:cubicBezTo>
                  <a:cubicBezTo>
                    <a:pt x="2475" y="16"/>
                    <a:pt x="2470" y="21"/>
                    <a:pt x="2465" y="21"/>
                  </a:cubicBezTo>
                  <a:lnTo>
                    <a:pt x="2315" y="22"/>
                  </a:lnTo>
                  <a:cubicBezTo>
                    <a:pt x="2309" y="23"/>
                    <a:pt x="2304" y="18"/>
                    <a:pt x="2304" y="12"/>
                  </a:cubicBezTo>
                  <a:cubicBezTo>
                    <a:pt x="2304" y="6"/>
                    <a:pt x="2309" y="1"/>
                    <a:pt x="2315" y="1"/>
                  </a:cubicBezTo>
                  <a:close/>
                </a:path>
              </a:pathLst>
            </a:custGeom>
            <a:solidFill>
              <a:srgbClr val="FF0000"/>
            </a:solidFill>
            <a:ln w="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005696" y="2430463"/>
              <a:ext cx="255588" cy="12700"/>
            </a:xfrm>
            <a:custGeom>
              <a:avLst/>
              <a:gdLst>
                <a:gd name="T0" fmla="*/ 10 w 426"/>
                <a:gd name="T1" fmla="*/ 0 h 21"/>
                <a:gd name="T2" fmla="*/ 160 w 426"/>
                <a:gd name="T3" fmla="*/ 0 h 21"/>
                <a:gd name="T4" fmla="*/ 170 w 426"/>
                <a:gd name="T5" fmla="*/ 11 h 21"/>
                <a:gd name="T6" fmla="*/ 160 w 426"/>
                <a:gd name="T7" fmla="*/ 21 h 21"/>
                <a:gd name="T8" fmla="*/ 10 w 426"/>
                <a:gd name="T9" fmla="*/ 21 h 21"/>
                <a:gd name="T10" fmla="*/ 0 w 426"/>
                <a:gd name="T11" fmla="*/ 11 h 21"/>
                <a:gd name="T12" fmla="*/ 10 w 426"/>
                <a:gd name="T13" fmla="*/ 0 h 21"/>
                <a:gd name="T14" fmla="*/ 266 w 426"/>
                <a:gd name="T15" fmla="*/ 0 h 21"/>
                <a:gd name="T16" fmla="*/ 416 w 426"/>
                <a:gd name="T17" fmla="*/ 0 h 21"/>
                <a:gd name="T18" fmla="*/ 426 w 426"/>
                <a:gd name="T19" fmla="*/ 11 h 21"/>
                <a:gd name="T20" fmla="*/ 416 w 426"/>
                <a:gd name="T21" fmla="*/ 21 h 21"/>
                <a:gd name="T22" fmla="*/ 266 w 426"/>
                <a:gd name="T23" fmla="*/ 21 h 21"/>
                <a:gd name="T24" fmla="*/ 256 w 426"/>
                <a:gd name="T25" fmla="*/ 11 h 21"/>
                <a:gd name="T26" fmla="*/ 266 w 426"/>
                <a:gd name="T2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6" h="21">
                  <a:moveTo>
                    <a:pt x="10" y="0"/>
                  </a:moveTo>
                  <a:lnTo>
                    <a:pt x="160" y="0"/>
                  </a:lnTo>
                  <a:cubicBezTo>
                    <a:pt x="165" y="0"/>
                    <a:pt x="170" y="5"/>
                    <a:pt x="170" y="11"/>
                  </a:cubicBezTo>
                  <a:cubicBezTo>
                    <a:pt x="170" y="16"/>
                    <a:pt x="165" y="21"/>
                    <a:pt x="160" y="21"/>
                  </a:cubicBezTo>
                  <a:lnTo>
                    <a:pt x="10" y="21"/>
                  </a:lnTo>
                  <a:cubicBezTo>
                    <a:pt x="4" y="21"/>
                    <a:pt x="0" y="16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lose/>
                  <a:moveTo>
                    <a:pt x="266" y="0"/>
                  </a:moveTo>
                  <a:lnTo>
                    <a:pt x="416" y="0"/>
                  </a:lnTo>
                  <a:cubicBezTo>
                    <a:pt x="421" y="0"/>
                    <a:pt x="426" y="5"/>
                    <a:pt x="426" y="11"/>
                  </a:cubicBezTo>
                  <a:cubicBezTo>
                    <a:pt x="426" y="16"/>
                    <a:pt x="421" y="21"/>
                    <a:pt x="416" y="21"/>
                  </a:cubicBezTo>
                  <a:lnTo>
                    <a:pt x="266" y="21"/>
                  </a:lnTo>
                  <a:cubicBezTo>
                    <a:pt x="260" y="21"/>
                    <a:pt x="256" y="16"/>
                    <a:pt x="256" y="11"/>
                  </a:cubicBezTo>
                  <a:cubicBezTo>
                    <a:pt x="256" y="5"/>
                    <a:pt x="260" y="0"/>
                    <a:pt x="266" y="0"/>
                  </a:cubicBezTo>
                  <a:close/>
                </a:path>
              </a:pathLst>
            </a:custGeom>
            <a:solidFill>
              <a:srgbClr val="FF0000"/>
            </a:solidFill>
            <a:ln w="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9651683" y="2290763"/>
              <a:ext cx="238125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9827896" y="2290763"/>
              <a:ext cx="96838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9502458" y="2447925"/>
              <a:ext cx="527050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System B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6749733" y="2359025"/>
              <a:ext cx="277813" cy="252413"/>
            </a:xfrm>
            <a:prstGeom prst="rect">
              <a:avLst/>
            </a:prstGeom>
            <a:solidFill>
              <a:srgbClr val="DBEE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6749733" y="2359025"/>
              <a:ext cx="277813" cy="252413"/>
            </a:xfrm>
            <a:prstGeom prst="rect">
              <a:avLst/>
            </a:pr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6702108" y="2311400"/>
              <a:ext cx="277813" cy="250825"/>
            </a:xfrm>
            <a:prstGeom prst="rect">
              <a:avLst/>
            </a:prstGeom>
            <a:solidFill>
              <a:srgbClr val="DBEE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6702108" y="2311400"/>
              <a:ext cx="277813" cy="250825"/>
            </a:xfrm>
            <a:prstGeom prst="rect">
              <a:avLst/>
            </a:pr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6667183" y="2262188"/>
              <a:ext cx="277813" cy="250825"/>
            </a:xfrm>
            <a:prstGeom prst="rect">
              <a:avLst/>
            </a:prstGeom>
            <a:solidFill>
              <a:srgbClr val="DBEE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6667183" y="2262188"/>
              <a:ext cx="277813" cy="250825"/>
            </a:xfrm>
            <a:prstGeom prst="rect">
              <a:avLst/>
            </a:pr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6684646" y="2325688"/>
              <a:ext cx="211138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6829108" y="2325688"/>
              <a:ext cx="96838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6857683" y="2325688"/>
              <a:ext cx="134938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10435908" y="2398713"/>
              <a:ext cx="277813" cy="25082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10435908" y="2398713"/>
              <a:ext cx="277813" cy="250825"/>
            </a:xfrm>
            <a:prstGeom prst="rect">
              <a:avLst/>
            </a:pr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10378758" y="2349500"/>
              <a:ext cx="276225" cy="25082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0378758" y="2349500"/>
              <a:ext cx="276225" cy="250825"/>
            </a:xfrm>
            <a:prstGeom prst="rect">
              <a:avLst/>
            </a:pr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0324783" y="2297113"/>
              <a:ext cx="277813" cy="25082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480" name="Rectangle 31"/>
            <p:cNvSpPr>
              <a:spLocks noChangeArrowheads="1"/>
            </p:cNvSpPr>
            <p:nvPr/>
          </p:nvSpPr>
          <p:spPr bwMode="auto">
            <a:xfrm>
              <a:off x="10324783" y="2297113"/>
              <a:ext cx="277813" cy="250825"/>
            </a:xfrm>
            <a:prstGeom prst="rect">
              <a:avLst/>
            </a:pr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481" name="Rectangle 32"/>
            <p:cNvSpPr>
              <a:spLocks noChangeArrowheads="1"/>
            </p:cNvSpPr>
            <p:nvPr/>
          </p:nvSpPr>
          <p:spPr bwMode="auto">
            <a:xfrm>
              <a:off x="10347008" y="2335213"/>
              <a:ext cx="209550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485" name="Rectangle 33"/>
            <p:cNvSpPr>
              <a:spLocks noChangeArrowheads="1"/>
            </p:cNvSpPr>
            <p:nvPr/>
          </p:nvSpPr>
          <p:spPr bwMode="auto">
            <a:xfrm>
              <a:off x="10491471" y="2335213"/>
              <a:ext cx="95250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486" name="Rectangle 34"/>
            <p:cNvSpPr>
              <a:spLocks noChangeArrowheads="1"/>
            </p:cNvSpPr>
            <p:nvPr/>
          </p:nvSpPr>
          <p:spPr bwMode="auto">
            <a:xfrm>
              <a:off x="10520046" y="2335213"/>
              <a:ext cx="123825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Z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487" name="Freeform 35"/>
            <p:cNvSpPr>
              <a:spLocks noEditPoints="1"/>
            </p:cNvSpPr>
            <p:nvPr/>
          </p:nvSpPr>
          <p:spPr bwMode="auto">
            <a:xfrm>
              <a:off x="6973571" y="2430463"/>
              <a:ext cx="366713" cy="12700"/>
            </a:xfrm>
            <a:custGeom>
              <a:avLst/>
              <a:gdLst>
                <a:gd name="T0" fmla="*/ 600 w 611"/>
                <a:gd name="T1" fmla="*/ 0 h 21"/>
                <a:gd name="T2" fmla="*/ 451 w 611"/>
                <a:gd name="T3" fmla="*/ 0 h 21"/>
                <a:gd name="T4" fmla="*/ 440 w 611"/>
                <a:gd name="T5" fmla="*/ 11 h 21"/>
                <a:gd name="T6" fmla="*/ 451 w 611"/>
                <a:gd name="T7" fmla="*/ 21 h 21"/>
                <a:gd name="T8" fmla="*/ 600 w 611"/>
                <a:gd name="T9" fmla="*/ 21 h 21"/>
                <a:gd name="T10" fmla="*/ 611 w 611"/>
                <a:gd name="T11" fmla="*/ 11 h 21"/>
                <a:gd name="T12" fmla="*/ 600 w 611"/>
                <a:gd name="T13" fmla="*/ 0 h 21"/>
                <a:gd name="T14" fmla="*/ 344 w 611"/>
                <a:gd name="T15" fmla="*/ 0 h 21"/>
                <a:gd name="T16" fmla="*/ 195 w 611"/>
                <a:gd name="T17" fmla="*/ 0 h 21"/>
                <a:gd name="T18" fmla="*/ 184 w 611"/>
                <a:gd name="T19" fmla="*/ 11 h 21"/>
                <a:gd name="T20" fmla="*/ 195 w 611"/>
                <a:gd name="T21" fmla="*/ 21 h 21"/>
                <a:gd name="T22" fmla="*/ 344 w 611"/>
                <a:gd name="T23" fmla="*/ 21 h 21"/>
                <a:gd name="T24" fmla="*/ 355 w 611"/>
                <a:gd name="T25" fmla="*/ 11 h 21"/>
                <a:gd name="T26" fmla="*/ 344 w 611"/>
                <a:gd name="T27" fmla="*/ 0 h 21"/>
                <a:gd name="T28" fmla="*/ 88 w 611"/>
                <a:gd name="T29" fmla="*/ 0 h 21"/>
                <a:gd name="T30" fmla="*/ 10 w 611"/>
                <a:gd name="T31" fmla="*/ 0 h 21"/>
                <a:gd name="T32" fmla="*/ 0 w 611"/>
                <a:gd name="T33" fmla="*/ 11 h 21"/>
                <a:gd name="T34" fmla="*/ 10 w 611"/>
                <a:gd name="T35" fmla="*/ 21 h 21"/>
                <a:gd name="T36" fmla="*/ 88 w 611"/>
                <a:gd name="T37" fmla="*/ 21 h 21"/>
                <a:gd name="T38" fmla="*/ 99 w 611"/>
                <a:gd name="T39" fmla="*/ 11 h 21"/>
                <a:gd name="T40" fmla="*/ 88 w 611"/>
                <a:gd name="T4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1" h="21">
                  <a:moveTo>
                    <a:pt x="600" y="0"/>
                  </a:moveTo>
                  <a:lnTo>
                    <a:pt x="451" y="0"/>
                  </a:lnTo>
                  <a:cubicBezTo>
                    <a:pt x="445" y="0"/>
                    <a:pt x="440" y="5"/>
                    <a:pt x="440" y="11"/>
                  </a:cubicBezTo>
                  <a:cubicBezTo>
                    <a:pt x="440" y="16"/>
                    <a:pt x="445" y="21"/>
                    <a:pt x="451" y="21"/>
                  </a:cubicBezTo>
                  <a:lnTo>
                    <a:pt x="600" y="21"/>
                  </a:lnTo>
                  <a:cubicBezTo>
                    <a:pt x="606" y="21"/>
                    <a:pt x="611" y="16"/>
                    <a:pt x="611" y="11"/>
                  </a:cubicBezTo>
                  <a:cubicBezTo>
                    <a:pt x="611" y="5"/>
                    <a:pt x="606" y="0"/>
                    <a:pt x="600" y="0"/>
                  </a:cubicBezTo>
                  <a:close/>
                  <a:moveTo>
                    <a:pt x="344" y="0"/>
                  </a:moveTo>
                  <a:lnTo>
                    <a:pt x="195" y="0"/>
                  </a:lnTo>
                  <a:cubicBezTo>
                    <a:pt x="189" y="0"/>
                    <a:pt x="184" y="5"/>
                    <a:pt x="184" y="11"/>
                  </a:cubicBezTo>
                  <a:cubicBezTo>
                    <a:pt x="184" y="16"/>
                    <a:pt x="189" y="21"/>
                    <a:pt x="195" y="21"/>
                  </a:cubicBezTo>
                  <a:lnTo>
                    <a:pt x="344" y="21"/>
                  </a:lnTo>
                  <a:cubicBezTo>
                    <a:pt x="350" y="21"/>
                    <a:pt x="355" y="16"/>
                    <a:pt x="355" y="11"/>
                  </a:cubicBezTo>
                  <a:cubicBezTo>
                    <a:pt x="355" y="5"/>
                    <a:pt x="350" y="0"/>
                    <a:pt x="344" y="0"/>
                  </a:cubicBezTo>
                  <a:close/>
                  <a:moveTo>
                    <a:pt x="88" y="0"/>
                  </a:moveTo>
                  <a:lnTo>
                    <a:pt x="10" y="0"/>
                  </a:lnTo>
                  <a:cubicBezTo>
                    <a:pt x="4" y="0"/>
                    <a:pt x="0" y="5"/>
                    <a:pt x="0" y="11"/>
                  </a:cubicBezTo>
                  <a:cubicBezTo>
                    <a:pt x="0" y="16"/>
                    <a:pt x="4" y="21"/>
                    <a:pt x="10" y="21"/>
                  </a:cubicBezTo>
                  <a:lnTo>
                    <a:pt x="88" y="21"/>
                  </a:lnTo>
                  <a:cubicBezTo>
                    <a:pt x="94" y="21"/>
                    <a:pt x="99" y="16"/>
                    <a:pt x="99" y="11"/>
                  </a:cubicBezTo>
                  <a:cubicBezTo>
                    <a:pt x="99" y="5"/>
                    <a:pt x="94" y="0"/>
                    <a:pt x="88" y="0"/>
                  </a:cubicBezTo>
                  <a:close/>
                </a:path>
              </a:pathLst>
            </a:custGeom>
            <a:solidFill>
              <a:srgbClr val="FF0000"/>
            </a:solidFill>
            <a:ln w="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492" name="Left-Right Arrow 20491"/>
            <p:cNvSpPr/>
            <p:nvPr/>
          </p:nvSpPr>
          <p:spPr>
            <a:xfrm>
              <a:off x="8037196" y="2493729"/>
              <a:ext cx="1277938" cy="229870"/>
            </a:xfrm>
            <a:prstGeom prst="leftRightArrow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/>
                <a:t>Communication</a:t>
              </a:r>
            </a:p>
          </p:txBody>
        </p:sp>
        <p:sp>
          <p:nvSpPr>
            <p:cNvPr id="20493" name="TextBox 20492"/>
            <p:cNvSpPr txBox="1"/>
            <p:nvPr/>
          </p:nvSpPr>
          <p:spPr>
            <a:xfrm>
              <a:off x="7967700" y="2135386"/>
              <a:ext cx="14077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/>
                <a:t>Interconnection</a:t>
              </a:r>
            </a:p>
          </p:txBody>
        </p:sp>
      </p:grp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7737811" y="2940923"/>
            <a:ext cx="566738" cy="477838"/>
          </a:xfrm>
          <a:prstGeom prst="rect">
            <a:avLst/>
          </a:prstGeom>
          <a:solidFill>
            <a:srgbClr val="DBEE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0" name="Rectangle 49"/>
          <p:cNvSpPr>
            <a:spLocks noChangeArrowheads="1"/>
          </p:cNvSpPr>
          <p:nvPr/>
        </p:nvSpPr>
        <p:spPr bwMode="auto">
          <a:xfrm>
            <a:off x="7737811" y="2940923"/>
            <a:ext cx="566738" cy="477838"/>
          </a:xfrm>
          <a:prstGeom prst="rect">
            <a:avLst/>
          </a:prstGeom>
          <a:noFill/>
          <a:ln w="12700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1" name="Rectangle 50"/>
          <p:cNvSpPr>
            <a:spLocks noChangeArrowheads="1"/>
          </p:cNvSpPr>
          <p:nvPr/>
        </p:nvSpPr>
        <p:spPr bwMode="auto">
          <a:xfrm>
            <a:off x="7942599" y="3006011"/>
            <a:ext cx="238125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MC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2" name="Rectangle 51"/>
          <p:cNvSpPr>
            <a:spLocks noChangeArrowheads="1"/>
          </p:cNvSpPr>
          <p:nvPr/>
        </p:nvSpPr>
        <p:spPr bwMode="auto">
          <a:xfrm>
            <a:off x="8118811" y="3006011"/>
            <a:ext cx="96838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3" name="Rectangle 52"/>
          <p:cNvSpPr>
            <a:spLocks noChangeArrowheads="1"/>
          </p:cNvSpPr>
          <p:nvPr/>
        </p:nvSpPr>
        <p:spPr bwMode="auto">
          <a:xfrm>
            <a:off x="7791786" y="3161586"/>
            <a:ext cx="536575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System A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4" name="Rectangle 53"/>
          <p:cNvSpPr>
            <a:spLocks noChangeArrowheads="1"/>
          </p:cNvSpPr>
          <p:nvPr/>
        </p:nvSpPr>
        <p:spPr bwMode="auto">
          <a:xfrm>
            <a:off x="9842836" y="2955211"/>
            <a:ext cx="566738" cy="4778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5" name="Rectangle 54"/>
          <p:cNvSpPr>
            <a:spLocks noChangeArrowheads="1"/>
          </p:cNvSpPr>
          <p:nvPr/>
        </p:nvSpPr>
        <p:spPr bwMode="auto">
          <a:xfrm>
            <a:off x="9842836" y="2955211"/>
            <a:ext cx="566738" cy="477838"/>
          </a:xfrm>
          <a:prstGeom prst="rect">
            <a:avLst/>
          </a:prstGeom>
          <a:noFill/>
          <a:ln w="12700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6" name="Freeform 55"/>
          <p:cNvSpPr>
            <a:spLocks noEditPoints="1"/>
          </p:cNvSpPr>
          <p:nvPr/>
        </p:nvSpPr>
        <p:spPr bwMode="auto">
          <a:xfrm>
            <a:off x="8296611" y="3194923"/>
            <a:ext cx="1482725" cy="26988"/>
          </a:xfrm>
          <a:custGeom>
            <a:avLst/>
            <a:gdLst>
              <a:gd name="T0" fmla="*/ 160 w 2475"/>
              <a:gd name="T1" fmla="*/ 21 h 44"/>
              <a:gd name="T2" fmla="*/ 161 w 2475"/>
              <a:gd name="T3" fmla="*/ 43 h 44"/>
              <a:gd name="T4" fmla="*/ 1 w 2475"/>
              <a:gd name="T5" fmla="*/ 34 h 44"/>
              <a:gd name="T6" fmla="*/ 267 w 2475"/>
              <a:gd name="T7" fmla="*/ 20 h 44"/>
              <a:gd name="T8" fmla="*/ 427 w 2475"/>
              <a:gd name="T9" fmla="*/ 30 h 44"/>
              <a:gd name="T10" fmla="*/ 267 w 2475"/>
              <a:gd name="T11" fmla="*/ 42 h 44"/>
              <a:gd name="T12" fmla="*/ 267 w 2475"/>
              <a:gd name="T13" fmla="*/ 20 h 44"/>
              <a:gd name="T14" fmla="*/ 672 w 2475"/>
              <a:gd name="T15" fmla="*/ 17 h 44"/>
              <a:gd name="T16" fmla="*/ 673 w 2475"/>
              <a:gd name="T17" fmla="*/ 38 h 44"/>
              <a:gd name="T18" fmla="*/ 513 w 2475"/>
              <a:gd name="T19" fmla="*/ 29 h 44"/>
              <a:gd name="T20" fmla="*/ 779 w 2475"/>
              <a:gd name="T21" fmla="*/ 16 h 44"/>
              <a:gd name="T22" fmla="*/ 939 w 2475"/>
              <a:gd name="T23" fmla="*/ 25 h 44"/>
              <a:gd name="T24" fmla="*/ 779 w 2475"/>
              <a:gd name="T25" fmla="*/ 37 h 44"/>
              <a:gd name="T26" fmla="*/ 779 w 2475"/>
              <a:gd name="T27" fmla="*/ 16 h 44"/>
              <a:gd name="T28" fmla="*/ 1184 w 2475"/>
              <a:gd name="T29" fmla="*/ 12 h 44"/>
              <a:gd name="T30" fmla="*/ 1185 w 2475"/>
              <a:gd name="T31" fmla="*/ 33 h 44"/>
              <a:gd name="T32" fmla="*/ 1024 w 2475"/>
              <a:gd name="T33" fmla="*/ 24 h 44"/>
              <a:gd name="T34" fmla="*/ 1291 w 2475"/>
              <a:gd name="T35" fmla="*/ 11 h 44"/>
              <a:gd name="T36" fmla="*/ 1451 w 2475"/>
              <a:gd name="T37" fmla="*/ 20 h 44"/>
              <a:gd name="T38" fmla="*/ 1291 w 2475"/>
              <a:gd name="T39" fmla="*/ 32 h 44"/>
              <a:gd name="T40" fmla="*/ 1291 w 2475"/>
              <a:gd name="T41" fmla="*/ 11 h 44"/>
              <a:gd name="T42" fmla="*/ 1696 w 2475"/>
              <a:gd name="T43" fmla="*/ 7 h 44"/>
              <a:gd name="T44" fmla="*/ 1697 w 2475"/>
              <a:gd name="T45" fmla="*/ 28 h 44"/>
              <a:gd name="T46" fmla="*/ 1536 w 2475"/>
              <a:gd name="T47" fmla="*/ 19 h 44"/>
              <a:gd name="T48" fmla="*/ 1803 w 2475"/>
              <a:gd name="T49" fmla="*/ 6 h 44"/>
              <a:gd name="T50" fmla="*/ 1963 w 2475"/>
              <a:gd name="T51" fmla="*/ 15 h 44"/>
              <a:gd name="T52" fmla="*/ 1803 w 2475"/>
              <a:gd name="T53" fmla="*/ 27 h 44"/>
              <a:gd name="T54" fmla="*/ 1803 w 2475"/>
              <a:gd name="T55" fmla="*/ 6 h 44"/>
              <a:gd name="T56" fmla="*/ 2208 w 2475"/>
              <a:gd name="T57" fmla="*/ 2 h 44"/>
              <a:gd name="T58" fmla="*/ 2209 w 2475"/>
              <a:gd name="T59" fmla="*/ 24 h 44"/>
              <a:gd name="T60" fmla="*/ 2048 w 2475"/>
              <a:gd name="T61" fmla="*/ 14 h 44"/>
              <a:gd name="T62" fmla="*/ 2315 w 2475"/>
              <a:gd name="T63" fmla="*/ 1 h 44"/>
              <a:gd name="T64" fmla="*/ 2475 w 2475"/>
              <a:gd name="T65" fmla="*/ 10 h 44"/>
              <a:gd name="T66" fmla="*/ 2315 w 2475"/>
              <a:gd name="T67" fmla="*/ 22 h 44"/>
              <a:gd name="T68" fmla="*/ 2315 w 2475"/>
              <a:gd name="T6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75" h="44">
                <a:moveTo>
                  <a:pt x="11" y="23"/>
                </a:moveTo>
                <a:lnTo>
                  <a:pt x="160" y="21"/>
                </a:lnTo>
                <a:cubicBezTo>
                  <a:pt x="166" y="21"/>
                  <a:pt x="171" y="26"/>
                  <a:pt x="171" y="32"/>
                </a:cubicBezTo>
                <a:cubicBezTo>
                  <a:pt x="171" y="38"/>
                  <a:pt x="167" y="43"/>
                  <a:pt x="161" y="43"/>
                </a:cubicBezTo>
                <a:lnTo>
                  <a:pt x="11" y="44"/>
                </a:lnTo>
                <a:cubicBezTo>
                  <a:pt x="5" y="44"/>
                  <a:pt x="1" y="40"/>
                  <a:pt x="1" y="34"/>
                </a:cubicBezTo>
                <a:cubicBezTo>
                  <a:pt x="0" y="28"/>
                  <a:pt x="5" y="23"/>
                  <a:pt x="11" y="23"/>
                </a:cubicBezTo>
                <a:close/>
                <a:moveTo>
                  <a:pt x="267" y="20"/>
                </a:moveTo>
                <a:lnTo>
                  <a:pt x="416" y="19"/>
                </a:lnTo>
                <a:cubicBezTo>
                  <a:pt x="422" y="19"/>
                  <a:pt x="427" y="24"/>
                  <a:pt x="427" y="30"/>
                </a:cubicBezTo>
                <a:cubicBezTo>
                  <a:pt x="427" y="35"/>
                  <a:pt x="423" y="40"/>
                  <a:pt x="417" y="40"/>
                </a:cubicBezTo>
                <a:lnTo>
                  <a:pt x="267" y="42"/>
                </a:lnTo>
                <a:cubicBezTo>
                  <a:pt x="261" y="42"/>
                  <a:pt x="257" y="37"/>
                  <a:pt x="257" y="31"/>
                </a:cubicBezTo>
                <a:cubicBezTo>
                  <a:pt x="256" y="25"/>
                  <a:pt x="261" y="20"/>
                  <a:pt x="267" y="20"/>
                </a:cubicBezTo>
                <a:close/>
                <a:moveTo>
                  <a:pt x="523" y="18"/>
                </a:moveTo>
                <a:lnTo>
                  <a:pt x="672" y="17"/>
                </a:lnTo>
                <a:cubicBezTo>
                  <a:pt x="678" y="17"/>
                  <a:pt x="683" y="21"/>
                  <a:pt x="683" y="27"/>
                </a:cubicBezTo>
                <a:cubicBezTo>
                  <a:pt x="683" y="33"/>
                  <a:pt x="679" y="38"/>
                  <a:pt x="673" y="38"/>
                </a:cubicBezTo>
                <a:lnTo>
                  <a:pt x="523" y="39"/>
                </a:lnTo>
                <a:cubicBezTo>
                  <a:pt x="517" y="39"/>
                  <a:pt x="513" y="35"/>
                  <a:pt x="513" y="29"/>
                </a:cubicBezTo>
                <a:cubicBezTo>
                  <a:pt x="512" y="23"/>
                  <a:pt x="517" y="18"/>
                  <a:pt x="523" y="18"/>
                </a:cubicBezTo>
                <a:close/>
                <a:moveTo>
                  <a:pt x="779" y="16"/>
                </a:moveTo>
                <a:lnTo>
                  <a:pt x="928" y="14"/>
                </a:lnTo>
                <a:cubicBezTo>
                  <a:pt x="934" y="14"/>
                  <a:pt x="939" y="19"/>
                  <a:pt x="939" y="25"/>
                </a:cubicBezTo>
                <a:cubicBezTo>
                  <a:pt x="939" y="31"/>
                  <a:pt x="934" y="35"/>
                  <a:pt x="929" y="36"/>
                </a:cubicBezTo>
                <a:lnTo>
                  <a:pt x="779" y="37"/>
                </a:lnTo>
                <a:cubicBezTo>
                  <a:pt x="773" y="37"/>
                  <a:pt x="769" y="32"/>
                  <a:pt x="769" y="26"/>
                </a:cubicBezTo>
                <a:cubicBezTo>
                  <a:pt x="768" y="21"/>
                  <a:pt x="773" y="16"/>
                  <a:pt x="779" y="16"/>
                </a:cubicBezTo>
                <a:close/>
                <a:moveTo>
                  <a:pt x="1035" y="13"/>
                </a:moveTo>
                <a:lnTo>
                  <a:pt x="1184" y="12"/>
                </a:lnTo>
                <a:cubicBezTo>
                  <a:pt x="1190" y="12"/>
                  <a:pt x="1195" y="16"/>
                  <a:pt x="1195" y="22"/>
                </a:cubicBezTo>
                <a:cubicBezTo>
                  <a:pt x="1195" y="28"/>
                  <a:pt x="1190" y="33"/>
                  <a:pt x="1185" y="33"/>
                </a:cubicBezTo>
                <a:lnTo>
                  <a:pt x="1035" y="35"/>
                </a:lnTo>
                <a:cubicBezTo>
                  <a:pt x="1029" y="35"/>
                  <a:pt x="1025" y="30"/>
                  <a:pt x="1024" y="24"/>
                </a:cubicBezTo>
                <a:cubicBezTo>
                  <a:pt x="1024" y="18"/>
                  <a:pt x="1029" y="13"/>
                  <a:pt x="1035" y="13"/>
                </a:cubicBezTo>
                <a:close/>
                <a:moveTo>
                  <a:pt x="1291" y="11"/>
                </a:moveTo>
                <a:lnTo>
                  <a:pt x="1440" y="9"/>
                </a:lnTo>
                <a:cubicBezTo>
                  <a:pt x="1446" y="9"/>
                  <a:pt x="1451" y="14"/>
                  <a:pt x="1451" y="20"/>
                </a:cubicBezTo>
                <a:cubicBezTo>
                  <a:pt x="1451" y="26"/>
                  <a:pt x="1446" y="31"/>
                  <a:pt x="1441" y="31"/>
                </a:cubicBezTo>
                <a:lnTo>
                  <a:pt x="1291" y="32"/>
                </a:lnTo>
                <a:cubicBezTo>
                  <a:pt x="1285" y="32"/>
                  <a:pt x="1281" y="27"/>
                  <a:pt x="1280" y="22"/>
                </a:cubicBezTo>
                <a:cubicBezTo>
                  <a:pt x="1280" y="16"/>
                  <a:pt x="1285" y="11"/>
                  <a:pt x="1291" y="11"/>
                </a:cubicBezTo>
                <a:close/>
                <a:moveTo>
                  <a:pt x="1547" y="8"/>
                </a:moveTo>
                <a:lnTo>
                  <a:pt x="1696" y="7"/>
                </a:lnTo>
                <a:cubicBezTo>
                  <a:pt x="1702" y="7"/>
                  <a:pt x="1707" y="12"/>
                  <a:pt x="1707" y="18"/>
                </a:cubicBezTo>
                <a:cubicBezTo>
                  <a:pt x="1707" y="23"/>
                  <a:pt x="1702" y="28"/>
                  <a:pt x="1697" y="28"/>
                </a:cubicBezTo>
                <a:lnTo>
                  <a:pt x="1547" y="30"/>
                </a:lnTo>
                <a:cubicBezTo>
                  <a:pt x="1541" y="30"/>
                  <a:pt x="1537" y="25"/>
                  <a:pt x="1536" y="19"/>
                </a:cubicBezTo>
                <a:cubicBezTo>
                  <a:pt x="1536" y="13"/>
                  <a:pt x="1541" y="8"/>
                  <a:pt x="1547" y="8"/>
                </a:cubicBezTo>
                <a:close/>
                <a:moveTo>
                  <a:pt x="1803" y="6"/>
                </a:moveTo>
                <a:lnTo>
                  <a:pt x="1952" y="5"/>
                </a:lnTo>
                <a:cubicBezTo>
                  <a:pt x="1958" y="5"/>
                  <a:pt x="1963" y="9"/>
                  <a:pt x="1963" y="15"/>
                </a:cubicBezTo>
                <a:cubicBezTo>
                  <a:pt x="1963" y="21"/>
                  <a:pt x="1958" y="26"/>
                  <a:pt x="1953" y="26"/>
                </a:cubicBezTo>
                <a:lnTo>
                  <a:pt x="1803" y="27"/>
                </a:lnTo>
                <a:cubicBezTo>
                  <a:pt x="1797" y="27"/>
                  <a:pt x="1793" y="23"/>
                  <a:pt x="1792" y="17"/>
                </a:cubicBezTo>
                <a:cubicBezTo>
                  <a:pt x="1792" y="11"/>
                  <a:pt x="1797" y="6"/>
                  <a:pt x="1803" y="6"/>
                </a:cubicBezTo>
                <a:close/>
                <a:moveTo>
                  <a:pt x="2059" y="4"/>
                </a:moveTo>
                <a:lnTo>
                  <a:pt x="2208" y="2"/>
                </a:lnTo>
                <a:cubicBezTo>
                  <a:pt x="2214" y="2"/>
                  <a:pt x="2219" y="7"/>
                  <a:pt x="2219" y="13"/>
                </a:cubicBezTo>
                <a:cubicBezTo>
                  <a:pt x="2219" y="19"/>
                  <a:pt x="2214" y="23"/>
                  <a:pt x="2209" y="24"/>
                </a:cubicBezTo>
                <a:lnTo>
                  <a:pt x="2059" y="25"/>
                </a:lnTo>
                <a:cubicBezTo>
                  <a:pt x="2053" y="25"/>
                  <a:pt x="2049" y="20"/>
                  <a:pt x="2048" y="14"/>
                </a:cubicBezTo>
                <a:cubicBezTo>
                  <a:pt x="2048" y="8"/>
                  <a:pt x="2053" y="4"/>
                  <a:pt x="2059" y="4"/>
                </a:cubicBezTo>
                <a:close/>
                <a:moveTo>
                  <a:pt x="2315" y="1"/>
                </a:moveTo>
                <a:lnTo>
                  <a:pt x="2464" y="0"/>
                </a:lnTo>
                <a:cubicBezTo>
                  <a:pt x="2470" y="0"/>
                  <a:pt x="2475" y="4"/>
                  <a:pt x="2475" y="10"/>
                </a:cubicBezTo>
                <a:cubicBezTo>
                  <a:pt x="2475" y="16"/>
                  <a:pt x="2470" y="21"/>
                  <a:pt x="2465" y="21"/>
                </a:cubicBezTo>
                <a:lnTo>
                  <a:pt x="2315" y="22"/>
                </a:lnTo>
                <a:cubicBezTo>
                  <a:pt x="2309" y="23"/>
                  <a:pt x="2304" y="18"/>
                  <a:pt x="2304" y="12"/>
                </a:cubicBezTo>
                <a:cubicBezTo>
                  <a:pt x="2304" y="6"/>
                  <a:pt x="2309" y="1"/>
                  <a:pt x="2315" y="1"/>
                </a:cubicBezTo>
                <a:close/>
              </a:path>
            </a:pathLst>
          </a:custGeom>
          <a:solidFill>
            <a:srgbClr val="FF0000"/>
          </a:solidFill>
          <a:ln w="0" cap="flat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7" name="Freeform 56"/>
          <p:cNvSpPr>
            <a:spLocks noEditPoints="1"/>
          </p:cNvSpPr>
          <p:nvPr/>
        </p:nvSpPr>
        <p:spPr bwMode="auto">
          <a:xfrm>
            <a:off x="10409574" y="3180636"/>
            <a:ext cx="255588" cy="12700"/>
          </a:xfrm>
          <a:custGeom>
            <a:avLst/>
            <a:gdLst>
              <a:gd name="T0" fmla="*/ 10 w 426"/>
              <a:gd name="T1" fmla="*/ 0 h 21"/>
              <a:gd name="T2" fmla="*/ 160 w 426"/>
              <a:gd name="T3" fmla="*/ 0 h 21"/>
              <a:gd name="T4" fmla="*/ 170 w 426"/>
              <a:gd name="T5" fmla="*/ 11 h 21"/>
              <a:gd name="T6" fmla="*/ 160 w 426"/>
              <a:gd name="T7" fmla="*/ 21 h 21"/>
              <a:gd name="T8" fmla="*/ 10 w 426"/>
              <a:gd name="T9" fmla="*/ 21 h 21"/>
              <a:gd name="T10" fmla="*/ 0 w 426"/>
              <a:gd name="T11" fmla="*/ 11 h 21"/>
              <a:gd name="T12" fmla="*/ 10 w 426"/>
              <a:gd name="T13" fmla="*/ 0 h 21"/>
              <a:gd name="T14" fmla="*/ 266 w 426"/>
              <a:gd name="T15" fmla="*/ 0 h 21"/>
              <a:gd name="T16" fmla="*/ 416 w 426"/>
              <a:gd name="T17" fmla="*/ 0 h 21"/>
              <a:gd name="T18" fmla="*/ 426 w 426"/>
              <a:gd name="T19" fmla="*/ 11 h 21"/>
              <a:gd name="T20" fmla="*/ 416 w 426"/>
              <a:gd name="T21" fmla="*/ 21 h 21"/>
              <a:gd name="T22" fmla="*/ 266 w 426"/>
              <a:gd name="T23" fmla="*/ 21 h 21"/>
              <a:gd name="T24" fmla="*/ 256 w 426"/>
              <a:gd name="T25" fmla="*/ 11 h 21"/>
              <a:gd name="T26" fmla="*/ 266 w 426"/>
              <a:gd name="T2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6" h="21">
                <a:moveTo>
                  <a:pt x="10" y="0"/>
                </a:moveTo>
                <a:lnTo>
                  <a:pt x="160" y="0"/>
                </a:lnTo>
                <a:cubicBezTo>
                  <a:pt x="165" y="0"/>
                  <a:pt x="170" y="5"/>
                  <a:pt x="170" y="11"/>
                </a:cubicBezTo>
                <a:cubicBezTo>
                  <a:pt x="170" y="16"/>
                  <a:pt x="165" y="21"/>
                  <a:pt x="160" y="21"/>
                </a:cubicBezTo>
                <a:lnTo>
                  <a:pt x="10" y="21"/>
                </a:lnTo>
                <a:cubicBezTo>
                  <a:pt x="4" y="21"/>
                  <a:pt x="0" y="16"/>
                  <a:pt x="0" y="11"/>
                </a:cubicBezTo>
                <a:cubicBezTo>
                  <a:pt x="0" y="5"/>
                  <a:pt x="4" y="0"/>
                  <a:pt x="10" y="0"/>
                </a:cubicBezTo>
                <a:close/>
                <a:moveTo>
                  <a:pt x="266" y="0"/>
                </a:moveTo>
                <a:lnTo>
                  <a:pt x="416" y="0"/>
                </a:lnTo>
                <a:cubicBezTo>
                  <a:pt x="421" y="0"/>
                  <a:pt x="426" y="5"/>
                  <a:pt x="426" y="11"/>
                </a:cubicBezTo>
                <a:cubicBezTo>
                  <a:pt x="426" y="16"/>
                  <a:pt x="421" y="21"/>
                  <a:pt x="416" y="21"/>
                </a:cubicBezTo>
                <a:lnTo>
                  <a:pt x="266" y="21"/>
                </a:lnTo>
                <a:cubicBezTo>
                  <a:pt x="260" y="21"/>
                  <a:pt x="256" y="16"/>
                  <a:pt x="256" y="11"/>
                </a:cubicBezTo>
                <a:cubicBezTo>
                  <a:pt x="256" y="5"/>
                  <a:pt x="260" y="0"/>
                  <a:pt x="266" y="0"/>
                </a:cubicBezTo>
                <a:close/>
              </a:path>
            </a:pathLst>
          </a:custGeom>
          <a:solidFill>
            <a:srgbClr val="FF0000"/>
          </a:solidFill>
          <a:ln w="0" cap="flat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8" name="Rectangle 57"/>
          <p:cNvSpPr>
            <a:spLocks noChangeArrowheads="1"/>
          </p:cNvSpPr>
          <p:nvPr/>
        </p:nvSpPr>
        <p:spPr bwMode="auto">
          <a:xfrm>
            <a:off x="10055561" y="3040936"/>
            <a:ext cx="238125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MC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10231774" y="3040936"/>
            <a:ext cx="96838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9906336" y="3198098"/>
            <a:ext cx="527050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System B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7153611" y="3109198"/>
            <a:ext cx="277813" cy="252413"/>
          </a:xfrm>
          <a:prstGeom prst="rect">
            <a:avLst/>
          </a:prstGeom>
          <a:solidFill>
            <a:srgbClr val="DBEE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7153611" y="3109198"/>
            <a:ext cx="277813" cy="252413"/>
          </a:xfrm>
          <a:prstGeom prst="rect">
            <a:avLst/>
          </a:prstGeom>
          <a:noFill/>
          <a:ln w="12700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3" name="Rectangle 62"/>
          <p:cNvSpPr>
            <a:spLocks noChangeArrowheads="1"/>
          </p:cNvSpPr>
          <p:nvPr/>
        </p:nvSpPr>
        <p:spPr bwMode="auto">
          <a:xfrm>
            <a:off x="7105986" y="3061573"/>
            <a:ext cx="277813" cy="250825"/>
          </a:xfrm>
          <a:prstGeom prst="rect">
            <a:avLst/>
          </a:prstGeom>
          <a:solidFill>
            <a:srgbClr val="DBEE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7105986" y="3061573"/>
            <a:ext cx="277813" cy="250825"/>
          </a:xfrm>
          <a:prstGeom prst="rect">
            <a:avLst/>
          </a:prstGeom>
          <a:noFill/>
          <a:ln w="12700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7" name="Rectangle 66"/>
          <p:cNvSpPr>
            <a:spLocks noChangeArrowheads="1"/>
          </p:cNvSpPr>
          <p:nvPr/>
        </p:nvSpPr>
        <p:spPr bwMode="auto">
          <a:xfrm>
            <a:off x="7117102" y="3104439"/>
            <a:ext cx="24365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UE B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6655789" y="2858373"/>
            <a:ext cx="96838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10839786" y="3148886"/>
            <a:ext cx="277813" cy="2508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1" name="Rectangle 70"/>
          <p:cNvSpPr>
            <a:spLocks noChangeArrowheads="1"/>
          </p:cNvSpPr>
          <p:nvPr/>
        </p:nvSpPr>
        <p:spPr bwMode="auto">
          <a:xfrm>
            <a:off x="10839786" y="3148886"/>
            <a:ext cx="277813" cy="250825"/>
          </a:xfrm>
          <a:prstGeom prst="rect">
            <a:avLst/>
          </a:prstGeom>
          <a:noFill/>
          <a:ln w="12700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2" name="Rectangle 71"/>
          <p:cNvSpPr>
            <a:spLocks noChangeArrowheads="1"/>
          </p:cNvSpPr>
          <p:nvPr/>
        </p:nvSpPr>
        <p:spPr bwMode="auto">
          <a:xfrm>
            <a:off x="10782636" y="3099673"/>
            <a:ext cx="276225" cy="2508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3" name="Rectangle 72"/>
          <p:cNvSpPr>
            <a:spLocks noChangeArrowheads="1"/>
          </p:cNvSpPr>
          <p:nvPr/>
        </p:nvSpPr>
        <p:spPr bwMode="auto">
          <a:xfrm>
            <a:off x="10782636" y="3099673"/>
            <a:ext cx="276225" cy="250825"/>
          </a:xfrm>
          <a:prstGeom prst="rect">
            <a:avLst/>
          </a:prstGeom>
          <a:noFill/>
          <a:ln w="12700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4" name="Rectangle 73"/>
          <p:cNvSpPr>
            <a:spLocks noChangeArrowheads="1"/>
          </p:cNvSpPr>
          <p:nvPr/>
        </p:nvSpPr>
        <p:spPr bwMode="auto">
          <a:xfrm>
            <a:off x="10728661" y="3047286"/>
            <a:ext cx="277813" cy="2508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5" name="Rectangle 31"/>
          <p:cNvSpPr>
            <a:spLocks noChangeArrowheads="1"/>
          </p:cNvSpPr>
          <p:nvPr/>
        </p:nvSpPr>
        <p:spPr bwMode="auto">
          <a:xfrm>
            <a:off x="10728661" y="3047286"/>
            <a:ext cx="277813" cy="250825"/>
          </a:xfrm>
          <a:prstGeom prst="rect">
            <a:avLst/>
          </a:prstGeom>
          <a:noFill/>
          <a:ln w="12700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6" name="Rectangle 32"/>
          <p:cNvSpPr>
            <a:spLocks noChangeArrowheads="1"/>
          </p:cNvSpPr>
          <p:nvPr/>
        </p:nvSpPr>
        <p:spPr bwMode="auto">
          <a:xfrm>
            <a:off x="10750886" y="3085386"/>
            <a:ext cx="209550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UE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7" name="Rectangle 33"/>
          <p:cNvSpPr>
            <a:spLocks noChangeArrowheads="1"/>
          </p:cNvSpPr>
          <p:nvPr/>
        </p:nvSpPr>
        <p:spPr bwMode="auto">
          <a:xfrm>
            <a:off x="10895349" y="3085386"/>
            <a:ext cx="95250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Rectangle 34"/>
          <p:cNvSpPr>
            <a:spLocks noChangeArrowheads="1"/>
          </p:cNvSpPr>
          <p:nvPr/>
        </p:nvSpPr>
        <p:spPr bwMode="auto">
          <a:xfrm>
            <a:off x="10923924" y="3085386"/>
            <a:ext cx="123825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Z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9" name="Freeform 35"/>
          <p:cNvSpPr>
            <a:spLocks noEditPoints="1"/>
          </p:cNvSpPr>
          <p:nvPr/>
        </p:nvSpPr>
        <p:spPr bwMode="auto">
          <a:xfrm>
            <a:off x="7377449" y="3180636"/>
            <a:ext cx="366713" cy="12700"/>
          </a:xfrm>
          <a:custGeom>
            <a:avLst/>
            <a:gdLst>
              <a:gd name="T0" fmla="*/ 600 w 611"/>
              <a:gd name="T1" fmla="*/ 0 h 21"/>
              <a:gd name="T2" fmla="*/ 451 w 611"/>
              <a:gd name="T3" fmla="*/ 0 h 21"/>
              <a:gd name="T4" fmla="*/ 440 w 611"/>
              <a:gd name="T5" fmla="*/ 11 h 21"/>
              <a:gd name="T6" fmla="*/ 451 w 611"/>
              <a:gd name="T7" fmla="*/ 21 h 21"/>
              <a:gd name="T8" fmla="*/ 600 w 611"/>
              <a:gd name="T9" fmla="*/ 21 h 21"/>
              <a:gd name="T10" fmla="*/ 611 w 611"/>
              <a:gd name="T11" fmla="*/ 11 h 21"/>
              <a:gd name="T12" fmla="*/ 600 w 611"/>
              <a:gd name="T13" fmla="*/ 0 h 21"/>
              <a:gd name="T14" fmla="*/ 344 w 611"/>
              <a:gd name="T15" fmla="*/ 0 h 21"/>
              <a:gd name="T16" fmla="*/ 195 w 611"/>
              <a:gd name="T17" fmla="*/ 0 h 21"/>
              <a:gd name="T18" fmla="*/ 184 w 611"/>
              <a:gd name="T19" fmla="*/ 11 h 21"/>
              <a:gd name="T20" fmla="*/ 195 w 611"/>
              <a:gd name="T21" fmla="*/ 21 h 21"/>
              <a:gd name="T22" fmla="*/ 344 w 611"/>
              <a:gd name="T23" fmla="*/ 21 h 21"/>
              <a:gd name="T24" fmla="*/ 355 w 611"/>
              <a:gd name="T25" fmla="*/ 11 h 21"/>
              <a:gd name="T26" fmla="*/ 344 w 611"/>
              <a:gd name="T27" fmla="*/ 0 h 21"/>
              <a:gd name="T28" fmla="*/ 88 w 611"/>
              <a:gd name="T29" fmla="*/ 0 h 21"/>
              <a:gd name="T30" fmla="*/ 10 w 611"/>
              <a:gd name="T31" fmla="*/ 0 h 21"/>
              <a:gd name="T32" fmla="*/ 0 w 611"/>
              <a:gd name="T33" fmla="*/ 11 h 21"/>
              <a:gd name="T34" fmla="*/ 10 w 611"/>
              <a:gd name="T35" fmla="*/ 21 h 21"/>
              <a:gd name="T36" fmla="*/ 88 w 611"/>
              <a:gd name="T37" fmla="*/ 21 h 21"/>
              <a:gd name="T38" fmla="*/ 99 w 611"/>
              <a:gd name="T39" fmla="*/ 11 h 21"/>
              <a:gd name="T40" fmla="*/ 88 w 611"/>
              <a:gd name="T4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1" h="21">
                <a:moveTo>
                  <a:pt x="600" y="0"/>
                </a:moveTo>
                <a:lnTo>
                  <a:pt x="451" y="0"/>
                </a:lnTo>
                <a:cubicBezTo>
                  <a:pt x="445" y="0"/>
                  <a:pt x="440" y="5"/>
                  <a:pt x="440" y="11"/>
                </a:cubicBezTo>
                <a:cubicBezTo>
                  <a:pt x="440" y="16"/>
                  <a:pt x="445" y="21"/>
                  <a:pt x="451" y="21"/>
                </a:cubicBezTo>
                <a:lnTo>
                  <a:pt x="600" y="21"/>
                </a:lnTo>
                <a:cubicBezTo>
                  <a:pt x="606" y="21"/>
                  <a:pt x="611" y="16"/>
                  <a:pt x="611" y="11"/>
                </a:cubicBezTo>
                <a:cubicBezTo>
                  <a:pt x="611" y="5"/>
                  <a:pt x="606" y="0"/>
                  <a:pt x="600" y="0"/>
                </a:cubicBezTo>
                <a:close/>
                <a:moveTo>
                  <a:pt x="344" y="0"/>
                </a:moveTo>
                <a:lnTo>
                  <a:pt x="195" y="0"/>
                </a:lnTo>
                <a:cubicBezTo>
                  <a:pt x="189" y="0"/>
                  <a:pt x="184" y="5"/>
                  <a:pt x="184" y="11"/>
                </a:cubicBezTo>
                <a:cubicBezTo>
                  <a:pt x="184" y="16"/>
                  <a:pt x="189" y="21"/>
                  <a:pt x="195" y="21"/>
                </a:cubicBezTo>
                <a:lnTo>
                  <a:pt x="344" y="21"/>
                </a:lnTo>
                <a:cubicBezTo>
                  <a:pt x="350" y="21"/>
                  <a:pt x="355" y="16"/>
                  <a:pt x="355" y="11"/>
                </a:cubicBezTo>
                <a:cubicBezTo>
                  <a:pt x="355" y="5"/>
                  <a:pt x="350" y="0"/>
                  <a:pt x="344" y="0"/>
                </a:cubicBezTo>
                <a:close/>
                <a:moveTo>
                  <a:pt x="88" y="0"/>
                </a:moveTo>
                <a:lnTo>
                  <a:pt x="10" y="0"/>
                </a:lnTo>
                <a:cubicBezTo>
                  <a:pt x="4" y="0"/>
                  <a:pt x="0" y="5"/>
                  <a:pt x="0" y="11"/>
                </a:cubicBezTo>
                <a:cubicBezTo>
                  <a:pt x="0" y="16"/>
                  <a:pt x="4" y="21"/>
                  <a:pt x="10" y="21"/>
                </a:cubicBezTo>
                <a:lnTo>
                  <a:pt x="88" y="21"/>
                </a:lnTo>
                <a:cubicBezTo>
                  <a:pt x="94" y="21"/>
                  <a:pt x="99" y="16"/>
                  <a:pt x="99" y="11"/>
                </a:cubicBezTo>
                <a:cubicBezTo>
                  <a:pt x="99" y="5"/>
                  <a:pt x="94" y="0"/>
                  <a:pt x="88" y="0"/>
                </a:cubicBezTo>
                <a:close/>
              </a:path>
            </a:pathLst>
          </a:custGeom>
          <a:solidFill>
            <a:srgbClr val="FF0000"/>
          </a:solidFill>
          <a:ln w="0" cap="flat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20495" name="Group 20494"/>
          <p:cNvGrpSpPr/>
          <p:nvPr/>
        </p:nvGrpSpPr>
        <p:grpSpPr>
          <a:xfrm>
            <a:off x="9974422" y="3582194"/>
            <a:ext cx="277813" cy="250825"/>
            <a:chOff x="9598502" y="3785394"/>
            <a:chExt cx="277813" cy="250825"/>
          </a:xfrm>
        </p:grpSpPr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9598502" y="3785394"/>
              <a:ext cx="277813" cy="25082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9614718" y="3833862"/>
              <a:ext cx="246862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UE 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84" name="Rectangle 83"/>
          <p:cNvSpPr>
            <a:spLocks noChangeArrowheads="1"/>
          </p:cNvSpPr>
          <p:nvPr/>
        </p:nvSpPr>
        <p:spPr bwMode="auto">
          <a:xfrm>
            <a:off x="7921166" y="3573491"/>
            <a:ext cx="277813" cy="2508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 cap="rnd">
            <a:solidFill>
              <a:srgbClr val="000000"/>
            </a:solidFill>
            <a:prstDash val="sys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5" name="Rectangle 84"/>
          <p:cNvSpPr>
            <a:spLocks noChangeArrowheads="1"/>
          </p:cNvSpPr>
          <p:nvPr/>
        </p:nvSpPr>
        <p:spPr bwMode="auto">
          <a:xfrm>
            <a:off x="7937382" y="3621959"/>
            <a:ext cx="24686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UE A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496" name="Right Arrow 20495"/>
          <p:cNvSpPr/>
          <p:nvPr/>
        </p:nvSpPr>
        <p:spPr>
          <a:xfrm>
            <a:off x="8268652" y="3616801"/>
            <a:ext cx="1637683" cy="1717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TextBox 87"/>
          <p:cNvSpPr txBox="1"/>
          <p:nvPr/>
        </p:nvSpPr>
        <p:spPr>
          <a:xfrm>
            <a:off x="8592557" y="3380465"/>
            <a:ext cx="920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Migration</a:t>
            </a:r>
          </a:p>
        </p:txBody>
      </p:sp>
      <p:grpSp>
        <p:nvGrpSpPr>
          <p:cNvPr id="198" name="Group 197"/>
          <p:cNvGrpSpPr/>
          <p:nvPr/>
        </p:nvGrpSpPr>
        <p:grpSpPr>
          <a:xfrm>
            <a:off x="7087763" y="4038871"/>
            <a:ext cx="3979036" cy="2283139"/>
            <a:chOff x="1827214" y="1754330"/>
            <a:chExt cx="4319586" cy="2658920"/>
          </a:xfrm>
        </p:grpSpPr>
        <p:sp>
          <p:nvSpPr>
            <p:cNvPr id="223" name="Rectangle 222"/>
            <p:cNvSpPr/>
            <p:nvPr/>
          </p:nvSpPr>
          <p:spPr>
            <a:xfrm>
              <a:off x="1827214" y="2268768"/>
              <a:ext cx="961231" cy="214448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2" name="Rectangle 221"/>
            <p:cNvSpPr/>
            <p:nvPr/>
          </p:nvSpPr>
          <p:spPr>
            <a:xfrm>
              <a:off x="3503842" y="1754330"/>
              <a:ext cx="2642958" cy="26589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9" name="Rectangle 80"/>
            <p:cNvSpPr>
              <a:spLocks noChangeArrowheads="1"/>
            </p:cNvSpPr>
            <p:nvPr/>
          </p:nvSpPr>
          <p:spPr bwMode="auto">
            <a:xfrm>
              <a:off x="3611563" y="1838326"/>
              <a:ext cx="776288" cy="4238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0" name="Rectangle 58"/>
            <p:cNvSpPr>
              <a:spLocks noChangeArrowheads="1"/>
            </p:cNvSpPr>
            <p:nvPr/>
          </p:nvSpPr>
          <p:spPr bwMode="auto">
            <a:xfrm>
              <a:off x="5173663" y="1925638"/>
              <a:ext cx="862013" cy="88265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1" name="Rectangle 99"/>
            <p:cNvSpPr>
              <a:spLocks noChangeArrowheads="1"/>
            </p:cNvSpPr>
            <p:nvPr/>
          </p:nvSpPr>
          <p:spPr bwMode="auto">
            <a:xfrm>
              <a:off x="1910557" y="2413001"/>
              <a:ext cx="776288" cy="422275"/>
            </a:xfrm>
            <a:prstGeom prst="rect">
              <a:avLst/>
            </a:prstGeom>
            <a:solidFill>
              <a:srgbClr val="FFFF00"/>
            </a:solidFill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2" name="Rectangle 88"/>
            <p:cNvSpPr>
              <a:spLocks noChangeArrowheads="1"/>
            </p:cNvSpPr>
            <p:nvPr/>
          </p:nvSpPr>
          <p:spPr bwMode="auto">
            <a:xfrm>
              <a:off x="3611563" y="2392363"/>
              <a:ext cx="776288" cy="422275"/>
            </a:xfrm>
            <a:prstGeom prst="rect">
              <a:avLst/>
            </a:prstGeom>
            <a:solidFill>
              <a:srgbClr val="FFFF00"/>
            </a:solidFill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3" name="Rectangle 30"/>
            <p:cNvSpPr>
              <a:spLocks noChangeArrowheads="1"/>
            </p:cNvSpPr>
            <p:nvPr/>
          </p:nvSpPr>
          <p:spPr bwMode="auto">
            <a:xfrm>
              <a:off x="4649788" y="1925638"/>
              <a:ext cx="382588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MCPTT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4" name="Rectangle 31"/>
            <p:cNvSpPr>
              <a:spLocks noChangeArrowheads="1"/>
            </p:cNvSpPr>
            <p:nvPr/>
          </p:nvSpPr>
          <p:spPr bwMode="auto">
            <a:xfrm>
              <a:off x="4943476" y="1925638"/>
              <a:ext cx="95250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5" name="Rectangle 32"/>
            <p:cNvSpPr>
              <a:spLocks noChangeArrowheads="1"/>
            </p:cNvSpPr>
            <p:nvPr/>
          </p:nvSpPr>
          <p:spPr bwMode="auto">
            <a:xfrm>
              <a:off x="4975226" y="1925638"/>
              <a:ext cx="114300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" name="Line 33"/>
            <p:cNvSpPr>
              <a:spLocks noChangeShapeType="1"/>
            </p:cNvSpPr>
            <p:nvPr/>
          </p:nvSpPr>
          <p:spPr bwMode="auto">
            <a:xfrm flipH="1">
              <a:off x="4387851" y="2058988"/>
              <a:ext cx="782638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" name="Rectangle 34"/>
            <p:cNvSpPr>
              <a:spLocks noChangeArrowheads="1"/>
            </p:cNvSpPr>
            <p:nvPr/>
          </p:nvSpPr>
          <p:spPr bwMode="auto">
            <a:xfrm>
              <a:off x="3689352" y="1928813"/>
              <a:ext cx="63398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Other MCPTT server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8" name="Rectangle 36"/>
            <p:cNvSpPr>
              <a:spLocks noChangeArrowheads="1"/>
            </p:cNvSpPr>
            <p:nvPr/>
          </p:nvSpPr>
          <p:spPr bwMode="auto">
            <a:xfrm>
              <a:off x="5330826" y="2302668"/>
              <a:ext cx="577081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MCPTT server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9" name="Rectangle 37"/>
            <p:cNvSpPr>
              <a:spLocks noChangeArrowheads="1"/>
            </p:cNvSpPr>
            <p:nvPr/>
          </p:nvSpPr>
          <p:spPr bwMode="auto">
            <a:xfrm>
              <a:off x="5626101" y="1978026"/>
              <a:ext cx="87313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0" name="Rectangle 86"/>
            <p:cNvSpPr>
              <a:spLocks noChangeArrowheads="1"/>
            </p:cNvSpPr>
            <p:nvPr/>
          </p:nvSpPr>
          <p:spPr bwMode="auto">
            <a:xfrm>
              <a:off x="3746501" y="2479676"/>
              <a:ext cx="661988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 gateway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1" name="Rectangle 87"/>
            <p:cNvSpPr>
              <a:spLocks noChangeArrowheads="1"/>
            </p:cNvSpPr>
            <p:nvPr/>
          </p:nvSpPr>
          <p:spPr bwMode="auto">
            <a:xfrm>
              <a:off x="3875088" y="2605088"/>
              <a:ext cx="344488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server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2" name="Rectangle 89"/>
            <p:cNvSpPr>
              <a:spLocks noChangeArrowheads="1"/>
            </p:cNvSpPr>
            <p:nvPr/>
          </p:nvSpPr>
          <p:spPr bwMode="auto">
            <a:xfrm>
              <a:off x="4656138" y="2479676"/>
              <a:ext cx="384175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MCPTT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3" name="Rectangle 90"/>
            <p:cNvSpPr>
              <a:spLocks noChangeArrowheads="1"/>
            </p:cNvSpPr>
            <p:nvPr/>
          </p:nvSpPr>
          <p:spPr bwMode="auto">
            <a:xfrm>
              <a:off x="4951413" y="2479676"/>
              <a:ext cx="95250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4" name="Rectangle 91"/>
            <p:cNvSpPr>
              <a:spLocks noChangeArrowheads="1"/>
            </p:cNvSpPr>
            <p:nvPr/>
          </p:nvSpPr>
          <p:spPr bwMode="auto">
            <a:xfrm>
              <a:off x="4981576" y="2479676"/>
              <a:ext cx="115888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5" name="Line 92"/>
            <p:cNvSpPr>
              <a:spLocks noChangeShapeType="1"/>
            </p:cNvSpPr>
            <p:nvPr/>
          </p:nvSpPr>
          <p:spPr bwMode="auto">
            <a:xfrm flipH="1">
              <a:off x="4387851" y="2613026"/>
              <a:ext cx="787400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6" name="Rectangle 93"/>
            <p:cNvSpPr>
              <a:spLocks noChangeArrowheads="1"/>
            </p:cNvSpPr>
            <p:nvPr/>
          </p:nvSpPr>
          <p:spPr bwMode="auto">
            <a:xfrm>
              <a:off x="2953587" y="2493089"/>
              <a:ext cx="429605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MCPTT-10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7" name="Rectangle 96"/>
            <p:cNvSpPr>
              <a:spLocks noChangeArrowheads="1"/>
            </p:cNvSpPr>
            <p:nvPr/>
          </p:nvSpPr>
          <p:spPr bwMode="auto">
            <a:xfrm>
              <a:off x="1922816" y="2266117"/>
              <a:ext cx="813247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Other MC system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8" name="Rectangle 97"/>
            <p:cNvSpPr>
              <a:spLocks noChangeArrowheads="1"/>
            </p:cNvSpPr>
            <p:nvPr/>
          </p:nvSpPr>
          <p:spPr bwMode="auto">
            <a:xfrm>
              <a:off x="2045494" y="2503489"/>
              <a:ext cx="661988" cy="180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 gateway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9" name="Rectangle 98"/>
            <p:cNvSpPr>
              <a:spLocks noChangeArrowheads="1"/>
            </p:cNvSpPr>
            <p:nvPr/>
          </p:nvSpPr>
          <p:spPr bwMode="auto">
            <a:xfrm>
              <a:off x="2174082" y="2625726"/>
              <a:ext cx="344488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server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cxnSp>
          <p:nvCxnSpPr>
            <p:cNvPr id="220" name="Straight Connector 219"/>
            <p:cNvCxnSpPr>
              <a:stCxn id="201" idx="3"/>
            </p:cNvCxnSpPr>
            <p:nvPr/>
          </p:nvCxnSpPr>
          <p:spPr>
            <a:xfrm>
              <a:off x="2686845" y="2624139"/>
              <a:ext cx="9247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1" name="Rounded Rectangular Callout 220"/>
            <p:cNvSpPr/>
            <p:nvPr/>
          </p:nvSpPr>
          <p:spPr>
            <a:xfrm>
              <a:off x="2023270" y="1756681"/>
              <a:ext cx="1314450" cy="446056"/>
            </a:xfrm>
            <a:prstGeom prst="wedgeRoundRectCallout">
              <a:avLst>
                <a:gd name="adj1" fmla="val 39070"/>
                <a:gd name="adj2" fmla="val 97794"/>
                <a:gd name="adj3" fmla="val 16667"/>
              </a:avLst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50" dirty="0"/>
                <a:t>Inter-system reference points</a:t>
              </a:r>
            </a:p>
          </p:txBody>
        </p:sp>
        <p:sp>
          <p:nvSpPr>
            <p:cNvPr id="224" name="Rectangle 88"/>
            <p:cNvSpPr>
              <a:spLocks noChangeArrowheads="1"/>
            </p:cNvSpPr>
            <p:nvPr/>
          </p:nvSpPr>
          <p:spPr bwMode="auto">
            <a:xfrm>
              <a:off x="3619501" y="2901952"/>
              <a:ext cx="776288" cy="422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5" name="Rectangle 87"/>
            <p:cNvSpPr>
              <a:spLocks noChangeArrowheads="1"/>
            </p:cNvSpPr>
            <p:nvPr/>
          </p:nvSpPr>
          <p:spPr bwMode="auto">
            <a:xfrm>
              <a:off x="3688669" y="2899900"/>
              <a:ext cx="641123" cy="40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Configuration</a:t>
              </a:r>
              <a:r>
                <a:rPr kumimoji="0" lang="en-US" altLang="en-US" sz="800" b="0" i="0" u="none" strike="noStrike" cap="none" normalizeH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management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server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6" name="Rectangle 88"/>
            <p:cNvSpPr>
              <a:spLocks noChangeArrowheads="1"/>
            </p:cNvSpPr>
            <p:nvPr/>
          </p:nvSpPr>
          <p:spPr bwMode="auto">
            <a:xfrm>
              <a:off x="3638551" y="3397252"/>
              <a:ext cx="776288" cy="422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7" name="Rectangle 87"/>
            <p:cNvSpPr>
              <a:spLocks noChangeArrowheads="1"/>
            </p:cNvSpPr>
            <p:nvPr/>
          </p:nvSpPr>
          <p:spPr bwMode="auto">
            <a:xfrm>
              <a:off x="3707720" y="3391481"/>
              <a:ext cx="64112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Group</a:t>
              </a:r>
              <a:r>
                <a:rPr kumimoji="0" lang="en-US" altLang="en-US" sz="800" b="0" i="0" u="none" strike="noStrike" cap="none" normalizeH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management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server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8" name="Rectangle 88"/>
            <p:cNvSpPr>
              <a:spLocks noChangeArrowheads="1"/>
            </p:cNvSpPr>
            <p:nvPr/>
          </p:nvSpPr>
          <p:spPr bwMode="auto">
            <a:xfrm>
              <a:off x="3643994" y="3889377"/>
              <a:ext cx="776288" cy="422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9" name="Rectangle 87"/>
            <p:cNvSpPr>
              <a:spLocks noChangeArrowheads="1"/>
            </p:cNvSpPr>
            <p:nvPr/>
          </p:nvSpPr>
          <p:spPr bwMode="auto">
            <a:xfrm>
              <a:off x="3713162" y="3891001"/>
              <a:ext cx="64112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Migration</a:t>
              </a:r>
              <a:r>
                <a:rPr kumimoji="0" lang="en-US" altLang="en-US" sz="800" b="0" i="0" u="none" strike="noStrike" cap="none" normalizeH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management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server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0" name="Rectangle 88"/>
            <p:cNvSpPr>
              <a:spLocks noChangeArrowheads="1"/>
            </p:cNvSpPr>
            <p:nvPr/>
          </p:nvSpPr>
          <p:spPr bwMode="auto">
            <a:xfrm>
              <a:off x="1923545" y="2921561"/>
              <a:ext cx="776288" cy="422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1" name="Rectangle 87"/>
            <p:cNvSpPr>
              <a:spLocks noChangeArrowheads="1"/>
            </p:cNvSpPr>
            <p:nvPr/>
          </p:nvSpPr>
          <p:spPr bwMode="auto">
            <a:xfrm>
              <a:off x="1992714" y="2933539"/>
              <a:ext cx="64112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Configuration</a:t>
              </a:r>
              <a:r>
                <a:rPr kumimoji="0" lang="en-US" altLang="en-US" sz="800" b="0" i="0" u="none" strike="noStrike" cap="none" normalizeH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management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server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2" name="Rectangle 88"/>
            <p:cNvSpPr>
              <a:spLocks noChangeArrowheads="1"/>
            </p:cNvSpPr>
            <p:nvPr/>
          </p:nvSpPr>
          <p:spPr bwMode="auto">
            <a:xfrm>
              <a:off x="1929895" y="3416861"/>
              <a:ext cx="776288" cy="422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3" name="Rectangle 87"/>
            <p:cNvSpPr>
              <a:spLocks noChangeArrowheads="1"/>
            </p:cNvSpPr>
            <p:nvPr/>
          </p:nvSpPr>
          <p:spPr bwMode="auto">
            <a:xfrm>
              <a:off x="1999064" y="3428839"/>
              <a:ext cx="64112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Group</a:t>
              </a:r>
              <a:r>
                <a:rPr kumimoji="0" lang="en-US" altLang="en-US" sz="800" b="0" i="0" u="none" strike="noStrike" cap="none" normalizeH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management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server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4" name="Rectangle 88"/>
            <p:cNvSpPr>
              <a:spLocks noChangeArrowheads="1"/>
            </p:cNvSpPr>
            <p:nvPr/>
          </p:nvSpPr>
          <p:spPr bwMode="auto">
            <a:xfrm>
              <a:off x="1935338" y="3908986"/>
              <a:ext cx="776288" cy="422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5" name="Rectangle 87"/>
            <p:cNvSpPr>
              <a:spLocks noChangeArrowheads="1"/>
            </p:cNvSpPr>
            <p:nvPr/>
          </p:nvSpPr>
          <p:spPr bwMode="auto">
            <a:xfrm>
              <a:off x="2004506" y="3909132"/>
              <a:ext cx="64112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Migration</a:t>
              </a:r>
              <a:r>
                <a:rPr kumimoji="0" lang="en-US" altLang="en-US" sz="800" b="0" i="0" u="none" strike="noStrike" cap="none" normalizeH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management </a:t>
              </a: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server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cxnSp>
          <p:nvCxnSpPr>
            <p:cNvPr id="236" name="Straight Connector 235"/>
            <p:cNvCxnSpPr/>
            <p:nvPr/>
          </p:nvCxnSpPr>
          <p:spPr>
            <a:xfrm>
              <a:off x="2693483" y="3138489"/>
              <a:ext cx="9247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>
              <a:off x="2713833" y="3627439"/>
              <a:ext cx="9247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>
              <a:off x="2713833" y="4122739"/>
              <a:ext cx="92471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9" name="Rectangle 96"/>
            <p:cNvSpPr>
              <a:spLocks noChangeArrowheads="1"/>
            </p:cNvSpPr>
            <p:nvPr/>
          </p:nvSpPr>
          <p:spPr bwMode="auto">
            <a:xfrm>
              <a:off x="5130236" y="3369520"/>
              <a:ext cx="666172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 system</a:t>
              </a:r>
              <a:endPara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0" name="Rectangle 93"/>
            <p:cNvSpPr>
              <a:spLocks noChangeArrowheads="1"/>
            </p:cNvSpPr>
            <p:nvPr/>
          </p:nvSpPr>
          <p:spPr bwMode="auto">
            <a:xfrm>
              <a:off x="3019992" y="3012203"/>
              <a:ext cx="29014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CSC-16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1" name="Rectangle 93"/>
            <p:cNvSpPr>
              <a:spLocks noChangeArrowheads="1"/>
            </p:cNvSpPr>
            <p:nvPr/>
          </p:nvSpPr>
          <p:spPr bwMode="auto">
            <a:xfrm>
              <a:off x="3026075" y="3495519"/>
              <a:ext cx="29014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CSC-17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2" name="Rectangle 93"/>
            <p:cNvSpPr>
              <a:spLocks noChangeArrowheads="1"/>
            </p:cNvSpPr>
            <p:nvPr/>
          </p:nvSpPr>
          <p:spPr bwMode="auto">
            <a:xfrm>
              <a:off x="3032901" y="3990818"/>
              <a:ext cx="29014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CSC-18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298709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87725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Communication Interworking (MCCI)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4518025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dirty="0"/>
              <a:t>Adapts legacy LMR (Land Mobile Radio, i.e. Public Safety radio) systems to MC systems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GB" altLang="en-US" sz="2000" dirty="0"/>
              <a:t>Group ‘affiliation’</a:t>
            </a:r>
          </a:p>
          <a:p>
            <a:pPr lvl="1"/>
            <a:r>
              <a:rPr lang="en-GB" altLang="en-US" sz="2000" dirty="0"/>
              <a:t>Group management / Regrouping</a:t>
            </a:r>
          </a:p>
          <a:p>
            <a:pPr lvl="1"/>
            <a:r>
              <a:rPr lang="en-GB" altLang="en-US" sz="2000" dirty="0"/>
              <a:t>Group calls / Private calls</a:t>
            </a:r>
          </a:p>
          <a:p>
            <a:pPr lvl="1"/>
            <a:r>
              <a:rPr lang="en-GB" altLang="en-US" sz="2000" dirty="0"/>
              <a:t>Broadcast calls / Emergency and imminent peril calls</a:t>
            </a:r>
          </a:p>
          <a:p>
            <a:pPr lvl="1"/>
            <a:r>
              <a:rPr lang="en-GB" altLang="en-US" sz="2000" dirty="0"/>
              <a:t>Short messaging</a:t>
            </a:r>
          </a:p>
          <a:p>
            <a:pPr lvl="1"/>
            <a:r>
              <a:rPr lang="en-GB" altLang="en-US" sz="2000" dirty="0"/>
              <a:t>Location</a:t>
            </a:r>
          </a:p>
          <a:p>
            <a:pPr lvl="1"/>
            <a:r>
              <a:rPr lang="en-GB" altLang="en-US" sz="2000" dirty="0"/>
              <a:t>Support for LMR end-to-end security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120889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MCCI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7560734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dirty="0"/>
              <a:t>The IWF (</a:t>
            </a:r>
            <a:r>
              <a:rPr lang="en-US" altLang="en-US" dirty="0" err="1"/>
              <a:t>InterWorking</a:t>
            </a:r>
            <a:r>
              <a:rPr lang="en-US" altLang="en-US" dirty="0"/>
              <a:t> Function), along with its LMR system, will appear as a peer interconnected MC system.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4D11AB-91E5-4A89-ADA9-9D2C84C02E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3334" y="3103272"/>
            <a:ext cx="5037667" cy="302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54821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6" y="365125"/>
            <a:ext cx="8755592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 MBMS UE API (MBMSAPI_MCS)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743662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/>
              <a:t> Introduction to SA6</a:t>
            </a:r>
          </a:p>
          <a:p>
            <a:pPr lvl="1"/>
            <a:r>
              <a:rPr lang="en-US" altLang="en-US" sz="2800" dirty="0"/>
              <a:t>History and Evolution of SA6</a:t>
            </a:r>
          </a:p>
          <a:p>
            <a:pPr lvl="1"/>
            <a:r>
              <a:rPr lang="en-US" altLang="en-US" sz="2800" dirty="0"/>
              <a:t>Rel-16 / Rel-17 Overview</a:t>
            </a:r>
          </a:p>
          <a:p>
            <a:r>
              <a:rPr lang="en-US" altLang="en-US" sz="3200" dirty="0"/>
              <a:t> Mission Critical Topics</a:t>
            </a:r>
          </a:p>
          <a:p>
            <a:r>
              <a:rPr lang="en-US" altLang="en-US" sz="3200" dirty="0"/>
              <a:t> Vertical Industry Enablement </a:t>
            </a:r>
          </a:p>
          <a:p>
            <a:r>
              <a:rPr lang="en-US" altLang="en-US" sz="3200" dirty="0"/>
              <a:t> 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MBMSAPI_MCS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3400175459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6" y="365125"/>
            <a:ext cx="8755592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 Over IOPS (FS_MCSAA)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6324076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FS_MCSAA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3143799927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907" y="382587"/>
            <a:ext cx="9527993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Discreet Listening &amp; Logging (FS_MCLOG)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25164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FS_MCLOG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2588755464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907" y="382587"/>
            <a:ext cx="9527993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Location enhancements for MC services (</a:t>
            </a:r>
            <a:r>
              <a:rPr lang="en-GB" altLang="en-US" dirty="0" err="1"/>
              <a:t>FS_enhMCLoc</a:t>
            </a:r>
            <a:r>
              <a:rPr lang="en-GB" altLang="en-US" dirty="0"/>
              <a:t>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0740997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 err="1"/>
              <a:t>FS_enhMCLoc</a:t>
            </a:r>
            <a:r>
              <a:rPr lang="en-GB" altLang="en-US" dirty="0"/>
              <a:t>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2254927931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851" y="382587"/>
            <a:ext cx="9206049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MC Services over 5G (FS_MCOver5GS)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0378835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FS_MCOver5GS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985579586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/>
              <a:t> Introduction to SA6</a:t>
            </a:r>
          </a:p>
          <a:p>
            <a:pPr lvl="1"/>
            <a:r>
              <a:rPr lang="en-US" altLang="en-US" sz="2800" dirty="0"/>
              <a:t>History and Evolution of SA6</a:t>
            </a:r>
          </a:p>
          <a:p>
            <a:pPr lvl="1"/>
            <a:r>
              <a:rPr lang="en-US" altLang="en-US" sz="2800" dirty="0"/>
              <a:t>Rel-16 / Rel-17 Overviews</a:t>
            </a:r>
          </a:p>
          <a:p>
            <a:r>
              <a:rPr lang="en-US" altLang="en-US" sz="3200" dirty="0"/>
              <a:t> Mission Critical Topics</a:t>
            </a:r>
          </a:p>
          <a:p>
            <a:r>
              <a:rPr lang="en-US" altLang="en-US" sz="3200" dirty="0">
                <a:highlight>
                  <a:srgbClr val="FFFF00"/>
                </a:highlight>
              </a:rPr>
              <a:t> Vertical Industry Enablement </a:t>
            </a:r>
          </a:p>
          <a:p>
            <a:r>
              <a:rPr lang="en-US" altLang="en-US" sz="3200" dirty="0"/>
              <a:t> 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835867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>
                <a:highlight>
                  <a:srgbClr val="FFFF00"/>
                </a:highlight>
              </a:rPr>
              <a:t> Introduction to SA6</a:t>
            </a:r>
          </a:p>
          <a:p>
            <a:pPr lvl="1"/>
            <a:r>
              <a:rPr lang="en-US" altLang="en-US" sz="2800" dirty="0">
                <a:highlight>
                  <a:srgbClr val="FFFF00"/>
                </a:highlight>
              </a:rPr>
              <a:t> History and Evolution of SA6</a:t>
            </a:r>
          </a:p>
          <a:p>
            <a:pPr lvl="1"/>
            <a:r>
              <a:rPr lang="en-US" altLang="en-US" sz="2800" dirty="0">
                <a:highlight>
                  <a:srgbClr val="FFFF00"/>
                </a:highlight>
              </a:rPr>
              <a:t> Rel-16 / Rel-17 Overviews</a:t>
            </a:r>
          </a:p>
          <a:p>
            <a:r>
              <a:rPr lang="en-US" altLang="en-US" sz="3200" dirty="0"/>
              <a:t> Mission Critical Topics</a:t>
            </a:r>
          </a:p>
          <a:p>
            <a:r>
              <a:rPr lang="en-US" altLang="en-US" sz="3200" dirty="0"/>
              <a:t> Vertical Industry Enablement </a:t>
            </a:r>
          </a:p>
          <a:p>
            <a:r>
              <a:rPr lang="en-US" altLang="en-US" sz="3200" dirty="0"/>
              <a:t> 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769269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6" y="365125"/>
            <a:ext cx="8755592" cy="1006475"/>
          </a:xfrm>
        </p:spPr>
        <p:txBody>
          <a:bodyPr/>
          <a:lstStyle/>
          <a:p>
            <a:pPr eaLnBrk="1" hangingPunct="1"/>
            <a:r>
              <a:rPr lang="en-US" altLang="en-US" dirty="0"/>
              <a:t>Mobile Communication System for Railways</a:t>
            </a:r>
            <a:r>
              <a:rPr lang="en-GB" altLang="en-US" dirty="0"/>
              <a:t> (MONASTERY)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7137715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MONASTERY </a:t>
            </a:r>
            <a:r>
              <a:rPr lang="en-GB" altLang="en-US" dirty="0"/>
              <a:t>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4188604015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Common API Framework (CAPIF)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5874361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CAPIF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1288756337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6" y="365125"/>
            <a:ext cx="8882592" cy="1006475"/>
          </a:xfrm>
        </p:spPr>
        <p:txBody>
          <a:bodyPr/>
          <a:lstStyle/>
          <a:p>
            <a:pPr eaLnBrk="1" hangingPunct="1"/>
            <a:r>
              <a:rPr lang="en-US" dirty="0"/>
              <a:t>Service Enabler Architecture Layer for Verticals </a:t>
            </a:r>
            <a:r>
              <a:rPr lang="en-GB" altLang="en-US" dirty="0"/>
              <a:t>(SEAL)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0596330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SEAL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2261511753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V2X Application (V2XAPP)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851552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V2XAPP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216714482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Edge Application (EDGEAPP)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7653107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EDGEAPP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383506664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B3B9E985-D127-4CE3-B29C-3E2F48E1D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History – SA6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4B0C0EC3-29E4-46D2-965A-185F4B485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11235267" cy="4316942"/>
          </a:xfrm>
        </p:spPr>
        <p:txBody>
          <a:bodyPr/>
          <a:lstStyle/>
          <a:p>
            <a:r>
              <a:rPr lang="en-US" altLang="en-US" dirty="0"/>
              <a:t>3GPP identified as the home for global Mission Critical Services (MCX) Standards</a:t>
            </a:r>
          </a:p>
          <a:p>
            <a:pPr lvl="1"/>
            <a:r>
              <a:rPr lang="en-US" altLang="en-US" sz="2000" dirty="0"/>
              <a:t>Over 600 user requirements with inputs from TETRA, P25 and mobile broadband industry</a:t>
            </a:r>
          </a:p>
          <a:p>
            <a:pPr lvl="1"/>
            <a:r>
              <a:rPr lang="en-US" altLang="en-US" sz="2000" dirty="0"/>
              <a:t>New Working Group dedicated for Mission Critical Applications (SA6) – first expansion in 20 years!</a:t>
            </a:r>
          </a:p>
          <a:p>
            <a:r>
              <a:rPr lang="en-US" altLang="en-US" dirty="0"/>
              <a:t>First global MCPTT standard published in 2016 (Rel-13)</a:t>
            </a:r>
          </a:p>
          <a:p>
            <a:pPr lvl="1"/>
            <a:r>
              <a:rPr lang="en-US" altLang="en-US" sz="2000" dirty="0"/>
              <a:t>MC standardization continues to evolve….</a:t>
            </a:r>
          </a:p>
          <a:p>
            <a:r>
              <a:rPr lang="en-US" altLang="en-US" dirty="0"/>
              <a:t>SA6 expands its Terms of Reference in June 2017</a:t>
            </a:r>
          </a:p>
          <a:p>
            <a:pPr lvl="1"/>
            <a:r>
              <a:rPr lang="en-US" sz="2000" dirty="0"/>
              <a:t>Critical Communications and related verticals (e.g. railways)</a:t>
            </a:r>
          </a:p>
          <a:p>
            <a:pPr lvl="1"/>
            <a:r>
              <a:rPr lang="en-US" sz="2000" dirty="0"/>
              <a:t>Other applications to support industry verticals</a:t>
            </a:r>
          </a:p>
          <a:p>
            <a:pPr lvl="1"/>
            <a:r>
              <a:rPr lang="en-US" sz="2000" dirty="0"/>
              <a:t>Northbound and device Application Programming Interfaces (APIs) for the above applications</a:t>
            </a:r>
          </a:p>
          <a:p>
            <a:pPr lvl="1"/>
            <a:r>
              <a:rPr lang="en-US" sz="2000" dirty="0"/>
              <a:t>Common API framework to support 3GPP northbound API development efforts</a:t>
            </a:r>
          </a:p>
        </p:txBody>
      </p:sp>
      <p:pic>
        <p:nvPicPr>
          <p:cNvPr id="14340" name="Picture 1">
            <a:extLst>
              <a:ext uri="{FF2B5EF4-FFF2-40B4-BE49-F238E27FC236}">
                <a16:creationId xmlns:a16="http://schemas.microsoft.com/office/drawing/2014/main" id="{BE68D278-DEA0-4486-B9F3-EF134C689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6" y="365125"/>
            <a:ext cx="8780992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Factories of the Future Application (FFAPP)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597941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FFAPP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2397916517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Unmanned Aerial System Application (UASAPP)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23732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UASAPP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1124322210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/>
              <a:t> Introduction to SA6</a:t>
            </a:r>
          </a:p>
          <a:p>
            <a:pPr lvl="1"/>
            <a:r>
              <a:rPr lang="en-US" altLang="en-US" sz="2800" dirty="0"/>
              <a:t>History and Evolution of SA6</a:t>
            </a:r>
          </a:p>
          <a:p>
            <a:pPr lvl="1"/>
            <a:r>
              <a:rPr lang="en-US" altLang="en-US" sz="2800" dirty="0"/>
              <a:t>Rel-16 / Rel-17 Overviews</a:t>
            </a:r>
          </a:p>
          <a:p>
            <a:r>
              <a:rPr lang="en-US" altLang="en-US" sz="3200" dirty="0"/>
              <a:t> Mission Critical Topics</a:t>
            </a:r>
          </a:p>
          <a:p>
            <a:r>
              <a:rPr lang="en-US" altLang="en-US" sz="3200" dirty="0"/>
              <a:t> Vertical Industry Enablement </a:t>
            </a:r>
          </a:p>
          <a:p>
            <a:r>
              <a:rPr lang="en-US" altLang="en-US" sz="3200" dirty="0"/>
              <a:t> </a:t>
            </a:r>
            <a:r>
              <a:rPr lang="en-US" altLang="en-US" sz="3200" dirty="0">
                <a:highlight>
                  <a:srgbClr val="FFFF00"/>
                </a:highlight>
              </a:rPr>
              <a:t>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1787578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94328B4D-1A7A-4B26-B63E-BCDEA2891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Conclusions</a:t>
            </a:r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id="{F5891FBF-D031-4628-B54D-3D6A5F11A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10544175" cy="4333875"/>
          </a:xfrm>
        </p:spPr>
        <p:txBody>
          <a:bodyPr/>
          <a:lstStyle/>
          <a:p>
            <a:r>
              <a:rPr lang="en-US" altLang="en-US" sz="3200" dirty="0"/>
              <a:t> 3GPP has established a mature set of MCX standards</a:t>
            </a:r>
          </a:p>
          <a:p>
            <a:pPr lvl="1"/>
            <a:r>
              <a:rPr lang="en-US" altLang="en-US" dirty="0"/>
              <a:t>Enhancements will continue!</a:t>
            </a:r>
          </a:p>
          <a:p>
            <a:r>
              <a:rPr lang="en-US" altLang="en-US" sz="3200" dirty="0"/>
              <a:t> SA6 expanded scope has enabled standardized support for vertical industries </a:t>
            </a:r>
          </a:p>
          <a:p>
            <a:r>
              <a:rPr lang="en-US" altLang="en-US" sz="3200" dirty="0"/>
              <a:t> Industry feedback is critical to robust standards</a:t>
            </a:r>
          </a:p>
          <a:p>
            <a:pPr lvl="1"/>
            <a:r>
              <a:rPr lang="en-US" altLang="en-US" dirty="0"/>
              <a:t>ETSI Mission Critical </a:t>
            </a:r>
            <a:r>
              <a:rPr lang="en-US" altLang="en-US" dirty="0" err="1"/>
              <a:t>Plugtests</a:t>
            </a:r>
            <a:r>
              <a:rPr lang="en-US" altLang="en-US" dirty="0"/>
              <a:t>™</a:t>
            </a:r>
          </a:p>
          <a:p>
            <a:pPr lvl="1"/>
            <a:r>
              <a:rPr lang="en-US" altLang="en-US" dirty="0"/>
              <a:t>Additional input through requirements and liaisons</a:t>
            </a:r>
          </a:p>
          <a:p>
            <a:r>
              <a:rPr lang="en-US" altLang="en-US" sz="3200" dirty="0"/>
              <a:t> Participation is essential: Please join us</a:t>
            </a:r>
          </a:p>
          <a:p>
            <a:pPr lvl="1"/>
            <a:r>
              <a:rPr lang="en-US" altLang="en-US" dirty="0"/>
              <a:t>Contribution-driven approach – Your voice will be heard!</a:t>
            </a:r>
          </a:p>
        </p:txBody>
      </p:sp>
      <p:pic>
        <p:nvPicPr>
          <p:cNvPr id="36868" name="Picture 1">
            <a:extLst>
              <a:ext uri="{FF2B5EF4-FFF2-40B4-BE49-F238E27FC236}">
                <a16:creationId xmlns:a16="http://schemas.microsoft.com/office/drawing/2014/main" id="{1292ADDA-0F86-4360-977E-A548B3702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>
            <a:extLst>
              <a:ext uri="{FF2B5EF4-FFF2-40B4-BE49-F238E27FC236}">
                <a16:creationId xmlns:a16="http://schemas.microsoft.com/office/drawing/2014/main" id="{1304E772-DDDB-4E6B-952B-006BE05BC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143000"/>
            <a:ext cx="10515600" cy="2852738"/>
          </a:xfrm>
        </p:spPr>
        <p:txBody>
          <a:bodyPr/>
          <a:lstStyle/>
          <a:p>
            <a:r>
              <a:rPr lang="en-US" altLang="en-US" sz="4800"/>
              <a:t>Thank you for your attention!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C43B8C-D246-4DFA-8DA7-C821AD05AE01}"/>
              </a:ext>
            </a:extLst>
          </p:cNvPr>
          <p:cNvSpPr txBox="1"/>
          <p:nvPr/>
        </p:nvSpPr>
        <p:spPr>
          <a:xfrm>
            <a:off x="9170988" y="5048250"/>
            <a:ext cx="23590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  <a:cs typeface="+mn-cs"/>
              </a:rPr>
              <a:t>www.3gpp.org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E551E9-2FE3-4968-A041-5531F2DD120C}"/>
              </a:ext>
            </a:extLst>
          </p:cNvPr>
          <p:cNvSpPr>
            <a:spLocks/>
          </p:cNvSpPr>
          <p:nvPr/>
        </p:nvSpPr>
        <p:spPr bwMode="auto">
          <a:xfrm>
            <a:off x="252413" y="4802188"/>
            <a:ext cx="32448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  <a:hlinkClick r:id="rId2"/>
              </a:rPr>
              <a:t>info@3gpp.org</a:t>
            </a:r>
            <a:endParaRPr lang="en-GB" sz="2000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r>
              <a:rPr lang="en-GB" sz="2000" dirty="0">
                <a:solidFill>
                  <a:srgbClr val="FF0000"/>
                </a:solidFill>
                <a:latin typeface="+mn-lt"/>
              </a:rPr>
              <a:t>s.chitturi@samsung.com </a:t>
            </a:r>
          </a:p>
        </p:txBody>
      </p:sp>
      <p:pic>
        <p:nvPicPr>
          <p:cNvPr id="38917" name="Picture 8" descr="http://paranormalehradio.files.wordpress.com/2011/10/100091-green-metallic-orb-icon-social-media-logos-mail.png">
            <a:extLst>
              <a:ext uri="{FF2B5EF4-FFF2-40B4-BE49-F238E27FC236}">
                <a16:creationId xmlns:a16="http://schemas.microsoft.com/office/drawing/2014/main" id="{C6706B54-EAFF-4A63-9CF0-E1DF6CF5C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4313238"/>
            <a:ext cx="6159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8C9564-F26E-4710-AD86-915459DA1D13}"/>
              </a:ext>
            </a:extLst>
          </p:cNvPr>
          <p:cNvSpPr txBox="1"/>
          <p:nvPr/>
        </p:nvSpPr>
        <p:spPr>
          <a:xfrm>
            <a:off x="252413" y="5630863"/>
            <a:ext cx="6972300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 dirty="0">
                <a:latin typeface="+mn-lt"/>
              </a:rPr>
              <a:t>Search for WIDs at </a:t>
            </a:r>
            <a:r>
              <a:rPr lang="en-GB" dirty="0">
                <a:latin typeface="+mn-lt"/>
                <a:hlinkClick r:id="rId4"/>
              </a:rPr>
              <a:t>http://www.3gpp.org/specifications/work-plan</a:t>
            </a:r>
            <a:r>
              <a:rPr lang="en-GB" dirty="0">
                <a:latin typeface="+mn-lt"/>
              </a:rPr>
              <a:t>  and </a:t>
            </a:r>
            <a:r>
              <a:rPr lang="en-GB" dirty="0">
                <a:latin typeface="+mn-lt"/>
                <a:hlinkClick r:id="rId5"/>
              </a:rPr>
              <a:t>http://www.3gpp.org/ftp/Information/WORK_PLAN/</a:t>
            </a:r>
            <a:r>
              <a:rPr lang="en-GB" dirty="0">
                <a:latin typeface="+mn-lt"/>
              </a:rPr>
              <a:t> </a:t>
            </a:r>
          </a:p>
        </p:txBody>
      </p:sp>
      <p:pic>
        <p:nvPicPr>
          <p:cNvPr id="38919" name="Picture 1">
            <a:extLst>
              <a:ext uri="{FF2B5EF4-FFF2-40B4-BE49-F238E27FC236}">
                <a16:creationId xmlns:a16="http://schemas.microsoft.com/office/drawing/2014/main" id="{F2F6CF1E-60F3-408D-A948-2E2517FF2D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688" y="4329113"/>
            <a:ext cx="2332037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18EA708-9428-4ABB-BBD3-8C81DDE06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Rel-16 Overview - Snapshot</a:t>
            </a:r>
          </a:p>
        </p:txBody>
      </p:sp>
      <p:pic>
        <p:nvPicPr>
          <p:cNvPr id="18435" name="Picture 1">
            <a:extLst>
              <a:ext uri="{FF2B5EF4-FFF2-40B4-BE49-F238E27FC236}">
                <a16:creationId xmlns:a16="http://schemas.microsoft.com/office/drawing/2014/main" id="{81E46579-E89A-4082-8B20-787629833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9" name="표 160">
            <a:extLst>
              <a:ext uri="{FF2B5EF4-FFF2-40B4-BE49-F238E27FC236}">
                <a16:creationId xmlns:a16="http://schemas.microsoft.com/office/drawing/2014/main" id="{4CC776D9-D959-479E-93F9-332041817D84}"/>
              </a:ext>
            </a:extLst>
          </p:cNvPr>
          <p:cNvGraphicFramePr>
            <a:graphicFrameLocks noGrp="1"/>
          </p:cNvGraphicFramePr>
          <p:nvPr/>
        </p:nvGraphicFramePr>
        <p:xfrm>
          <a:off x="1095375" y="1911350"/>
          <a:ext cx="8902697" cy="4324350"/>
        </p:xfrm>
        <a:graphic>
          <a:graphicData uri="http://schemas.openxmlformats.org/drawingml/2006/table">
            <a:tbl>
              <a:tblPr firstRow="1" bandRow="1"/>
              <a:tblGrid>
                <a:gridCol w="533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3301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90747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274323">
                <a:tc gridSpan="16">
                  <a:txBody>
                    <a:bodyPr/>
                    <a:lstStyle>
                      <a:lvl1pPr marL="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2018</a:t>
                      </a:r>
                      <a:r>
                        <a:rPr lang="ko-KR" altLang="en-US" sz="1200" b="1" i="1" baseline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                                                                                            </a:t>
                      </a:r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2019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>
                      <a:lvl1pPr marL="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3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Jun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Jul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Aug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Sep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Oct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Nov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Dec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Jan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Feb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Mar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Apr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May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Jun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July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Aug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Sep</a:t>
                      </a:r>
                      <a:endParaRPr lang="ko-KR" altLang="en-US" sz="12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716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269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6537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latinLnBrk="0">
                        <a:spcBef>
                          <a:spcPts val="0"/>
                        </a:spcBef>
                      </a:pPr>
                      <a:endParaRPr lang="ko-KR" altLang="en-US" sz="8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0">
                        <a:spcBef>
                          <a:spcPts val="0"/>
                        </a:spcBef>
                      </a:pPr>
                      <a:endParaRPr lang="ko-KR" altLang="en-US" sz="8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0">
                        <a:spcBef>
                          <a:spcPts val="0"/>
                        </a:spcBef>
                      </a:pPr>
                      <a:endParaRPr lang="ko-KR" altLang="en-US" sz="8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9660"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5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0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46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613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766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2920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074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227" algn="l" defTabSz="914307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498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2542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2D2D2">
                          <a:lumMod val="2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2D2D2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8578" name="Group 49">
            <a:extLst>
              <a:ext uri="{FF2B5EF4-FFF2-40B4-BE49-F238E27FC236}">
                <a16:creationId xmlns:a16="http://schemas.microsoft.com/office/drawing/2014/main" id="{F8DCAFA1-0972-40AA-8977-0CB7FA37B1D1}"/>
              </a:ext>
            </a:extLst>
          </p:cNvPr>
          <p:cNvGrpSpPr>
            <a:grpSpLocks/>
          </p:cNvGrpSpPr>
          <p:nvPr/>
        </p:nvGrpSpPr>
        <p:grpSpPr bwMode="auto">
          <a:xfrm>
            <a:off x="1706563" y="2479675"/>
            <a:ext cx="7742237" cy="496888"/>
            <a:chOff x="2565745" y="857622"/>
            <a:chExt cx="5531527" cy="652812"/>
          </a:xfrm>
        </p:grpSpPr>
        <p:sp>
          <p:nvSpPr>
            <p:cNvPr id="51" name="포인트가 7개인 별 162">
              <a:extLst>
                <a:ext uri="{FF2B5EF4-FFF2-40B4-BE49-F238E27FC236}">
                  <a16:creationId xmlns:a16="http://schemas.microsoft.com/office/drawing/2014/main" id="{C9EB992C-259D-456D-8BFB-DA539745F174}"/>
                </a:ext>
              </a:extLst>
            </p:cNvPr>
            <p:cNvSpPr/>
            <p:nvPr/>
          </p:nvSpPr>
          <p:spPr>
            <a:xfrm>
              <a:off x="3441353" y="857622"/>
              <a:ext cx="139507" cy="191881"/>
            </a:xfrm>
            <a:prstGeom prst="star7">
              <a:avLst/>
            </a:prstGeom>
            <a:solidFill>
              <a:srgbClr val="FFFF00"/>
            </a:solidFill>
            <a:ln w="127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 defTabSz="91430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kern="0">
                <a:solidFill>
                  <a:prstClr val="white"/>
                </a:solidFill>
                <a:latin typeface="맑은 고딕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CF16933-06DA-4EB6-B72B-9290ECB7CA9F}"/>
                </a:ext>
              </a:extLst>
            </p:cNvPr>
            <p:cNvSpPr txBox="1"/>
            <p:nvPr/>
          </p:nvSpPr>
          <p:spPr>
            <a:xfrm>
              <a:off x="3550237" y="959820"/>
              <a:ext cx="279015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#81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7C6D695-469F-41B1-8D2B-FB08141E1633}"/>
                </a:ext>
              </a:extLst>
            </p:cNvPr>
            <p:cNvSpPr txBox="1"/>
            <p:nvPr/>
          </p:nvSpPr>
          <p:spPr>
            <a:xfrm>
              <a:off x="4597109" y="953562"/>
              <a:ext cx="277881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#82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09FA4F5-F166-4AE1-983B-5A7BF85592E8}"/>
                </a:ext>
              </a:extLst>
            </p:cNvPr>
            <p:cNvSpPr txBox="1"/>
            <p:nvPr/>
          </p:nvSpPr>
          <p:spPr>
            <a:xfrm>
              <a:off x="5721109" y="982762"/>
              <a:ext cx="279015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#83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B3CFE6B-64C4-46FC-BFD6-F95D573C2BA1}"/>
                </a:ext>
              </a:extLst>
            </p:cNvPr>
            <p:cNvSpPr txBox="1"/>
            <p:nvPr/>
          </p:nvSpPr>
          <p:spPr>
            <a:xfrm>
              <a:off x="6856450" y="982762"/>
              <a:ext cx="279015" cy="206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#84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5E9733E-51A0-4325-83C0-5E86837AAFD4}"/>
                </a:ext>
              </a:extLst>
            </p:cNvPr>
            <p:cNvSpPr txBox="1"/>
            <p:nvPr/>
          </p:nvSpPr>
          <p:spPr>
            <a:xfrm>
              <a:off x="3614886" y="1301868"/>
              <a:ext cx="412851" cy="191881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#26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D69207E-B29E-4FE6-9481-7DB8B269CC18}"/>
                </a:ext>
              </a:extLst>
            </p:cNvPr>
            <p:cNvSpPr txBox="1"/>
            <p:nvPr/>
          </p:nvSpPr>
          <p:spPr>
            <a:xfrm>
              <a:off x="4128682" y="1293525"/>
              <a:ext cx="411717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#27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28159DE-782F-4B7B-BA48-7CCF143DBBFD}"/>
                </a:ext>
              </a:extLst>
            </p:cNvPr>
            <p:cNvSpPr txBox="1"/>
            <p:nvPr/>
          </p:nvSpPr>
          <p:spPr>
            <a:xfrm>
              <a:off x="4861380" y="1310211"/>
              <a:ext cx="411717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#28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482041A-4069-4B6C-8C7E-82369E19F888}"/>
                </a:ext>
              </a:extLst>
            </p:cNvPr>
            <p:cNvSpPr txBox="1"/>
            <p:nvPr/>
          </p:nvSpPr>
          <p:spPr>
            <a:xfrm>
              <a:off x="5294647" y="1310211"/>
              <a:ext cx="412851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#29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A3D18D7-6D3D-4AA3-ABB8-F3882AAA4A63}"/>
                </a:ext>
              </a:extLst>
            </p:cNvPr>
            <p:cNvSpPr txBox="1"/>
            <p:nvPr/>
          </p:nvSpPr>
          <p:spPr>
            <a:xfrm>
              <a:off x="5803906" y="1318553"/>
              <a:ext cx="411717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#30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48827BA-5BB8-42D3-8265-4710B642B4A8}"/>
                </a:ext>
              </a:extLst>
            </p:cNvPr>
            <p:cNvSpPr txBox="1"/>
            <p:nvPr/>
          </p:nvSpPr>
          <p:spPr>
            <a:xfrm>
              <a:off x="7685555" y="1293525"/>
              <a:ext cx="411717" cy="1918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#33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2600BB3C-52B2-4BE8-B401-8B90F5C40B79}"/>
                </a:ext>
              </a:extLst>
            </p:cNvPr>
            <p:cNvSpPr txBox="1"/>
            <p:nvPr/>
          </p:nvSpPr>
          <p:spPr>
            <a:xfrm>
              <a:off x="2565745" y="1310211"/>
              <a:ext cx="411717" cy="1856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/>
            <a:lstStyle/>
            <a:p>
              <a:pPr algn="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b="1" kern="0" dirty="0">
                  <a:solidFill>
                    <a:srgbClr val="000000"/>
                  </a:solidFill>
                </a:rPr>
                <a:t>#25</a:t>
              </a:r>
              <a:endParaRPr lang="ko-KR" altLang="en-US" sz="1000" b="1" kern="0" dirty="0" err="1">
                <a:solidFill>
                  <a:srgbClr val="000000"/>
                </a:solidFill>
              </a:endParaRPr>
            </a:p>
          </p:txBody>
        </p:sp>
        <p:sp>
          <p:nvSpPr>
            <p:cNvPr id="66" name="다이아몬드 184">
              <a:extLst>
                <a:ext uri="{FF2B5EF4-FFF2-40B4-BE49-F238E27FC236}">
                  <a16:creationId xmlns:a16="http://schemas.microsoft.com/office/drawing/2014/main" id="{E175EA26-3FEA-4219-961F-8799D2DA02DB}"/>
                </a:ext>
              </a:extLst>
            </p:cNvPr>
            <p:cNvSpPr/>
            <p:nvPr/>
          </p:nvSpPr>
          <p:spPr>
            <a:xfrm>
              <a:off x="2717729" y="1247641"/>
              <a:ext cx="100944" cy="200223"/>
            </a:xfrm>
            <a:prstGeom prst="diamond">
              <a:avLst/>
            </a:prstGeom>
            <a:solidFill>
              <a:srgbClr val="92D050"/>
            </a:solidFill>
            <a:ln w="127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18579" name="TextBox 72">
            <a:extLst>
              <a:ext uri="{FF2B5EF4-FFF2-40B4-BE49-F238E27FC236}">
                <a16:creationId xmlns:a16="http://schemas.microsoft.com/office/drawing/2014/main" id="{B32EE3AF-4DAF-40E3-83B4-F9DD218E66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913" y="2727325"/>
            <a:ext cx="5334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400" b="1">
                <a:latin typeface="Arial" panose="020B0604020202020204" pitchFamily="34" charset="0"/>
              </a:rPr>
              <a:t>SA6</a:t>
            </a:r>
            <a:endParaRPr lang="ko-KR" altLang="en-US" sz="1600" b="1">
              <a:latin typeface="Arial" panose="020B0604020202020204" pitchFamily="34" charset="0"/>
            </a:endParaRPr>
          </a:p>
        </p:txBody>
      </p:sp>
      <p:sp>
        <p:nvSpPr>
          <p:cNvPr id="18580" name="TextBox 73">
            <a:extLst>
              <a:ext uri="{FF2B5EF4-FFF2-40B4-BE49-F238E27FC236}">
                <a16:creationId xmlns:a16="http://schemas.microsoft.com/office/drawing/2014/main" id="{BB89F9ED-C676-44EF-AF15-219B2769C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75" y="2441575"/>
            <a:ext cx="11255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400" b="1">
                <a:latin typeface="Arial" panose="020B0604020202020204" pitchFamily="34" charset="0"/>
              </a:rPr>
              <a:t>SA Plenary</a:t>
            </a:r>
            <a:endParaRPr lang="ko-KR" altLang="en-US" sz="1600" b="1">
              <a:latin typeface="Arial" panose="020B0604020202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46AA805-3E18-4FF5-BAD4-FC422E6253FC}"/>
              </a:ext>
            </a:extLst>
          </p:cNvPr>
          <p:cNvSpPr txBox="1"/>
          <p:nvPr/>
        </p:nvSpPr>
        <p:spPr>
          <a:xfrm>
            <a:off x="7200900" y="2832100"/>
            <a:ext cx="411163" cy="1460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b="1" kern="0" dirty="0">
                <a:solidFill>
                  <a:srgbClr val="000000"/>
                </a:solidFill>
              </a:rPr>
              <a:t>#31</a:t>
            </a:r>
            <a:endParaRPr lang="ko-KR" altLang="en-US" sz="1000" b="1" kern="0" dirty="0" err="1">
              <a:solidFill>
                <a:srgbClr val="000000"/>
              </a:solidFill>
            </a:endParaRPr>
          </a:p>
        </p:txBody>
      </p:sp>
      <p:sp>
        <p:nvSpPr>
          <p:cNvPr id="77" name="포인트가 7개인 별 162">
            <a:extLst>
              <a:ext uri="{FF2B5EF4-FFF2-40B4-BE49-F238E27FC236}">
                <a16:creationId xmlns:a16="http://schemas.microsoft.com/office/drawing/2014/main" id="{443E370F-853F-4F39-9EDB-6CAF96538437}"/>
              </a:ext>
            </a:extLst>
          </p:cNvPr>
          <p:cNvSpPr/>
          <p:nvPr/>
        </p:nvSpPr>
        <p:spPr>
          <a:xfrm>
            <a:off x="4402138" y="2497138"/>
            <a:ext cx="166687" cy="146050"/>
          </a:xfrm>
          <a:prstGeom prst="star7">
            <a:avLst/>
          </a:prstGeom>
          <a:solidFill>
            <a:srgbClr val="FFFF00"/>
          </a:solidFill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30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  <a:latin typeface="맑은 고딕"/>
              <a:cs typeface="+mn-cs"/>
            </a:endParaRPr>
          </a:p>
        </p:txBody>
      </p:sp>
      <p:sp>
        <p:nvSpPr>
          <p:cNvPr id="78" name="포인트가 7개인 별 162">
            <a:extLst>
              <a:ext uri="{FF2B5EF4-FFF2-40B4-BE49-F238E27FC236}">
                <a16:creationId xmlns:a16="http://schemas.microsoft.com/office/drawing/2014/main" id="{61B6A5A2-A549-4BAF-88B9-E83A793A1B32}"/>
              </a:ext>
            </a:extLst>
          </p:cNvPr>
          <p:cNvSpPr/>
          <p:nvPr/>
        </p:nvSpPr>
        <p:spPr>
          <a:xfrm>
            <a:off x="5997575" y="2501900"/>
            <a:ext cx="166688" cy="146050"/>
          </a:xfrm>
          <a:prstGeom prst="star7">
            <a:avLst/>
          </a:prstGeom>
          <a:solidFill>
            <a:srgbClr val="FFFF00"/>
          </a:solidFill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30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  <a:latin typeface="맑은 고딕"/>
              <a:cs typeface="+mn-cs"/>
            </a:endParaRPr>
          </a:p>
        </p:txBody>
      </p:sp>
      <p:sp>
        <p:nvSpPr>
          <p:cNvPr id="79" name="포인트가 7개인 별 162">
            <a:extLst>
              <a:ext uri="{FF2B5EF4-FFF2-40B4-BE49-F238E27FC236}">
                <a16:creationId xmlns:a16="http://schemas.microsoft.com/office/drawing/2014/main" id="{8313945E-2F9F-41DA-89FA-EE40D8CF656F}"/>
              </a:ext>
            </a:extLst>
          </p:cNvPr>
          <p:cNvSpPr/>
          <p:nvPr/>
        </p:nvSpPr>
        <p:spPr>
          <a:xfrm>
            <a:off x="7580313" y="2509838"/>
            <a:ext cx="166687" cy="146050"/>
          </a:xfrm>
          <a:prstGeom prst="star7">
            <a:avLst/>
          </a:prstGeom>
          <a:solidFill>
            <a:srgbClr val="FFFF00"/>
          </a:solidFill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30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  <a:latin typeface="맑은 고딕"/>
              <a:cs typeface="+mn-cs"/>
            </a:endParaRPr>
          </a:p>
        </p:txBody>
      </p:sp>
      <p:sp>
        <p:nvSpPr>
          <p:cNvPr id="80" name="포인트가 7개인 별 162">
            <a:extLst>
              <a:ext uri="{FF2B5EF4-FFF2-40B4-BE49-F238E27FC236}">
                <a16:creationId xmlns:a16="http://schemas.microsoft.com/office/drawing/2014/main" id="{EE12637B-B298-4C97-8F53-4178B96F8C74}"/>
              </a:ext>
            </a:extLst>
          </p:cNvPr>
          <p:cNvSpPr/>
          <p:nvPr/>
        </p:nvSpPr>
        <p:spPr>
          <a:xfrm>
            <a:off x="9248775" y="2503488"/>
            <a:ext cx="168275" cy="147637"/>
          </a:xfrm>
          <a:prstGeom prst="star7">
            <a:avLst/>
          </a:prstGeom>
          <a:solidFill>
            <a:srgbClr val="FFFF00"/>
          </a:solidFill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30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  <a:latin typeface="맑은 고딕"/>
              <a:cs typeface="+mn-cs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0CBA19C-8671-484F-9A06-BCE56E401A91}"/>
              </a:ext>
            </a:extLst>
          </p:cNvPr>
          <p:cNvSpPr txBox="1"/>
          <p:nvPr/>
        </p:nvSpPr>
        <p:spPr>
          <a:xfrm>
            <a:off x="9350375" y="2570163"/>
            <a:ext cx="390525" cy="15716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b="1" kern="0" dirty="0">
                <a:solidFill>
                  <a:srgbClr val="000000"/>
                </a:solidFill>
              </a:rPr>
              <a:t>#85</a:t>
            </a:r>
            <a:endParaRPr lang="ko-KR" altLang="en-US" sz="1000" b="1" kern="0" dirty="0" err="1">
              <a:solidFill>
                <a:srgbClr val="000000"/>
              </a:solidFill>
            </a:endParaRPr>
          </a:p>
        </p:txBody>
      </p:sp>
      <p:sp>
        <p:nvSpPr>
          <p:cNvPr id="82" name="다이아몬드 184">
            <a:extLst>
              <a:ext uri="{FF2B5EF4-FFF2-40B4-BE49-F238E27FC236}">
                <a16:creationId xmlns:a16="http://schemas.microsoft.com/office/drawing/2014/main" id="{B847DF19-BDA7-4134-9C2C-C73FA9AA32D8}"/>
              </a:ext>
            </a:extLst>
          </p:cNvPr>
          <p:cNvSpPr/>
          <p:nvPr/>
        </p:nvSpPr>
        <p:spPr>
          <a:xfrm>
            <a:off x="3360738" y="2773363"/>
            <a:ext cx="142875" cy="152400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3" name="다이아몬드 184">
            <a:extLst>
              <a:ext uri="{FF2B5EF4-FFF2-40B4-BE49-F238E27FC236}">
                <a16:creationId xmlns:a16="http://schemas.microsoft.com/office/drawing/2014/main" id="{ED33A90B-71A1-4223-B99B-FB9911A8B134}"/>
              </a:ext>
            </a:extLst>
          </p:cNvPr>
          <p:cNvSpPr/>
          <p:nvPr/>
        </p:nvSpPr>
        <p:spPr>
          <a:xfrm>
            <a:off x="4070350" y="2797175"/>
            <a:ext cx="142875" cy="150813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4" name="다이아몬드 184">
            <a:extLst>
              <a:ext uri="{FF2B5EF4-FFF2-40B4-BE49-F238E27FC236}">
                <a16:creationId xmlns:a16="http://schemas.microsoft.com/office/drawing/2014/main" id="{AD41838D-452A-4E69-BE1F-9434620F2461}"/>
              </a:ext>
            </a:extLst>
          </p:cNvPr>
          <p:cNvSpPr/>
          <p:nvPr/>
        </p:nvSpPr>
        <p:spPr>
          <a:xfrm>
            <a:off x="5103813" y="2801938"/>
            <a:ext cx="141287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5" name="다이아몬드 184">
            <a:extLst>
              <a:ext uri="{FF2B5EF4-FFF2-40B4-BE49-F238E27FC236}">
                <a16:creationId xmlns:a16="http://schemas.microsoft.com/office/drawing/2014/main" id="{F02C1536-79D2-42B9-8D1A-C258B0237EB3}"/>
              </a:ext>
            </a:extLst>
          </p:cNvPr>
          <p:cNvSpPr/>
          <p:nvPr/>
        </p:nvSpPr>
        <p:spPr>
          <a:xfrm>
            <a:off x="5719763" y="2824163"/>
            <a:ext cx="142875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6" name="다이아몬드 184">
            <a:extLst>
              <a:ext uri="{FF2B5EF4-FFF2-40B4-BE49-F238E27FC236}">
                <a16:creationId xmlns:a16="http://schemas.microsoft.com/office/drawing/2014/main" id="{47AFCE5B-9DB5-4C7E-BA5A-0568DC4A1AA3}"/>
              </a:ext>
            </a:extLst>
          </p:cNvPr>
          <p:cNvSpPr/>
          <p:nvPr/>
        </p:nvSpPr>
        <p:spPr>
          <a:xfrm>
            <a:off x="6448425" y="2801938"/>
            <a:ext cx="142875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7" name="다이아몬드 184">
            <a:extLst>
              <a:ext uri="{FF2B5EF4-FFF2-40B4-BE49-F238E27FC236}">
                <a16:creationId xmlns:a16="http://schemas.microsoft.com/office/drawing/2014/main" id="{5F0D0AD3-F246-4F12-8D87-E0B906366F0A}"/>
              </a:ext>
            </a:extLst>
          </p:cNvPr>
          <p:cNvSpPr/>
          <p:nvPr/>
        </p:nvSpPr>
        <p:spPr>
          <a:xfrm>
            <a:off x="7219950" y="2808288"/>
            <a:ext cx="141288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8" name="다이아몬드 184">
            <a:extLst>
              <a:ext uri="{FF2B5EF4-FFF2-40B4-BE49-F238E27FC236}">
                <a16:creationId xmlns:a16="http://schemas.microsoft.com/office/drawing/2014/main" id="{8D7F9BD6-8B38-4781-81D3-DBF4C26B30AB}"/>
              </a:ext>
            </a:extLst>
          </p:cNvPr>
          <p:cNvSpPr/>
          <p:nvPr/>
        </p:nvSpPr>
        <p:spPr>
          <a:xfrm>
            <a:off x="8105775" y="2801938"/>
            <a:ext cx="141288" cy="152400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ABD08FC-DACD-4221-8C26-AE5B5D9AD66A}"/>
              </a:ext>
            </a:extLst>
          </p:cNvPr>
          <p:cNvSpPr txBox="1"/>
          <p:nvPr/>
        </p:nvSpPr>
        <p:spPr>
          <a:xfrm>
            <a:off x="7902575" y="2817813"/>
            <a:ext cx="577850" cy="1460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b="1" kern="0" dirty="0">
                <a:solidFill>
                  <a:srgbClr val="000000"/>
                </a:solidFill>
              </a:rPr>
              <a:t>#32</a:t>
            </a:r>
            <a:endParaRPr lang="ko-KR" altLang="en-US" sz="1000" b="1" kern="0" dirty="0" err="1">
              <a:solidFill>
                <a:srgbClr val="000000"/>
              </a:solidFill>
            </a:endParaRPr>
          </a:p>
        </p:txBody>
      </p:sp>
      <p:sp>
        <p:nvSpPr>
          <p:cNvPr id="91" name="다이아몬드 184">
            <a:extLst>
              <a:ext uri="{FF2B5EF4-FFF2-40B4-BE49-F238E27FC236}">
                <a16:creationId xmlns:a16="http://schemas.microsoft.com/office/drawing/2014/main" id="{1943CEA5-5449-49E7-84DF-E8D5360CE23F}"/>
              </a:ext>
            </a:extLst>
          </p:cNvPr>
          <p:cNvSpPr/>
          <p:nvPr/>
        </p:nvSpPr>
        <p:spPr>
          <a:xfrm>
            <a:off x="9059863" y="2805113"/>
            <a:ext cx="142875" cy="150812"/>
          </a:xfrm>
          <a:prstGeom prst="diamond">
            <a:avLst/>
          </a:prstGeom>
          <a:solidFill>
            <a:srgbClr val="92D050"/>
          </a:solidFill>
          <a:ln w="12700" cap="flat" cmpd="sng" algn="ctr">
            <a:solidFill>
              <a:srgbClr val="0000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2E8EAAF-31E9-4039-8456-1AE0F8C21667}"/>
              </a:ext>
            </a:extLst>
          </p:cNvPr>
          <p:cNvSpPr/>
          <p:nvPr/>
        </p:nvSpPr>
        <p:spPr>
          <a:xfrm>
            <a:off x="1304925" y="3124200"/>
            <a:ext cx="6407150" cy="184150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enh2MCPTT </a:t>
            </a:r>
            <a:r>
              <a:rPr lang="en-US" sz="1200" dirty="0">
                <a:solidFill>
                  <a:srgbClr val="C00000"/>
                </a:solidFill>
              </a:rPr>
              <a:t>– TS 23.280,23.379,23.281,23.282,23.283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93" name="Diamond 92">
            <a:extLst>
              <a:ext uri="{FF2B5EF4-FFF2-40B4-BE49-F238E27FC236}">
                <a16:creationId xmlns:a16="http://schemas.microsoft.com/office/drawing/2014/main" id="{913C709B-EE35-4168-8B3F-44E9D7B7E683}"/>
              </a:ext>
            </a:extLst>
          </p:cNvPr>
          <p:cNvSpPr/>
          <p:nvPr/>
        </p:nvSpPr>
        <p:spPr>
          <a:xfrm>
            <a:off x="7634288" y="3128963"/>
            <a:ext cx="182562" cy="184150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AB3B07C3-6545-4C9F-84A1-C81DB1F4F177}"/>
              </a:ext>
            </a:extLst>
          </p:cNvPr>
          <p:cNvSpPr/>
          <p:nvPr/>
        </p:nvSpPr>
        <p:spPr>
          <a:xfrm>
            <a:off x="1308100" y="3452813"/>
            <a:ext cx="8042275" cy="188912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eMCData2 </a:t>
            </a:r>
            <a:r>
              <a:rPr lang="en-US" sz="1200" dirty="0">
                <a:solidFill>
                  <a:srgbClr val="C00000"/>
                </a:solidFill>
              </a:rPr>
              <a:t>– TS 23.282,23.280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95" name="Diamond 94">
            <a:extLst>
              <a:ext uri="{FF2B5EF4-FFF2-40B4-BE49-F238E27FC236}">
                <a16:creationId xmlns:a16="http://schemas.microsoft.com/office/drawing/2014/main" id="{23417C76-D498-4B51-BF36-5F5B80C292DF}"/>
              </a:ext>
            </a:extLst>
          </p:cNvPr>
          <p:cNvSpPr/>
          <p:nvPr/>
        </p:nvSpPr>
        <p:spPr>
          <a:xfrm>
            <a:off x="9232900" y="3451225"/>
            <a:ext cx="184150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7" name="Diamond 96">
            <a:extLst>
              <a:ext uri="{FF2B5EF4-FFF2-40B4-BE49-F238E27FC236}">
                <a16:creationId xmlns:a16="http://schemas.microsoft.com/office/drawing/2014/main" id="{8AFC8674-CEAD-4D43-98D5-EB6E3D78D83A}"/>
              </a:ext>
            </a:extLst>
          </p:cNvPr>
          <p:cNvSpPr/>
          <p:nvPr/>
        </p:nvSpPr>
        <p:spPr>
          <a:xfrm>
            <a:off x="7634288" y="3733800"/>
            <a:ext cx="182562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6BA340F7-D689-4D9C-A3CD-6D0E3CE202DC}"/>
              </a:ext>
            </a:extLst>
          </p:cNvPr>
          <p:cNvSpPr/>
          <p:nvPr/>
        </p:nvSpPr>
        <p:spPr>
          <a:xfrm>
            <a:off x="1314450" y="3741738"/>
            <a:ext cx="6397625" cy="193675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rgbClr val="C00000"/>
                </a:solidFill>
              </a:rPr>
              <a:t>eMCSMI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dirty="0">
                <a:solidFill>
                  <a:srgbClr val="C00000"/>
                </a:solidFill>
              </a:rPr>
              <a:t>– TS 23.280,23.379,23.281,23.282,23.283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99" name="Diamond 98">
            <a:extLst>
              <a:ext uri="{FF2B5EF4-FFF2-40B4-BE49-F238E27FC236}">
                <a16:creationId xmlns:a16="http://schemas.microsoft.com/office/drawing/2014/main" id="{ADAB767C-BCFB-4DCD-AFB8-0D02E52F2048}"/>
              </a:ext>
            </a:extLst>
          </p:cNvPr>
          <p:cNvSpPr/>
          <p:nvPr/>
        </p:nvSpPr>
        <p:spPr>
          <a:xfrm>
            <a:off x="9240838" y="4073525"/>
            <a:ext cx="184150" cy="192088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C7F71B77-6AF7-4604-8411-993E133CE71A}"/>
              </a:ext>
            </a:extLst>
          </p:cNvPr>
          <p:cNvSpPr/>
          <p:nvPr/>
        </p:nvSpPr>
        <p:spPr>
          <a:xfrm>
            <a:off x="1304925" y="4075113"/>
            <a:ext cx="8045450" cy="174625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>
                <a:solidFill>
                  <a:srgbClr val="C00000"/>
                </a:solidFill>
              </a:rPr>
              <a:t>eMCCI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dirty="0">
                <a:solidFill>
                  <a:srgbClr val="C00000"/>
                </a:solidFill>
              </a:rPr>
              <a:t>– TS 23.283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01" name="Diamond 100">
            <a:extLst>
              <a:ext uri="{FF2B5EF4-FFF2-40B4-BE49-F238E27FC236}">
                <a16:creationId xmlns:a16="http://schemas.microsoft.com/office/drawing/2014/main" id="{0E0FE9D4-7F42-4EDC-800C-4D4ABA1EAFC9}"/>
              </a:ext>
            </a:extLst>
          </p:cNvPr>
          <p:cNvSpPr/>
          <p:nvPr/>
        </p:nvSpPr>
        <p:spPr>
          <a:xfrm>
            <a:off x="5922963" y="4395788"/>
            <a:ext cx="182562" cy="182562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63B4199F-E4B5-4BD1-8698-29C0B6885E45}"/>
              </a:ext>
            </a:extLst>
          </p:cNvPr>
          <p:cNvSpPr/>
          <p:nvPr/>
        </p:nvSpPr>
        <p:spPr>
          <a:xfrm>
            <a:off x="1290638" y="4422775"/>
            <a:ext cx="4748212" cy="169863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MBMSAPI_MCS</a:t>
            </a:r>
            <a:r>
              <a:rPr lang="en-US" sz="1200" dirty="0">
                <a:solidFill>
                  <a:srgbClr val="C00000"/>
                </a:solidFill>
              </a:rPr>
              <a:t> – TS 23.479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D0F1B903-0DCF-4F8C-8F24-388F9DFF73AB}"/>
              </a:ext>
            </a:extLst>
          </p:cNvPr>
          <p:cNvSpPr/>
          <p:nvPr/>
        </p:nvSpPr>
        <p:spPr>
          <a:xfrm>
            <a:off x="1308100" y="5021263"/>
            <a:ext cx="4748213" cy="165100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FS_FRMCS2</a:t>
            </a:r>
            <a:r>
              <a:rPr lang="en-US" sz="1200" dirty="0">
                <a:solidFill>
                  <a:srgbClr val="C00000"/>
                </a:solidFill>
              </a:rPr>
              <a:t> – TR 23.796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04" name="Diamond 103">
            <a:extLst>
              <a:ext uri="{FF2B5EF4-FFF2-40B4-BE49-F238E27FC236}">
                <a16:creationId xmlns:a16="http://schemas.microsoft.com/office/drawing/2014/main" id="{29AAEE3D-451A-4CF5-9D8B-F7BF6B17DE3E}"/>
              </a:ext>
            </a:extLst>
          </p:cNvPr>
          <p:cNvSpPr/>
          <p:nvPr/>
        </p:nvSpPr>
        <p:spPr>
          <a:xfrm>
            <a:off x="5942013" y="5013325"/>
            <a:ext cx="182562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227659F-A5BD-41B2-835D-7116B139932B}"/>
              </a:ext>
            </a:extLst>
          </p:cNvPr>
          <p:cNvSpPr/>
          <p:nvPr/>
        </p:nvSpPr>
        <p:spPr>
          <a:xfrm>
            <a:off x="1314450" y="5305425"/>
            <a:ext cx="6432550" cy="161925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FS_MCSAA</a:t>
            </a:r>
            <a:r>
              <a:rPr lang="en-US" sz="1200" dirty="0">
                <a:solidFill>
                  <a:srgbClr val="C00000"/>
                </a:solidFill>
              </a:rPr>
              <a:t> – TR 23.778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09" name="Diamond 108">
            <a:extLst>
              <a:ext uri="{FF2B5EF4-FFF2-40B4-BE49-F238E27FC236}">
                <a16:creationId xmlns:a16="http://schemas.microsoft.com/office/drawing/2014/main" id="{94937483-200D-48EE-AE6F-F1322254F901}"/>
              </a:ext>
            </a:extLst>
          </p:cNvPr>
          <p:cNvSpPr/>
          <p:nvPr/>
        </p:nvSpPr>
        <p:spPr>
          <a:xfrm>
            <a:off x="7664450" y="5307013"/>
            <a:ext cx="182563" cy="182562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5E1CEBB-16CA-4BF0-A587-240E4FAF9E8A}"/>
              </a:ext>
            </a:extLst>
          </p:cNvPr>
          <p:cNvSpPr/>
          <p:nvPr/>
        </p:nvSpPr>
        <p:spPr>
          <a:xfrm>
            <a:off x="1323975" y="5935663"/>
            <a:ext cx="8702675" cy="188912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FS_MCOver5GS</a:t>
            </a:r>
            <a:r>
              <a:rPr lang="en-US" sz="1200" dirty="0">
                <a:solidFill>
                  <a:srgbClr val="C00000"/>
                </a:solidFill>
              </a:rPr>
              <a:t> – TR 23.783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11" name="Diamond 110">
            <a:extLst>
              <a:ext uri="{FF2B5EF4-FFF2-40B4-BE49-F238E27FC236}">
                <a16:creationId xmlns:a16="http://schemas.microsoft.com/office/drawing/2014/main" id="{CFACE74F-EC69-4ABA-981F-3B228C668C07}"/>
              </a:ext>
            </a:extLst>
          </p:cNvPr>
          <p:cNvSpPr/>
          <p:nvPr/>
        </p:nvSpPr>
        <p:spPr>
          <a:xfrm>
            <a:off x="9913938" y="5921375"/>
            <a:ext cx="184150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BCA2DE87-117F-4D6D-BCFA-6B4EB7A58D24}"/>
              </a:ext>
            </a:extLst>
          </p:cNvPr>
          <p:cNvSpPr/>
          <p:nvPr/>
        </p:nvSpPr>
        <p:spPr>
          <a:xfrm>
            <a:off x="1319213" y="5641975"/>
            <a:ext cx="6435725" cy="169863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FS_MCLOG</a:t>
            </a:r>
            <a:r>
              <a:rPr lang="en-US" sz="1200" dirty="0">
                <a:solidFill>
                  <a:srgbClr val="C00000"/>
                </a:solidFill>
              </a:rPr>
              <a:t> – TR 23.784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13" name="Diamond 112">
            <a:extLst>
              <a:ext uri="{FF2B5EF4-FFF2-40B4-BE49-F238E27FC236}">
                <a16:creationId xmlns:a16="http://schemas.microsoft.com/office/drawing/2014/main" id="{165AAE54-BD54-4284-B356-06690166CEA9}"/>
              </a:ext>
            </a:extLst>
          </p:cNvPr>
          <p:cNvSpPr/>
          <p:nvPr/>
        </p:nvSpPr>
        <p:spPr>
          <a:xfrm>
            <a:off x="7639050" y="5629275"/>
            <a:ext cx="182563" cy="182563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FF993871-57AF-42DD-88B5-B12C86A3EEEE}"/>
              </a:ext>
            </a:extLst>
          </p:cNvPr>
          <p:cNvSpPr/>
          <p:nvPr/>
        </p:nvSpPr>
        <p:spPr>
          <a:xfrm>
            <a:off x="5907088" y="4687888"/>
            <a:ext cx="1806575" cy="203200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</a:rPr>
              <a:t>MONASTERY2_ARCH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15" name="Diamond 114">
            <a:extLst>
              <a:ext uri="{FF2B5EF4-FFF2-40B4-BE49-F238E27FC236}">
                <a16:creationId xmlns:a16="http://schemas.microsoft.com/office/drawing/2014/main" id="{FF7275EE-6A45-4AA3-AD6B-47FAE0768403}"/>
              </a:ext>
            </a:extLst>
          </p:cNvPr>
          <p:cNvSpPr/>
          <p:nvPr/>
        </p:nvSpPr>
        <p:spPr>
          <a:xfrm>
            <a:off x="7624763" y="4672013"/>
            <a:ext cx="193675" cy="234950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AFBC044F-CA73-4E03-992C-6BF110B7262F}"/>
              </a:ext>
            </a:extLst>
          </p:cNvPr>
          <p:cNvSpPr/>
          <p:nvPr/>
        </p:nvSpPr>
        <p:spPr>
          <a:xfrm>
            <a:off x="10098088" y="1984375"/>
            <a:ext cx="1828800" cy="384175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Normative Work</a:t>
            </a:r>
          </a:p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[</a:t>
            </a:r>
            <a:r>
              <a:rPr lang="en-US" sz="1200" b="1" dirty="0">
                <a:solidFill>
                  <a:srgbClr val="C00000"/>
                </a:solidFill>
              </a:rPr>
              <a:t>Technical Specification</a:t>
            </a:r>
            <a:r>
              <a:rPr lang="en-US" sz="1200" dirty="0">
                <a:solidFill>
                  <a:srgbClr val="C00000"/>
                </a:solidFill>
              </a:rPr>
              <a:t>]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0EA311B-B698-4308-B2A6-705AAE7B4A40}"/>
              </a:ext>
            </a:extLst>
          </p:cNvPr>
          <p:cNvSpPr/>
          <p:nvPr/>
        </p:nvSpPr>
        <p:spPr>
          <a:xfrm>
            <a:off x="10098088" y="2540000"/>
            <a:ext cx="1828800" cy="374650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Study</a:t>
            </a:r>
          </a:p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[</a:t>
            </a:r>
            <a:r>
              <a:rPr lang="en-US" sz="1200" b="1" dirty="0">
                <a:solidFill>
                  <a:srgbClr val="C00000"/>
                </a:solidFill>
              </a:rPr>
              <a:t>Technical Report</a:t>
            </a:r>
            <a:r>
              <a:rPr lang="en-US" sz="1200" dirty="0">
                <a:solidFill>
                  <a:srgbClr val="C00000"/>
                </a:solidFill>
              </a:rPr>
              <a:t>]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A1CC81-B2DF-47EC-AFE2-04F9960F0653}"/>
              </a:ext>
            </a:extLst>
          </p:cNvPr>
          <p:cNvSpPr txBox="1"/>
          <p:nvPr/>
        </p:nvSpPr>
        <p:spPr>
          <a:xfrm rot="20833284">
            <a:off x="719550" y="3414351"/>
            <a:ext cx="8909811" cy="1015663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6000" dirty="0"/>
              <a:t>Update picture – Suresh?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18EA708-9428-4ABB-BBD3-8C81DDE06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Rel-17 Overview - Snapshot</a:t>
            </a:r>
          </a:p>
        </p:txBody>
      </p:sp>
      <p:pic>
        <p:nvPicPr>
          <p:cNvPr id="18435" name="Picture 1">
            <a:extLst>
              <a:ext uri="{FF2B5EF4-FFF2-40B4-BE49-F238E27FC236}">
                <a16:creationId xmlns:a16="http://schemas.microsoft.com/office/drawing/2014/main" id="{81E46579-E89A-4082-8B20-787629833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6894F0C5-84DC-4367-B817-126DAF7E275E}"/>
              </a:ext>
            </a:extLst>
          </p:cNvPr>
          <p:cNvSpPr txBox="1"/>
          <p:nvPr/>
        </p:nvSpPr>
        <p:spPr>
          <a:xfrm rot="20833284">
            <a:off x="1190032" y="3414351"/>
            <a:ext cx="7968848" cy="1015663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6000" dirty="0"/>
              <a:t>New picture – Suresh?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F5F975-A3D8-4C93-9603-56C74A64A5AE}"/>
              </a:ext>
            </a:extLst>
          </p:cNvPr>
          <p:cNvSpPr/>
          <p:nvPr/>
        </p:nvSpPr>
        <p:spPr>
          <a:xfrm>
            <a:off x="10098088" y="1984375"/>
            <a:ext cx="1828800" cy="384175"/>
          </a:xfrm>
          <a:prstGeom prst="rect">
            <a:avLst/>
          </a:prstGeom>
          <a:noFill/>
          <a:ln w="15875" cap="flat">
            <a:solidFill>
              <a:srgbClr val="0084F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Normative Work</a:t>
            </a:r>
          </a:p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[</a:t>
            </a:r>
            <a:r>
              <a:rPr lang="en-US" sz="1200" b="1" dirty="0">
                <a:solidFill>
                  <a:srgbClr val="C00000"/>
                </a:solidFill>
              </a:rPr>
              <a:t>Technical Specification</a:t>
            </a:r>
            <a:r>
              <a:rPr lang="en-US" sz="1200" dirty="0">
                <a:solidFill>
                  <a:srgbClr val="C00000"/>
                </a:solidFill>
              </a:rPr>
              <a:t>]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1E66B14-7DD1-4B50-BB6F-69B36C7FAF84}"/>
              </a:ext>
            </a:extLst>
          </p:cNvPr>
          <p:cNvSpPr/>
          <p:nvPr/>
        </p:nvSpPr>
        <p:spPr>
          <a:xfrm>
            <a:off x="10098088" y="2540000"/>
            <a:ext cx="1828800" cy="374650"/>
          </a:xfrm>
          <a:prstGeom prst="rect">
            <a:avLst/>
          </a:prstGeom>
          <a:noFill/>
          <a:ln w="15875" cap="flat">
            <a:solidFill>
              <a:srgbClr val="FF66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Study</a:t>
            </a:r>
          </a:p>
          <a:p>
            <a:pPr algn="ctr">
              <a:defRPr/>
            </a:pPr>
            <a:r>
              <a:rPr lang="en-US" sz="1200" dirty="0">
                <a:solidFill>
                  <a:srgbClr val="C00000"/>
                </a:solidFill>
              </a:rPr>
              <a:t>[</a:t>
            </a:r>
            <a:r>
              <a:rPr lang="en-US" sz="1200" b="1" dirty="0">
                <a:solidFill>
                  <a:srgbClr val="C00000"/>
                </a:solidFill>
              </a:rPr>
              <a:t>Technical Report</a:t>
            </a:r>
            <a:r>
              <a:rPr lang="en-US" sz="1200" dirty="0">
                <a:solidFill>
                  <a:srgbClr val="C00000"/>
                </a:solidFill>
              </a:rPr>
              <a:t>]</a:t>
            </a:r>
            <a:endParaRPr lang="en-GB" sz="1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522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BA2AB50-F6D0-4765-A1EF-BA3476CB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2336DF2-CE56-45FD-88E1-AAA952D81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63725"/>
            <a:ext cx="9742488" cy="3871913"/>
          </a:xfrm>
        </p:spPr>
        <p:txBody>
          <a:bodyPr/>
          <a:lstStyle/>
          <a:p>
            <a:r>
              <a:rPr lang="en-US" altLang="en-US" sz="3200" dirty="0"/>
              <a:t> Introduction to SA6</a:t>
            </a:r>
          </a:p>
          <a:p>
            <a:pPr lvl="1"/>
            <a:r>
              <a:rPr lang="en-US" altLang="en-US" sz="2800" dirty="0"/>
              <a:t>History and Evolution of SA6</a:t>
            </a:r>
          </a:p>
          <a:p>
            <a:pPr lvl="1"/>
            <a:r>
              <a:rPr lang="en-US" altLang="en-US" sz="2800" dirty="0"/>
              <a:t>Rel-16 / Rel-17 Overviews</a:t>
            </a:r>
          </a:p>
          <a:p>
            <a:r>
              <a:rPr lang="en-US" altLang="en-US" sz="3200" dirty="0"/>
              <a:t> </a:t>
            </a:r>
            <a:r>
              <a:rPr lang="en-US" altLang="en-US" sz="3200" dirty="0">
                <a:highlight>
                  <a:srgbClr val="FFFF00"/>
                </a:highlight>
              </a:rPr>
              <a:t>Mission Critical Topics</a:t>
            </a:r>
          </a:p>
          <a:p>
            <a:r>
              <a:rPr lang="en-US" altLang="en-US" sz="3200" dirty="0"/>
              <a:t> Vertical Industry Enablement </a:t>
            </a:r>
          </a:p>
          <a:p>
            <a:r>
              <a:rPr lang="en-US" altLang="en-US" sz="3200" dirty="0"/>
              <a:t> Conclusions</a:t>
            </a:r>
          </a:p>
        </p:txBody>
      </p:sp>
      <p:pic>
        <p:nvPicPr>
          <p:cNvPr id="6148" name="Picture 1">
            <a:extLst>
              <a:ext uri="{FF2B5EF4-FFF2-40B4-BE49-F238E27FC236}">
                <a16:creationId xmlns:a16="http://schemas.microsoft.com/office/drawing/2014/main" id="{3218CFBB-2358-4E6A-8EFC-18F873C9E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93135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Mission Critical Common Functional Architecture (CFA)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10634133" cy="3871913"/>
          </a:xfrm>
        </p:spPr>
        <p:txBody>
          <a:bodyPr/>
          <a:lstStyle/>
          <a:p>
            <a:r>
              <a:rPr lang="en-US" altLang="en-US" sz="3200" dirty="0"/>
              <a:t>Purpose and Scope</a:t>
            </a:r>
          </a:p>
          <a:p>
            <a:pPr lvl="1"/>
            <a:r>
              <a:rPr lang="en-US" altLang="en-US" sz="2800" dirty="0"/>
              <a:t>&lt;Brief high-level explanation&gt;</a:t>
            </a:r>
          </a:p>
          <a:p>
            <a:r>
              <a:rPr lang="en-US" altLang="en-US" sz="3200" dirty="0"/>
              <a:t>Key features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r>
              <a:rPr lang="en-US" altLang="en-US" dirty="0"/>
              <a:t>&lt;&gt;</a:t>
            </a:r>
          </a:p>
          <a:p>
            <a:pPr lvl="1"/>
            <a:endParaRPr lang="en-US" altLang="en-US" dirty="0"/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745970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365D3124-3606-4785-83DF-CE799231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365125"/>
            <a:ext cx="10448925" cy="1006475"/>
          </a:xfrm>
        </p:spPr>
        <p:txBody>
          <a:bodyPr/>
          <a:lstStyle/>
          <a:p>
            <a:pPr eaLnBrk="1" hangingPunct="1"/>
            <a:r>
              <a:rPr lang="en-GB" altLang="en-US" dirty="0"/>
              <a:t>CFA – Architecture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E43A069B-6D01-4BB1-B38B-325CD12D0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863725"/>
            <a:ext cx="7704667" cy="3871913"/>
          </a:xfrm>
        </p:spPr>
        <p:txBody>
          <a:bodyPr/>
          <a:lstStyle/>
          <a:p>
            <a:r>
              <a:rPr lang="en-US" altLang="en-US" sz="3200" dirty="0"/>
              <a:t>Key Functional Entities</a:t>
            </a:r>
          </a:p>
          <a:p>
            <a:pPr lvl="1"/>
            <a:r>
              <a:rPr lang="en-US" altLang="en-US" sz="2800" dirty="0"/>
              <a:t>&lt;Brief high-level description&gt;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r>
              <a:rPr lang="en-US" altLang="en-US" sz="3200" dirty="0"/>
              <a:t>Other Areas of Interest</a:t>
            </a:r>
          </a:p>
          <a:p>
            <a:pPr lvl="1"/>
            <a:r>
              <a:rPr lang="en-US" altLang="en-US" sz="2800" dirty="0"/>
              <a:t>&lt;Delete this section if not needed&gt;</a:t>
            </a:r>
          </a:p>
          <a:p>
            <a:pPr lvl="1"/>
            <a:r>
              <a:rPr lang="en-US" altLang="en-US" sz="2800" dirty="0"/>
              <a:t>&lt;&gt;</a:t>
            </a:r>
          </a:p>
          <a:p>
            <a:pPr lvl="1"/>
            <a:r>
              <a:rPr lang="en-US" altLang="en-US" sz="2800" dirty="0"/>
              <a:t>&lt;&gt;</a:t>
            </a:r>
          </a:p>
        </p:txBody>
      </p:sp>
      <p:pic>
        <p:nvPicPr>
          <p:cNvPr id="20484" name="Picture 1">
            <a:extLst>
              <a:ext uri="{FF2B5EF4-FFF2-40B4-BE49-F238E27FC236}">
                <a16:creationId xmlns:a16="http://schemas.microsoft.com/office/drawing/2014/main" id="{DD4504BC-6FA6-4A17-94D0-DEC58075C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28CF53F-D877-433E-83E8-918B9DED2705}"/>
              </a:ext>
            </a:extLst>
          </p:cNvPr>
          <p:cNvSpPr/>
          <p:nvPr/>
        </p:nvSpPr>
        <p:spPr>
          <a:xfrm>
            <a:off x="8453966" y="2078038"/>
            <a:ext cx="2997200" cy="3657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Architecture Picture</a:t>
            </a:r>
          </a:p>
        </p:txBody>
      </p:sp>
    </p:spTree>
    <p:extLst>
      <p:ext uri="{BB962C8B-B14F-4D97-AF65-F5344CB8AC3E}">
        <p14:creationId xmlns:p14="http://schemas.microsoft.com/office/powerpoint/2010/main" val="122227268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7860</TotalTime>
  <Words>1670</Words>
  <Application>Microsoft Office PowerPoint</Application>
  <PresentationFormat>Widescreen</PresentationFormat>
  <Paragraphs>527</Paragraphs>
  <Slides>46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55" baseType="lpstr">
      <vt:lpstr>맑은 고딕</vt:lpstr>
      <vt:lpstr>Arial</vt:lpstr>
      <vt:lpstr>Calibri</vt:lpstr>
      <vt:lpstr>Calibri Light</vt:lpstr>
      <vt:lpstr>Gill Sans SemiBold</vt:lpstr>
      <vt:lpstr>The Sans Bold-</vt:lpstr>
      <vt:lpstr>Times New Roman</vt:lpstr>
      <vt:lpstr>Office Theme</vt:lpstr>
      <vt:lpstr>1_Office Theme</vt:lpstr>
      <vt:lpstr>PowerPoint Presentation</vt:lpstr>
      <vt:lpstr>Outline</vt:lpstr>
      <vt:lpstr>Outline</vt:lpstr>
      <vt:lpstr>History – SA6</vt:lpstr>
      <vt:lpstr>Rel-16 Overview - Snapshot</vt:lpstr>
      <vt:lpstr>Rel-17 Overview - Snapshot</vt:lpstr>
      <vt:lpstr>Outline</vt:lpstr>
      <vt:lpstr>Mission Critical Common Functional Architecture (CFA)</vt:lpstr>
      <vt:lpstr>CFA – Architecture</vt:lpstr>
      <vt:lpstr>Mission Critical Push-To-Talk (MCPTT)</vt:lpstr>
      <vt:lpstr>MCPTT – Architecture</vt:lpstr>
      <vt:lpstr>Mission Critical Video (MCVideo)</vt:lpstr>
      <vt:lpstr>MCVideo – Architecture</vt:lpstr>
      <vt:lpstr>Mission Critical Data (MCData)</vt:lpstr>
      <vt:lpstr>MCData – Architecture</vt:lpstr>
      <vt:lpstr>Mission Critical System Migration and Interconnection (MCSMI)</vt:lpstr>
      <vt:lpstr>Mission Critical Communication Interworking (MCCI)</vt:lpstr>
      <vt:lpstr>MCCI – Architecture</vt:lpstr>
      <vt:lpstr>MC MBMS UE API (MBMSAPI_MCS)</vt:lpstr>
      <vt:lpstr>MBMSAPI_MCS – Architecture</vt:lpstr>
      <vt:lpstr>MC Over IOPS (FS_MCSAA)</vt:lpstr>
      <vt:lpstr>FS_MCSAA – Architecture</vt:lpstr>
      <vt:lpstr>Discreet Listening &amp; Logging (FS_MCLOG)</vt:lpstr>
      <vt:lpstr>FS_MCLOG – Architecture</vt:lpstr>
      <vt:lpstr>Location enhancements for MC services (FS_enhMCLoc)</vt:lpstr>
      <vt:lpstr>FS_enhMCLoc – Architecture</vt:lpstr>
      <vt:lpstr>MC Services over 5G (FS_MCOver5GS)</vt:lpstr>
      <vt:lpstr>FS_MCOver5GS – Architecture</vt:lpstr>
      <vt:lpstr>Outline</vt:lpstr>
      <vt:lpstr>Mobile Communication System for Railways (MONASTERY)</vt:lpstr>
      <vt:lpstr>MONASTERY – Architecture</vt:lpstr>
      <vt:lpstr>Common API Framework (CAPIF)</vt:lpstr>
      <vt:lpstr>CAPIF – Architecture</vt:lpstr>
      <vt:lpstr>Service Enabler Architecture Layer for Verticals (SEAL)</vt:lpstr>
      <vt:lpstr>SEAL – Architecture</vt:lpstr>
      <vt:lpstr>V2X Application (V2XAPP)</vt:lpstr>
      <vt:lpstr>V2XAPP – Architecture</vt:lpstr>
      <vt:lpstr>Edge Application (EDGEAPP)</vt:lpstr>
      <vt:lpstr>EDGEAPP – Architecture</vt:lpstr>
      <vt:lpstr>Factories of the Future Application (FFAPP)</vt:lpstr>
      <vt:lpstr>FFAPP – Architecture</vt:lpstr>
      <vt:lpstr>Unmanned Aerial System Application (UASAPP)</vt:lpstr>
      <vt:lpstr>UASAPP – Architecture</vt:lpstr>
      <vt:lpstr>Outline</vt:lpstr>
      <vt:lpstr>Conclusions</vt:lpstr>
      <vt:lpstr>Thank you for your attention!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787</cp:revision>
  <dcterms:created xsi:type="dcterms:W3CDTF">2010-02-05T13:52:04Z</dcterms:created>
  <dcterms:modified xsi:type="dcterms:W3CDTF">2019-07-01T11:19:40Z</dcterms:modified>
  <cp:contentStatus>Template 2017</cp:contentStatus>
</cp:coreProperties>
</file>