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303" r:id="rId2"/>
  </p:sldMasterIdLst>
  <p:notesMasterIdLst>
    <p:notesMasterId r:id="rId55"/>
  </p:notesMasterIdLst>
  <p:handoutMasterIdLst>
    <p:handoutMasterId r:id="rId56"/>
  </p:handoutMasterIdLst>
  <p:sldIdLst>
    <p:sldId id="847" r:id="rId3"/>
    <p:sldId id="367" r:id="rId4"/>
    <p:sldId id="909" r:id="rId5"/>
    <p:sldId id="849" r:id="rId6"/>
    <p:sldId id="850" r:id="rId7"/>
    <p:sldId id="851" r:id="rId8"/>
    <p:sldId id="852" r:id="rId9"/>
    <p:sldId id="855" r:id="rId10"/>
    <p:sldId id="882" r:id="rId11"/>
    <p:sldId id="910" r:id="rId12"/>
    <p:sldId id="876" r:id="rId13"/>
    <p:sldId id="877" r:id="rId14"/>
    <p:sldId id="874" r:id="rId15"/>
    <p:sldId id="875" r:id="rId16"/>
    <p:sldId id="878" r:id="rId17"/>
    <p:sldId id="879" r:id="rId18"/>
    <p:sldId id="880" r:id="rId19"/>
    <p:sldId id="881" r:id="rId20"/>
    <p:sldId id="868" r:id="rId21"/>
    <p:sldId id="869" r:id="rId22"/>
    <p:sldId id="883" r:id="rId23"/>
    <p:sldId id="884" r:id="rId24"/>
    <p:sldId id="913" r:id="rId25"/>
    <p:sldId id="914" r:id="rId26"/>
    <p:sldId id="890" r:id="rId27"/>
    <p:sldId id="911" r:id="rId28"/>
    <p:sldId id="888" r:id="rId29"/>
    <p:sldId id="889" r:id="rId30"/>
    <p:sldId id="871" r:id="rId31"/>
    <p:sldId id="891" r:id="rId32"/>
    <p:sldId id="892" r:id="rId33"/>
    <p:sldId id="893" r:id="rId34"/>
    <p:sldId id="894" r:id="rId35"/>
    <p:sldId id="895" r:id="rId36"/>
    <p:sldId id="915" r:id="rId37"/>
    <p:sldId id="916" r:id="rId38"/>
    <p:sldId id="917" r:id="rId39"/>
    <p:sldId id="896" r:id="rId40"/>
    <p:sldId id="897" r:id="rId41"/>
    <p:sldId id="898" r:id="rId42"/>
    <p:sldId id="899" r:id="rId43"/>
    <p:sldId id="900" r:id="rId44"/>
    <p:sldId id="901" r:id="rId45"/>
    <p:sldId id="902" r:id="rId46"/>
    <p:sldId id="903" r:id="rId47"/>
    <p:sldId id="904" r:id="rId48"/>
    <p:sldId id="905" r:id="rId49"/>
    <p:sldId id="906" r:id="rId50"/>
    <p:sldId id="907" r:id="rId51"/>
    <p:sldId id="912" r:id="rId52"/>
    <p:sldId id="865" r:id="rId53"/>
    <p:sldId id="854" r:id="rId5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63370"/>
    <a:srgbClr val="027023"/>
    <a:srgbClr val="B1D254"/>
    <a:srgbClr val="2A6EA8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763337-6337-4DCF-800C-0F8E8C50B329}" v="2601" dt="2019-06-27T22:29:43.0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4679" autoAdjust="0"/>
  </p:normalViewPr>
  <p:slideViewPr>
    <p:cSldViewPr snapToGrid="0">
      <p:cViewPr varScale="1">
        <p:scale>
          <a:sx n="113" d="100"/>
          <a:sy n="113" d="100"/>
        </p:scale>
        <p:origin x="2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61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5C0E086-8DDF-4B79-9472-5A1F6191CC1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1B08ACC-8B81-4DB0-B9E0-F3F81C69D26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86C294B-269E-42F4-A1C9-09BADE5FDE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CC245177-2FD5-4C36-9BFC-60767446995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D4A7FAD-8161-4377-A898-DCB7AE821B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E9EFBB-645A-4387-B720-FEC33B6A608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E5B1582E-2E2F-429D-A738-92F0FE7E523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A8725F4-48BC-4C27-B09E-BBC4F138262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09588BC-13BD-4360-AE46-C6A03A975B1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E2939288-AC56-4499-8EDD-8A06330B927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BD169D9-16E8-4662-9F68-AE4AA400EA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AE7977F-E844-4942-8D06-EB8176BA1C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E7977F-E844-4942-8D06-EB8176BA1CB0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4057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10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899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403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5676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2200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0356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3249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0262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083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3190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010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547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6213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8610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4033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7083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6956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26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1432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5917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216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835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4548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8585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3742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3636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2793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0267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7229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4390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8899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82242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900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D949F989-8E0C-469D-AA05-3603AEA449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BFC6AF07-9C2D-49D8-8665-3C6041FA57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DC2C4C0-C17D-4A39-9DD1-68C9EF9B5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4F98D3A-0C0B-4CFA-9287-10DFA7BC6C67}" type="slidenum">
              <a:rPr lang="en-GB" altLang="en-US" smtClean="0">
                <a:latin typeface="Times New Roman" panose="02020603050405020304" pitchFamily="18" charset="0"/>
              </a:rPr>
              <a:pPr/>
              <a:t>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3662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01354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9156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47679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0506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0220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1817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86687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6148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321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1334580A-5623-4D70-9F38-4AF76BFCFE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B564ACFC-779C-4DD8-9F50-F9C04F1A4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A12E7DB9-6958-44BD-84B0-1BD5F9BA9E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A172862-E513-45AD-92CF-546B927AA22A}" type="slidenum">
              <a:rPr lang="en-GB" altLang="en-US" smtClean="0">
                <a:latin typeface="Times New Roman" panose="02020603050405020304" pitchFamily="18" charset="0"/>
              </a:rPr>
              <a:pPr/>
              <a:t>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50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90874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D2ECA129-B281-440F-81AD-4EB0CB2C77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AF4D4B9B-78A5-4F8A-B717-EEA7D16D2F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749570AD-6BD0-41D6-8B86-B1F6C74290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903FF73-4380-40D1-8626-31D5C286B824}" type="slidenum">
              <a:rPr lang="en-GB" altLang="en-US" smtClean="0">
                <a:latin typeface="Times New Roman" panose="02020603050405020304" pitchFamily="18" charset="0"/>
              </a:rPr>
              <a:pPr/>
              <a:t>51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A3944A90-8A0F-43F2-B0F5-8E225CD7BA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8C24426D-941B-4B23-A434-B399DC289D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BE03A911-8C99-4BBD-979B-D46831D4D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67BCA13-9611-44D1-A46D-2BCB46960280}" type="slidenum">
              <a:rPr lang="en-GB" altLang="en-US" smtClean="0">
                <a:latin typeface="Times New Roman" panose="02020603050405020304" pitchFamily="18" charset="0"/>
              </a:rPr>
              <a:pPr/>
              <a:t>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4039EE4-DC2F-4515-98B0-89A25A2F0F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B0A00F2B-A771-48A9-8742-A9C15F279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7F050F5E-0275-49E8-8338-8EEFC48366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8A90F26-21D5-4B89-9842-2EDDFFE0EDC6}" type="slidenum">
              <a:rPr lang="en-GB" altLang="en-US" smtClean="0">
                <a:latin typeface="Times New Roman" panose="02020603050405020304" pitchFamily="18" charset="0"/>
              </a:rPr>
              <a:pPr/>
              <a:t>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7FB7DCEE-3AF1-4637-9972-1E94B23CF7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E4C322B8-8F18-459D-AA33-7B3C3C6DE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640FC82A-8C6F-4854-BE9A-343C3DAC94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0701206-B760-4B1B-B640-F9F33FEDF6AB}" type="slidenum">
              <a:rPr lang="en-GB" altLang="en-US" smtClean="0">
                <a:latin typeface="Times New Roman" panose="02020603050405020304" pitchFamily="18" charset="0"/>
              </a:rPr>
              <a:pPr/>
              <a:t>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7FB7DCEE-3AF1-4637-9972-1E94B23CF7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E4C322B8-8F18-459D-AA33-7B3C3C6DE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640FC82A-8C6F-4854-BE9A-343C3DAC94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0701206-B760-4B1B-B640-F9F33FEDF6AB}" type="slidenum">
              <a:rPr lang="en-GB" altLang="en-US" smtClean="0">
                <a:latin typeface="Times New Roman" panose="02020603050405020304" pitchFamily="18" charset="0"/>
              </a:rPr>
              <a:pPr/>
              <a:t>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463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1847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C4AF842-09C7-4F81-BEC9-B6C2F78C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9B6FA-8077-469F-9561-7615301BCB5C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8EC2677-2805-4032-8951-80D0EEFF3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4B1AFA0-957B-4DFB-83D5-C1295D27A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26D8D-DBDD-40F3-9E3A-BC8CBB88FD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81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2BEA32-A2C5-4DE9-B067-27105FEDA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DE591-66BA-4FE2-8290-EB8AF95C1C71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D5A1C57-0866-485A-9133-898F133C9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22E433C-53BC-4D24-8772-55DBC48E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13667-D788-4131-965F-FFD13CDE24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410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/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DD3517-2E01-4177-AFA1-8958901C5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C2EA2-D74E-48D3-88A3-F199D209713F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9A74A5-C155-4DA3-B9C3-F9741A100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5DE24A-0DB8-4BA0-B1FE-786995FAE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90A87-7909-4712-A971-920B7F505D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196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/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B7FE-7C56-4310-959B-D97B63BD0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5D476-FE70-49D2-AFDC-AE7C4D1C0772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08AA4A-3066-41A2-A9CE-4B3D2F767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822F08-A565-4939-AD63-973B2FC8A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41DAA-7100-410F-BDFE-1EF27D3290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90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/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F324E3-01D9-4DD2-BB3F-5F8449016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1ECBF-7613-4420-9FA4-F89A2ABBFA72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734ADB-67C8-4E12-8A4D-FB689B5AB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D39E6-8FC3-4539-BF2B-3EE35B58B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3E6FC-DF4B-44A5-A80C-0E6F42E718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676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58450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556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59835-4619-48E6-BA9D-C7B2437A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33C2A-C56F-4CDF-AB94-709681AF2F0D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7801C-C9B5-4B27-A272-B83ACE61D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05AB2D-4B69-4F43-8D22-11176DFD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6108B-711C-4EA6-8C73-590651D5E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73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EAF49-D68A-4B0A-9FEA-82F8F483B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3C55A-8386-4E46-BF71-36FF7316C30A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2276A-BC9A-46FE-B781-D1D72A785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FC950-173A-4B9F-BAD8-C4072A790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F865A-CC30-4EDD-B2A8-660D9D556C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35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5D0991-362D-4B9E-967B-83C51671C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ECE1B-81F9-4053-8E9F-646E87E27533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E5ACB-DCC8-49FC-9615-B8947E587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65FEE-1735-4F81-92A8-70075F406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14BF5-D152-4D02-BDEE-7CE4580AEA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71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0228BA-9A4E-46B0-9427-11F87284A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F72B1-9711-463C-80D2-D6F56C33D3BD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E08F14-CBD3-430C-8C50-9D67100BC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33171AF-F248-4870-9365-87F98BB4B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7D20F-DCC9-44ED-8F34-0B5021918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00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/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49BCDFE-A5F5-4BE4-AA53-A5C6E24E0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44438-DCA9-47B0-B938-A42DA795F255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BDC8E82-4922-4A7A-8924-C2376FF41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BEDC7A-D9A5-4DF9-A549-52A4EEDD6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62857-E1FA-4AB9-95FA-FB1FCA0096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668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9488036-53EE-43BC-8186-212556335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2B225-A2AF-4FF3-890C-02E29AE2FF14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C12BD6D-BBCA-4D5B-B346-636DD0FA5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5E719D0-5AC1-43C2-99CC-2FD1F9A23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0E110-90B4-45C9-A617-4502B5AD5F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23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F48F5FE1-18A0-4359-B551-CA4F460DE02F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3A02F015-8140-4CA7-B125-1C2C930AD4A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5AFC7204-E332-4DF8-95CF-831C55D487A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0707AE6-13EB-45EB-822E-2780C234BAD9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114CEBAA-2DB2-4A56-B7A8-8F924CE5D92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88E93D65-5289-4715-B00B-9FF63ECB883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5575" y="6381750"/>
            <a:ext cx="393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sz="1200" dirty="0">
                <a:latin typeface="+mn-lt"/>
              </a:rPr>
              <a:t>5G Vertical User Workshop, Rome, 9 July 2019</a:t>
            </a:r>
            <a:endParaRPr lang="en-GB" altLang="en-US" sz="1200" dirty="0">
              <a:latin typeface="+mn-lt"/>
            </a:endParaRPr>
          </a:p>
        </p:txBody>
      </p:sp>
      <p:sp>
        <p:nvSpPr>
          <p:cNvPr id="1034" name="TextBox 2">
            <a:extLst>
              <a:ext uri="{FF2B5EF4-FFF2-40B4-BE49-F238E27FC236}">
                <a16:creationId xmlns:a16="http://schemas.microsoft.com/office/drawing/2014/main" id="{3FD95C70-50EA-41DF-ACF2-21CC22D825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EEB919A3-7496-44E7-9034-AA5B2421D429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305" r:id="rId2"/>
    <p:sldLayoutId id="214748530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A36E4ED5-6BE5-4BF1-BA4B-EA387F7839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868185E4-A7C1-4278-BB3D-0C51E156BE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C82A4-2F85-4B01-9340-3F9D6FE4A6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3C37EDE-CA40-4587-9F34-6069AC844EFD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67ED1-9379-42FC-8B7B-F4B9436315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F1362-699B-4B37-A8B9-8337FF8AF1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6DAA3A-ED02-4374-A18B-36AE787CE5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7" r:id="rId1"/>
    <p:sldLayoutId id="2147485308" r:id="rId2"/>
    <p:sldLayoutId id="2147485309" r:id="rId3"/>
    <p:sldLayoutId id="2147485310" r:id="rId4"/>
    <p:sldLayoutId id="2147485311" r:id="rId5"/>
    <p:sldLayoutId id="2147485312" r:id="rId6"/>
    <p:sldLayoutId id="2147485313" r:id="rId7"/>
    <p:sldLayoutId id="2147485314" r:id="rId8"/>
    <p:sldLayoutId id="2147485315" r:id="rId9"/>
    <p:sldLayoutId id="2147485316" r:id="rId10"/>
    <p:sldLayoutId id="214748531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3" Type="http://schemas.openxmlformats.org/officeDocument/2006/relationships/image" Target="../media/image2.jpeg"/><Relationship Id="rId21" Type="http://schemas.openxmlformats.org/officeDocument/2006/relationships/image" Target="../media/image18.jpeg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17" Type="http://schemas.openxmlformats.org/officeDocument/2006/relationships/image" Target="../media/image14.jpeg"/><Relationship Id="rId25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3.jpeg"/><Relationship Id="rId20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penmobilealliance.org/" TargetMode="External"/><Relationship Id="rId11" Type="http://schemas.openxmlformats.org/officeDocument/2006/relationships/hyperlink" Target="http://www.ieee.org/portal/site/iportals?WT.mc_id=ft_home" TargetMode="External"/><Relationship Id="rId24" Type="http://schemas.openxmlformats.org/officeDocument/2006/relationships/image" Target="../media/image21.jpeg"/><Relationship Id="rId5" Type="http://schemas.openxmlformats.org/officeDocument/2006/relationships/image" Target="../media/image5.png"/><Relationship Id="rId15" Type="http://schemas.openxmlformats.org/officeDocument/2006/relationships/image" Target="../media/image12.jpeg"/><Relationship Id="rId23" Type="http://schemas.openxmlformats.org/officeDocument/2006/relationships/image" Target="../media/image20.jpeg"/><Relationship Id="rId10" Type="http://schemas.openxmlformats.org/officeDocument/2006/relationships/image" Target="../media/image8.jpeg"/><Relationship Id="rId19" Type="http://schemas.openxmlformats.org/officeDocument/2006/relationships/image" Target="../media/image16.png"/><Relationship Id="rId4" Type="http://schemas.openxmlformats.org/officeDocument/2006/relationships/image" Target="../media/image4.jpeg"/><Relationship Id="rId9" Type="http://schemas.openxmlformats.org/officeDocument/2006/relationships/hyperlink" Target="http://images.google.co.jp/imgres?imgurl=http://www.interlinknetworks.com/graphics/WIFI_Alliance_Logo.gif&amp;imgrefurl=http://www.interlinknetworks.com/partners/a4-4.htm&amp;h=100&amp;w=119&amp;sz=2&amp;tbnid=6UGOnGAl1PAJ:&amp;tbnh=69&amp;tbnw=83&amp;hl=ja&amp;start=6&amp;prev=/images?q=WiFi+alliance+logo&amp;hl=ja&amp;lr=&amp;rls=GGLD,GGLD:2004-28,GGLD:en&amp;sa=N" TargetMode="External"/><Relationship Id="rId14" Type="http://schemas.openxmlformats.org/officeDocument/2006/relationships/image" Target="../media/image11.png"/><Relationship Id="rId22" Type="http://schemas.openxmlformats.org/officeDocument/2006/relationships/image" Target="../media/image1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SA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mailto:info@3gpp.org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hyperlink" Target="http://www.3gpp.org/ftp/Information/WORK_PLAN/" TargetMode="External"/><Relationship Id="rId4" Type="http://schemas.openxmlformats.org/officeDocument/2006/relationships/hyperlink" Target="http://www.3gpp.org/specifications/work-plan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3.wmf"/><Relationship Id="rId4" Type="http://schemas.openxmlformats.org/officeDocument/2006/relationships/image" Target="../media/image2.jpeg"/><Relationship Id="rId9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0C3EE52-5500-4974-969D-6587C715AF03}"/>
              </a:ext>
            </a:extLst>
          </p:cNvPr>
          <p:cNvSpPr/>
          <p:nvPr/>
        </p:nvSpPr>
        <p:spPr>
          <a:xfrm>
            <a:off x="169863" y="265113"/>
            <a:ext cx="9694705" cy="175432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5400" b="1" i="1" dirty="0">
                <a:solidFill>
                  <a:srgbClr val="2C2F7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e Sans Bold-"/>
                <a:ea typeface="Gill Sans SemiBold"/>
                <a:cs typeface="Gill Sans SemiBold"/>
              </a:rPr>
              <a:t>3GPP Service and System Aspects</a:t>
            </a:r>
          </a:p>
          <a:p>
            <a:r>
              <a:rPr lang="en-US" altLang="en-US" sz="5400" b="1" i="1" dirty="0">
                <a:solidFill>
                  <a:srgbClr val="2C2F7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e Sans Bold-"/>
              </a:rPr>
              <a:t>Working Group 6 (SA WG6 – SA6)</a:t>
            </a:r>
            <a:endParaRPr lang="en-US" altLang="en-US" sz="5400" b="1" i="1" dirty="0">
              <a:solidFill>
                <a:srgbClr val="2C2F7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5" name="TextBox 9">
            <a:extLst>
              <a:ext uri="{FF2B5EF4-FFF2-40B4-BE49-F238E27FC236}">
                <a16:creationId xmlns:a16="http://schemas.microsoft.com/office/drawing/2014/main" id="{25F97589-19D0-403E-BA18-29A197509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8" y="2093913"/>
            <a:ext cx="7053262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/>
              <a:t>SA6 Leadership:</a:t>
            </a:r>
          </a:p>
          <a:p>
            <a:pPr eaLnBrk="1" hangingPunct="1"/>
            <a:r>
              <a:rPr lang="en-GB" altLang="en-US" sz="1600" dirty="0"/>
              <a:t>Suresh Chitturi, 3GPP SA WG6 Chairman, Samsung Research</a:t>
            </a:r>
          </a:p>
          <a:p>
            <a:pPr eaLnBrk="1" hangingPunct="1"/>
            <a:r>
              <a:rPr lang="en-GB" altLang="en-US" sz="1600" dirty="0"/>
              <a:t>Alan Soloway, 3GPP SA WG6 Vice-Chair, Qualcomm Technologies</a:t>
            </a:r>
          </a:p>
          <a:p>
            <a:pPr eaLnBrk="1" hangingPunct="1"/>
            <a:r>
              <a:rPr lang="en-GB" altLang="en-US" sz="1600" dirty="0"/>
              <a:t>Jukka Vialen, 3GPP SA WG6 Vice-Chair, Airbus</a:t>
            </a:r>
          </a:p>
          <a:p>
            <a:pPr eaLnBrk="1" hangingPunct="1"/>
            <a:endParaRPr lang="en-GB" altLang="en-US" sz="1600" dirty="0"/>
          </a:p>
          <a:p>
            <a:pPr eaLnBrk="1" hangingPunct="1"/>
            <a:r>
              <a:rPr lang="en-GB" altLang="en-US" dirty="0"/>
              <a:t>Contributors:</a:t>
            </a:r>
          </a:p>
          <a:p>
            <a:pPr eaLnBrk="1" hangingPunct="1"/>
            <a:r>
              <a:rPr lang="en-GB" altLang="en-US" sz="1600" dirty="0"/>
              <a:t>Rapporteur #1</a:t>
            </a:r>
          </a:p>
          <a:p>
            <a:pPr eaLnBrk="1" hangingPunct="1"/>
            <a:r>
              <a:rPr lang="en-GB" altLang="en-US" sz="1600" dirty="0"/>
              <a:t>…</a:t>
            </a:r>
          </a:p>
          <a:p>
            <a:pPr eaLnBrk="1" hangingPunct="1"/>
            <a:r>
              <a:rPr lang="en-GB" altLang="en-US" sz="1600" dirty="0"/>
              <a:t>Rapporteur #n</a:t>
            </a:r>
          </a:p>
        </p:txBody>
      </p:sp>
      <p:pic>
        <p:nvPicPr>
          <p:cNvPr id="5126" name="Picture 1">
            <a:extLst>
              <a:ext uri="{FF2B5EF4-FFF2-40B4-BE49-F238E27FC236}">
                <a16:creationId xmlns:a16="http://schemas.microsoft.com/office/drawing/2014/main" id="{D9CA2FAE-7803-4EDA-9D20-B76A39C9D5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8" y="5036716"/>
            <a:ext cx="2741612" cy="159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2">
            <a:extLst>
              <a:ext uri="{FF2B5EF4-FFF2-40B4-BE49-F238E27FC236}">
                <a16:creationId xmlns:a16="http://schemas.microsoft.com/office/drawing/2014/main" id="{0347B6AF-22D3-4131-BD2B-135D2713F8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41" y="4838563"/>
            <a:ext cx="6453171" cy="1792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/>
              <a:t> Introduction</a:t>
            </a:r>
          </a:p>
          <a:p>
            <a:pPr lvl="1"/>
            <a:r>
              <a:rPr lang="en-US" altLang="en-US" sz="2800" dirty="0"/>
              <a:t> What is 3GPP and SA6, how it works!</a:t>
            </a:r>
          </a:p>
          <a:p>
            <a:pPr lvl="1"/>
            <a:r>
              <a:rPr lang="en-US" altLang="en-US" sz="2800" dirty="0"/>
              <a:t> History and Evolution of SA6</a:t>
            </a:r>
          </a:p>
          <a:p>
            <a:pPr lvl="1"/>
            <a:r>
              <a:rPr lang="en-US" altLang="en-US" sz="2800" dirty="0"/>
              <a:t> Rel-16 / Rel-17 Overviews</a:t>
            </a:r>
          </a:p>
          <a:p>
            <a:r>
              <a:rPr lang="en-US" altLang="en-US" sz="3200" dirty="0"/>
              <a:t> </a:t>
            </a:r>
            <a:r>
              <a:rPr lang="en-US" altLang="en-US" sz="3200" dirty="0">
                <a:highlight>
                  <a:srgbClr val="FFFF00"/>
                </a:highlight>
              </a:rPr>
              <a:t>Mission Critical Efforts</a:t>
            </a:r>
          </a:p>
          <a:p>
            <a:r>
              <a:rPr lang="en-US" altLang="en-US" sz="3200" dirty="0"/>
              <a:t> Vertical Industry Enablement </a:t>
            </a:r>
          </a:p>
          <a:p>
            <a:r>
              <a:rPr lang="en-US" altLang="en-US" sz="3200" dirty="0"/>
              <a:t> 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93135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Common Functional Architecture (CFA)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745970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CFA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122227268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Push-To-Talk (MCPTT)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890800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MCPTT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565933956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Video (MCVideo)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109288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MCVideo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407222795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Data (MCData)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9927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MCData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470802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System Migration and Interconnection (MCSMI)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73369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/>
              <a:t> Introduction</a:t>
            </a:r>
          </a:p>
          <a:p>
            <a:pPr lvl="1"/>
            <a:r>
              <a:rPr lang="en-US" altLang="en-US" sz="2800" dirty="0"/>
              <a:t> What is 3GPP and SA6, how it works!</a:t>
            </a:r>
          </a:p>
          <a:p>
            <a:pPr lvl="1"/>
            <a:r>
              <a:rPr lang="en-US" altLang="en-US" sz="2800" dirty="0"/>
              <a:t> History and Evolution of SA6</a:t>
            </a:r>
          </a:p>
          <a:p>
            <a:pPr lvl="1"/>
            <a:r>
              <a:rPr lang="en-US" altLang="en-US" sz="2800" dirty="0"/>
              <a:t> Rel-16 / Rel-17 Overviews</a:t>
            </a:r>
          </a:p>
          <a:p>
            <a:r>
              <a:rPr lang="en-US" altLang="en-US" sz="3200" dirty="0"/>
              <a:t> Mission Critical Efforts</a:t>
            </a:r>
          </a:p>
          <a:p>
            <a:r>
              <a:rPr lang="en-US" altLang="en-US" sz="3200" dirty="0"/>
              <a:t> Vertical Industry Enablement </a:t>
            </a:r>
          </a:p>
          <a:p>
            <a:r>
              <a:rPr lang="en-US" altLang="en-US" sz="3200" dirty="0"/>
              <a:t> 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MCSMI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150623271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87725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Communication Interworking (MCCI)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4518025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dirty="0"/>
              <a:t>Adapts legacy LMR (Land Mobile Radio, i.e. Public Safety radio) systems to MC systems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GB" altLang="en-US" sz="2000" dirty="0"/>
              <a:t>Group ‘affiliation’</a:t>
            </a:r>
          </a:p>
          <a:p>
            <a:pPr lvl="1"/>
            <a:r>
              <a:rPr lang="en-GB" altLang="en-US" sz="2000" dirty="0"/>
              <a:t>Group management / Regrouping</a:t>
            </a:r>
          </a:p>
          <a:p>
            <a:pPr lvl="1"/>
            <a:r>
              <a:rPr lang="en-GB" altLang="en-US" sz="2000" dirty="0"/>
              <a:t>Group calls / Private calls</a:t>
            </a:r>
          </a:p>
          <a:p>
            <a:pPr lvl="1"/>
            <a:r>
              <a:rPr lang="en-GB" altLang="en-US" sz="2000" dirty="0"/>
              <a:t>Broadcast calls / Emergency and imminent peril calls</a:t>
            </a:r>
          </a:p>
          <a:p>
            <a:pPr lvl="1"/>
            <a:r>
              <a:rPr lang="en-GB" altLang="en-US" sz="2000" dirty="0"/>
              <a:t>Short messaging</a:t>
            </a:r>
          </a:p>
          <a:p>
            <a:pPr lvl="1"/>
            <a:r>
              <a:rPr lang="en-GB" altLang="en-US" sz="2000" dirty="0"/>
              <a:t>Location</a:t>
            </a:r>
          </a:p>
          <a:p>
            <a:pPr lvl="1"/>
            <a:r>
              <a:rPr lang="en-GB" altLang="en-US" sz="2000" dirty="0"/>
              <a:t>Support for LMR end-to-end security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20889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MCCI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7560734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dirty="0"/>
              <a:t>The IWF (</a:t>
            </a:r>
            <a:r>
              <a:rPr lang="en-US" altLang="en-US" dirty="0" err="1"/>
              <a:t>InterWorking</a:t>
            </a:r>
            <a:r>
              <a:rPr lang="en-US" altLang="en-US" dirty="0"/>
              <a:t> Function), along with its LMR system, will appear as a peer interconnected MC system.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4D11AB-91E5-4A89-ADA9-9D2C84C02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3334" y="3103272"/>
            <a:ext cx="5037667" cy="302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548212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6" y="365125"/>
            <a:ext cx="8755592" cy="1006475"/>
          </a:xfrm>
        </p:spPr>
        <p:txBody>
          <a:bodyPr/>
          <a:lstStyle/>
          <a:p>
            <a:pPr eaLnBrk="1" hangingPunct="1"/>
            <a:r>
              <a:rPr lang="en-US" altLang="en-US" dirty="0"/>
              <a:t>Mobile Communication System for Railways</a:t>
            </a:r>
            <a:r>
              <a:rPr lang="en-GB" altLang="en-US" dirty="0"/>
              <a:t> (MONASTARY)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910264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MONASTARY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666936749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667" y="365125"/>
            <a:ext cx="10888133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Other Mission Critical Work/Study Items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46791"/>
            <a:ext cx="10820401" cy="4629150"/>
          </a:xfrm>
        </p:spPr>
        <p:txBody>
          <a:bodyPr/>
          <a:lstStyle/>
          <a:p>
            <a:r>
              <a:rPr lang="en-US" altLang="en-US" sz="3200" dirty="0"/>
              <a:t>MC MBMS UE API</a:t>
            </a:r>
          </a:p>
          <a:p>
            <a:pPr lvl="1"/>
            <a:r>
              <a:rPr lang="en-US" altLang="en-US" sz="2800" dirty="0"/>
              <a:t>Enables 3</a:t>
            </a:r>
            <a:r>
              <a:rPr lang="en-US" altLang="en-US" sz="2800" baseline="30000" dirty="0"/>
              <a:t>rd</a:t>
            </a:r>
            <a:r>
              <a:rPr lang="en-US" altLang="en-US" sz="2800" dirty="0"/>
              <a:t> party MC apps to access MBMS functionality on the UE</a:t>
            </a:r>
          </a:p>
          <a:p>
            <a:r>
              <a:rPr lang="en-US" altLang="en-US" sz="3200" dirty="0"/>
              <a:t>MC services over Isolated E-UTRAN Operations (No backhaul)</a:t>
            </a:r>
          </a:p>
          <a:p>
            <a:pPr lvl="1"/>
            <a:r>
              <a:rPr lang="en-US" altLang="en-US" sz="2800" dirty="0"/>
              <a:t> Based on 3GPP “local EPC” architecture</a:t>
            </a:r>
          </a:p>
          <a:p>
            <a:r>
              <a:rPr lang="en-US" altLang="en-US" sz="3200" dirty="0"/>
              <a:t>Discreet Listening &amp; Logging</a:t>
            </a:r>
          </a:p>
          <a:p>
            <a:r>
              <a:rPr lang="en-US" altLang="en-US" sz="3200" dirty="0"/>
              <a:t>MC Services over 5G</a:t>
            </a:r>
          </a:p>
          <a:p>
            <a:pPr lvl="1"/>
            <a:r>
              <a:rPr lang="en-US" altLang="en-US" sz="2800" dirty="0"/>
              <a:t>Identified gaps required to enable MC services over 5G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168152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/>
              <a:t> Introduction</a:t>
            </a:r>
          </a:p>
          <a:p>
            <a:pPr lvl="1"/>
            <a:r>
              <a:rPr lang="en-US" altLang="en-US" sz="2800" dirty="0"/>
              <a:t> What is 3GPP and SA6, how it works!</a:t>
            </a:r>
          </a:p>
          <a:p>
            <a:pPr lvl="1"/>
            <a:r>
              <a:rPr lang="en-US" altLang="en-US" sz="2800" dirty="0"/>
              <a:t> History and Evolution of SA6</a:t>
            </a:r>
          </a:p>
          <a:p>
            <a:pPr lvl="1"/>
            <a:r>
              <a:rPr lang="en-US" altLang="en-US" sz="2800" dirty="0"/>
              <a:t> Rel-16 / Rel-17 Overviews</a:t>
            </a:r>
          </a:p>
          <a:p>
            <a:r>
              <a:rPr lang="en-US" altLang="en-US" sz="3200" dirty="0"/>
              <a:t> Mission Critical Efforts</a:t>
            </a:r>
          </a:p>
          <a:p>
            <a:r>
              <a:rPr lang="en-US" altLang="en-US" sz="3200" dirty="0">
                <a:highlight>
                  <a:srgbClr val="FFFF00"/>
                </a:highlight>
              </a:rPr>
              <a:t> Vertical Industry Enablement </a:t>
            </a:r>
          </a:p>
          <a:p>
            <a:r>
              <a:rPr lang="en-US" altLang="en-US" sz="3200" dirty="0"/>
              <a:t> 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8358674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6" y="365125"/>
            <a:ext cx="8882592" cy="1006475"/>
          </a:xfrm>
        </p:spPr>
        <p:txBody>
          <a:bodyPr/>
          <a:lstStyle/>
          <a:p>
            <a:pPr eaLnBrk="1" hangingPunct="1"/>
            <a:r>
              <a:rPr lang="en-US" dirty="0"/>
              <a:t>Service Enabler Architecture Layer for Verticals </a:t>
            </a:r>
            <a:r>
              <a:rPr lang="en-GB" altLang="en-US" dirty="0"/>
              <a:t>(SEAL)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0596330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2261511753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Configuration Management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6207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>
                <a:highlight>
                  <a:srgbClr val="FFFF00"/>
                </a:highlight>
              </a:rPr>
              <a:t> Introduction</a:t>
            </a:r>
          </a:p>
          <a:p>
            <a:pPr lvl="1"/>
            <a:r>
              <a:rPr lang="en-US" altLang="en-US" sz="2800" dirty="0">
                <a:highlight>
                  <a:srgbClr val="FFFF00"/>
                </a:highlight>
              </a:rPr>
              <a:t> What is 3GPP and SA6, how it works!</a:t>
            </a:r>
          </a:p>
          <a:p>
            <a:pPr lvl="1"/>
            <a:r>
              <a:rPr lang="en-US" altLang="en-US" sz="2800" dirty="0">
                <a:highlight>
                  <a:srgbClr val="FFFF00"/>
                </a:highlight>
              </a:rPr>
              <a:t> History and Evolution of SA6</a:t>
            </a:r>
          </a:p>
          <a:p>
            <a:pPr lvl="1"/>
            <a:r>
              <a:rPr lang="en-US" altLang="en-US" sz="2800" dirty="0">
                <a:highlight>
                  <a:srgbClr val="FFFF00"/>
                </a:highlight>
              </a:rPr>
              <a:t> Rel-16 / Rel-17 Overviews</a:t>
            </a:r>
          </a:p>
          <a:p>
            <a:r>
              <a:rPr lang="en-US" altLang="en-US" sz="3200" dirty="0"/>
              <a:t> Mission Critical Efforts</a:t>
            </a:r>
          </a:p>
          <a:p>
            <a:r>
              <a:rPr lang="en-US" altLang="en-US" sz="3200" dirty="0"/>
              <a:t> Vertical Industry Enablement </a:t>
            </a:r>
          </a:p>
          <a:p>
            <a:r>
              <a:rPr lang="en-US" altLang="en-US" sz="3200" dirty="0"/>
              <a:t> 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769269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Group Management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905435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Identity Management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9601814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Key Management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080435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Location Management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9051226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Network Resource Management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98574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Common API Framework (CAPIF)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5874361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CAPIF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1288756337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CAPIF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820401" cy="3871913"/>
          </a:xfrm>
        </p:spPr>
        <p:txBody>
          <a:bodyPr/>
          <a:lstStyle/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&lt;Other relevant Organizations&gt;</a:t>
            </a:r>
          </a:p>
          <a:p>
            <a:pPr lvl="1"/>
            <a:r>
              <a:rPr lang="en-US" altLang="en-US" sz="2800" dirty="0"/>
              <a:t>&lt;Relevant Government Bodies&gt;</a:t>
            </a:r>
          </a:p>
          <a:p>
            <a:pPr lvl="1"/>
            <a:r>
              <a:rPr lang="en-US" altLang="en-US" sz="2800" dirty="0"/>
              <a:t>&lt;Associated Industry Efforts&gt;</a:t>
            </a:r>
          </a:p>
          <a:p>
            <a:pPr lvl="1"/>
            <a:r>
              <a:rPr lang="en-US" altLang="en-US" sz="2800" dirty="0"/>
              <a:t>&lt;Evolution&gt;</a:t>
            </a:r>
          </a:p>
          <a:p>
            <a:pPr lvl="1"/>
            <a:r>
              <a:rPr lang="en-US" altLang="en-US" sz="2800" dirty="0"/>
              <a:t>&lt;Future features&gt;</a:t>
            </a:r>
          </a:p>
          <a:p>
            <a:pPr lvl="1"/>
            <a:r>
              <a:rPr lang="en-US" altLang="en-US" sz="2800" dirty="0"/>
              <a:t>&lt;Industry alignment&gt;</a:t>
            </a:r>
          </a:p>
          <a:p>
            <a:pPr lvl="1"/>
            <a:r>
              <a:rPr lang="en-US" altLang="en-US" sz="2800" dirty="0"/>
              <a:t>&lt;etc.&gt;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4957684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V2X Application (V2XAPP)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851552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V2XAPP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21671448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62C4627-A032-41D8-8323-D7A18305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The 3GPP Eco-system</a:t>
            </a:r>
          </a:p>
        </p:txBody>
      </p:sp>
      <p:pic>
        <p:nvPicPr>
          <p:cNvPr id="8195" name="Picture 1">
            <a:extLst>
              <a:ext uri="{FF2B5EF4-FFF2-40B4-BE49-F238E27FC236}">
                <a16:creationId xmlns:a16="http://schemas.microsoft.com/office/drawing/2014/main" id="{EF5668EB-6A36-4134-AFF8-2D9BD5900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73">
            <a:extLst>
              <a:ext uri="{FF2B5EF4-FFF2-40B4-BE49-F238E27FC236}">
                <a16:creationId xmlns:a16="http://schemas.microsoft.com/office/drawing/2014/main" id="{66FCE35E-23B4-43FA-9E70-FA56104A3E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813" y="3767138"/>
            <a:ext cx="2368550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7" name="Group 6">
            <a:extLst>
              <a:ext uri="{FF2B5EF4-FFF2-40B4-BE49-F238E27FC236}">
                <a16:creationId xmlns:a16="http://schemas.microsoft.com/office/drawing/2014/main" id="{97F9BC73-D6A4-4A7E-A8BC-A6C040B411AB}"/>
              </a:ext>
            </a:extLst>
          </p:cNvPr>
          <p:cNvGrpSpPr>
            <a:grpSpLocks/>
          </p:cNvGrpSpPr>
          <p:nvPr/>
        </p:nvGrpSpPr>
        <p:grpSpPr bwMode="auto">
          <a:xfrm>
            <a:off x="1522413" y="2020888"/>
            <a:ext cx="8742362" cy="4052887"/>
            <a:chOff x="68263" y="644902"/>
            <a:chExt cx="9609234" cy="4147761"/>
          </a:xfrm>
        </p:grpSpPr>
        <p:sp>
          <p:nvSpPr>
            <p:cNvPr id="73" name="AutoShape 26">
              <a:extLst>
                <a:ext uri="{FF2B5EF4-FFF2-40B4-BE49-F238E27FC236}">
                  <a16:creationId xmlns:a16="http://schemas.microsoft.com/office/drawing/2014/main" id="{885E1EFA-F1A9-492C-83A5-F184C750B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2389" y="4207785"/>
              <a:ext cx="1258082" cy="4809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sp>
          <p:nvSpPr>
            <p:cNvPr id="74" name="Text Box 2">
              <a:extLst>
                <a:ext uri="{FF2B5EF4-FFF2-40B4-BE49-F238E27FC236}">
                  <a16:creationId xmlns:a16="http://schemas.microsoft.com/office/drawing/2014/main" id="{200328AD-D34D-4972-B681-02DD159323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3391" y="644902"/>
              <a:ext cx="963192" cy="30706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675" dirty="0">
                  <a:solidFill>
                    <a:schemeClr val="tx2"/>
                  </a:solidFill>
                  <a:latin typeface="+mn-lt"/>
                </a:rPr>
                <a:t>Developing internet protocol specs</a:t>
              </a:r>
            </a:p>
          </p:txBody>
        </p:sp>
        <p:sp>
          <p:nvSpPr>
            <p:cNvPr id="75" name="AutoShape 4">
              <a:extLst>
                <a:ext uri="{FF2B5EF4-FFF2-40B4-BE49-F238E27FC236}">
                  <a16:creationId xmlns:a16="http://schemas.microsoft.com/office/drawing/2014/main" id="{20358DDC-AC39-47FC-883E-8D8355E4E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100" y="1065689"/>
              <a:ext cx="1840882" cy="61574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/>
            </a:p>
          </p:txBody>
        </p:sp>
        <p:sp>
          <p:nvSpPr>
            <p:cNvPr id="76" name="Rectangle 5">
              <a:extLst>
                <a:ext uri="{FF2B5EF4-FFF2-40B4-BE49-F238E27FC236}">
                  <a16:creationId xmlns:a16="http://schemas.microsoft.com/office/drawing/2014/main" id="{207D7406-9A2F-4569-BD10-026A7D8F3E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046" y="1249276"/>
              <a:ext cx="991110" cy="28431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kumimoji="1" lang="en-US" altLang="ja-JP" sz="1200" dirty="0">
                  <a:latin typeface="+mn-lt"/>
                </a:rPr>
                <a:t>ITU-R/T</a:t>
              </a:r>
            </a:p>
          </p:txBody>
        </p:sp>
        <p:pic>
          <p:nvPicPr>
            <p:cNvPr id="8207" name="Picture 6" descr="logo_ietf">
              <a:extLst>
                <a:ext uri="{FF2B5EF4-FFF2-40B4-BE49-F238E27FC236}">
                  <a16:creationId xmlns:a16="http://schemas.microsoft.com/office/drawing/2014/main" id="{219E4491-8B91-4714-8BC9-47CA6909DA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0217" y="1000416"/>
              <a:ext cx="661988" cy="26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8" name="AutoShape 7">
              <a:extLst>
                <a:ext uri="{FF2B5EF4-FFF2-40B4-BE49-F238E27FC236}">
                  <a16:creationId xmlns:a16="http://schemas.microsoft.com/office/drawing/2014/main" id="{39607495-F777-4BFA-9B66-97D3A25778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5871" y="958461"/>
              <a:ext cx="851517" cy="349303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sp>
          <p:nvSpPr>
            <p:cNvPr id="79" name="AutoShape 11">
              <a:extLst>
                <a:ext uri="{FF2B5EF4-FFF2-40B4-BE49-F238E27FC236}">
                  <a16:creationId xmlns:a16="http://schemas.microsoft.com/office/drawing/2014/main" id="{A3C7D125-CF66-429A-99EE-3292CAB1D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9160" y="1007201"/>
              <a:ext cx="2177651" cy="1618163"/>
            </a:xfrm>
            <a:prstGeom prst="roundRect">
              <a:avLst>
                <a:gd name="adj" fmla="val 9769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/>
            </a:p>
          </p:txBody>
        </p:sp>
        <p:pic>
          <p:nvPicPr>
            <p:cNvPr id="8210" name="Picture 12" descr="OMA Web Site">
              <a:hlinkClick r:id="rId6" tooltip="OMA Web Site"/>
              <a:extLst>
                <a:ext uri="{FF2B5EF4-FFF2-40B4-BE49-F238E27FC236}">
                  <a16:creationId xmlns:a16="http://schemas.microsoft.com/office/drawing/2014/main" id="{234F880A-CFF0-493B-80D0-BBD8251D5E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5274" y="1747036"/>
              <a:ext cx="920750" cy="199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" name="AutoShape 13">
              <a:extLst>
                <a:ext uri="{FF2B5EF4-FFF2-40B4-BE49-F238E27FC236}">
                  <a16:creationId xmlns:a16="http://schemas.microsoft.com/office/drawing/2014/main" id="{749EC6BA-E7C6-4F56-B338-982DF01C7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1982" y="1665190"/>
              <a:ext cx="1008560" cy="333055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82" name="Text Box 14">
              <a:extLst>
                <a:ext uri="{FF2B5EF4-FFF2-40B4-BE49-F238E27FC236}">
                  <a16:creationId xmlns:a16="http://schemas.microsoft.com/office/drawing/2014/main" id="{B86BB801-1F0C-40DF-96F5-AF11376A32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9094" y="1379249"/>
              <a:ext cx="1097551" cy="3070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675" dirty="0">
                  <a:solidFill>
                    <a:schemeClr val="tx2"/>
                  </a:solidFill>
                  <a:latin typeface="+mn-lt"/>
                </a:rPr>
                <a:t>Developing Mobile application specs</a:t>
              </a:r>
            </a:p>
          </p:txBody>
        </p:sp>
        <p:grpSp>
          <p:nvGrpSpPr>
            <p:cNvPr id="8213" name="Group 81">
              <a:extLst>
                <a:ext uri="{FF2B5EF4-FFF2-40B4-BE49-F238E27FC236}">
                  <a16:creationId xmlns:a16="http://schemas.microsoft.com/office/drawing/2014/main" id="{D018327A-6A59-4E16-A0BD-C9CA16840F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9389" y="1827412"/>
              <a:ext cx="1158623" cy="2133182"/>
              <a:chOff x="539389" y="2436576"/>
              <a:chExt cx="1158623" cy="2844773"/>
            </a:xfrm>
          </p:grpSpPr>
          <p:sp>
            <p:nvSpPr>
              <p:cNvPr id="129" name="AutoShape 9">
                <a:extLst>
                  <a:ext uri="{FF2B5EF4-FFF2-40B4-BE49-F238E27FC236}">
                    <a16:creationId xmlns:a16="http://schemas.microsoft.com/office/drawing/2014/main" id="{42E75BA9-3DE0-4D6B-89C1-A83586C438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 flipV="1">
                <a:off x="-631729" y="3608019"/>
                <a:ext cx="2844770" cy="502535"/>
              </a:xfrm>
              <a:prstGeom prst="rightArrow">
                <a:avLst>
                  <a:gd name="adj1" fmla="val 50000"/>
                  <a:gd name="adj2" fmla="val 141246"/>
                </a:avLst>
              </a:prstGeom>
              <a:solidFill>
                <a:srgbClr val="72AF2F"/>
              </a:solidFill>
              <a:ln>
                <a:noFill/>
                <a:headEnd/>
                <a:tailEnd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eaLnBrk="1" hangingPunct="1">
                  <a:defRPr/>
                </a:pPr>
                <a:endParaRPr lang="ja-JP" altLang="en-US" sz="750"/>
              </a:p>
            </p:txBody>
          </p:sp>
          <p:sp>
            <p:nvSpPr>
              <p:cNvPr id="130" name="Text Box 16">
                <a:extLst>
                  <a:ext uri="{FF2B5EF4-FFF2-40B4-BE49-F238E27FC236}">
                    <a16:creationId xmlns:a16="http://schemas.microsoft.com/office/drawing/2014/main" id="{6FC55AA4-C4CC-42D2-909E-43E56627CF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46494" y="3223383"/>
                <a:ext cx="851517" cy="693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kumimoji="1" lang="en-US" altLang="ja-JP" sz="900" dirty="0">
                    <a:solidFill>
                      <a:schemeClr val="tx2"/>
                    </a:solidFill>
                    <a:latin typeface="+mn-lt"/>
                  </a:rPr>
                  <a:t>Reference to 3GPP specs</a:t>
                </a:r>
              </a:p>
            </p:txBody>
          </p:sp>
        </p:grpSp>
        <p:sp>
          <p:nvSpPr>
            <p:cNvPr id="84" name="Text Box 18">
              <a:extLst>
                <a:ext uri="{FF2B5EF4-FFF2-40B4-BE49-F238E27FC236}">
                  <a16:creationId xmlns:a16="http://schemas.microsoft.com/office/drawing/2014/main" id="{5CB785DC-EFD6-4536-BB89-83C8D962B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0261" y="3031902"/>
              <a:ext cx="1206856" cy="1015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900" dirty="0">
                  <a:solidFill>
                    <a:schemeClr val="tx2"/>
                  </a:solidFill>
                  <a:latin typeface="+mn-lt"/>
                </a:rPr>
                <a:t>Partners referring to 3GPP specs for the local use. </a:t>
              </a:r>
              <a:r>
                <a:rPr kumimoji="1" lang="en-US" altLang="ja-JP" sz="1050" b="1" dirty="0">
                  <a:solidFill>
                    <a:schemeClr val="tx2"/>
                  </a:soli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+mn-lt"/>
                </a:rPr>
                <a:t>Partners publish the official standard</a:t>
              </a:r>
              <a:r>
                <a:rPr kumimoji="1" lang="en-US" altLang="ja-JP" sz="900" b="1" dirty="0">
                  <a:solidFill>
                    <a:schemeClr val="tx2"/>
                  </a:soli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+mn-lt"/>
                </a:rPr>
                <a:t>.</a:t>
              </a:r>
              <a:endParaRPr kumimoji="1" lang="en-US" altLang="ja-JP" sz="900" dirty="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+mn-lt"/>
              </a:endParaRPr>
            </a:p>
          </p:txBody>
        </p:sp>
        <p:grpSp>
          <p:nvGrpSpPr>
            <p:cNvPr id="8215" name="Group 75">
              <a:extLst>
                <a:ext uri="{FF2B5EF4-FFF2-40B4-BE49-F238E27FC236}">
                  <a16:creationId xmlns:a16="http://schemas.microsoft.com/office/drawing/2014/main" id="{699F032A-3D8D-443D-BE03-26D6D1A3BF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59088" y="964961"/>
              <a:ext cx="1970006" cy="344428"/>
              <a:chOff x="5959088" y="1287680"/>
              <a:chExt cx="1969427" cy="458347"/>
            </a:xfrm>
          </p:grpSpPr>
          <p:sp>
            <p:nvSpPr>
              <p:cNvPr id="127" name="AutoShape 8">
                <a:extLst>
                  <a:ext uri="{FF2B5EF4-FFF2-40B4-BE49-F238E27FC236}">
                    <a16:creationId xmlns:a16="http://schemas.microsoft.com/office/drawing/2014/main" id="{774E2818-F8E1-4F25-A59A-17FC55C384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9088" y="1467126"/>
                <a:ext cx="1969427" cy="278899"/>
              </a:xfrm>
              <a:prstGeom prst="rightArrow">
                <a:avLst>
                  <a:gd name="adj1" fmla="val 50000"/>
                  <a:gd name="adj2" fmla="val 96978"/>
                </a:avLst>
              </a:prstGeom>
              <a:solidFill>
                <a:srgbClr val="72AF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ja-JP" altLang="en-US" sz="750">
                  <a:solidFill>
                    <a:schemeClr val="tx2"/>
                  </a:solidFill>
                  <a:latin typeface="+mn-lt"/>
                </a:endParaRPr>
              </a:p>
            </p:txBody>
          </p:sp>
          <p:sp>
            <p:nvSpPr>
              <p:cNvPr id="128" name="Text Box 19">
                <a:extLst>
                  <a:ext uri="{FF2B5EF4-FFF2-40B4-BE49-F238E27FC236}">
                    <a16:creationId xmlns:a16="http://schemas.microsoft.com/office/drawing/2014/main" id="{4E48B77D-3424-4BB0-B9AB-BF1A460CDB7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39330" y="1287679"/>
                <a:ext cx="1400753" cy="3134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kumimoji="1" lang="en-US" altLang="ja-JP" sz="900" dirty="0">
                    <a:solidFill>
                      <a:schemeClr val="tx2"/>
                    </a:solidFill>
                    <a:latin typeface="+mn-lt"/>
                  </a:rPr>
                  <a:t>Referring to specs</a:t>
                </a:r>
              </a:p>
            </p:txBody>
          </p:sp>
        </p:grpSp>
        <p:sp>
          <p:nvSpPr>
            <p:cNvPr id="86" name="AutoShape 22">
              <a:extLst>
                <a:ext uri="{FF2B5EF4-FFF2-40B4-BE49-F238E27FC236}">
                  <a16:creationId xmlns:a16="http://schemas.microsoft.com/office/drawing/2014/main" id="{93AE0AFB-AAC7-4133-A08E-435CCA611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3653" y="4209410"/>
              <a:ext cx="1872292" cy="48739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sp>
          <p:nvSpPr>
            <p:cNvPr id="87" name="AutoShape 23">
              <a:extLst>
                <a:ext uri="{FF2B5EF4-FFF2-40B4-BE49-F238E27FC236}">
                  <a16:creationId xmlns:a16="http://schemas.microsoft.com/office/drawing/2014/main" id="{7CCEFE19-A489-4A72-B0E6-25DBB605A3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26" y="4217533"/>
              <a:ext cx="1369757" cy="47927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sp>
          <p:nvSpPr>
            <p:cNvPr id="88" name="AutoShape 24">
              <a:extLst>
                <a:ext uri="{FF2B5EF4-FFF2-40B4-BE49-F238E27FC236}">
                  <a16:creationId xmlns:a16="http://schemas.microsoft.com/office/drawing/2014/main" id="{80D51967-7E69-4ECB-B01E-E3A19E8ED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1445" y="4217533"/>
              <a:ext cx="1368012" cy="47927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sp>
          <p:nvSpPr>
            <p:cNvPr id="89" name="AutoShape 25">
              <a:extLst>
                <a:ext uri="{FF2B5EF4-FFF2-40B4-BE49-F238E27FC236}">
                  <a16:creationId xmlns:a16="http://schemas.microsoft.com/office/drawing/2014/main" id="{5E64345B-72EB-427A-9CE2-01CAB5EDB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3212" y="4209410"/>
              <a:ext cx="1368012" cy="47927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sp>
          <p:nvSpPr>
            <p:cNvPr id="90" name="AutoShape 26">
              <a:extLst>
                <a:ext uri="{FF2B5EF4-FFF2-40B4-BE49-F238E27FC236}">
                  <a16:creationId xmlns:a16="http://schemas.microsoft.com/office/drawing/2014/main" id="{5DA09E22-51C3-4E9F-AEB8-8A5F3B19A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6725" y="4207785"/>
              <a:ext cx="1258082" cy="48252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pic>
          <p:nvPicPr>
            <p:cNvPr id="8221" name="Picture 32">
              <a:extLst>
                <a:ext uri="{FF2B5EF4-FFF2-40B4-BE49-F238E27FC236}">
                  <a16:creationId xmlns:a16="http://schemas.microsoft.com/office/drawing/2014/main" id="{DF3147ED-EE32-4AAE-8B35-0CE35FA276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4638" y="4354513"/>
              <a:ext cx="895350" cy="233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222" name="Group 76">
              <a:extLst>
                <a:ext uri="{FF2B5EF4-FFF2-40B4-BE49-F238E27FC236}">
                  <a16:creationId xmlns:a16="http://schemas.microsoft.com/office/drawing/2014/main" id="{DFA21AE8-6EFB-42FB-9F4F-4740DB187F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11330" y="1603045"/>
              <a:ext cx="1942348" cy="432129"/>
              <a:chOff x="5911330" y="2138886"/>
              <a:chExt cx="1942348" cy="575034"/>
            </a:xfrm>
          </p:grpSpPr>
          <p:sp>
            <p:nvSpPr>
              <p:cNvPr id="125" name="AutoShape 20">
                <a:extLst>
                  <a:ext uri="{FF2B5EF4-FFF2-40B4-BE49-F238E27FC236}">
                    <a16:creationId xmlns:a16="http://schemas.microsoft.com/office/drawing/2014/main" id="{EB88B7CB-4D55-4D63-9147-0CD089E24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65745" y="1526184"/>
                <a:ext cx="434550" cy="1942089"/>
              </a:xfrm>
              <a:prstGeom prst="upDownArrow">
                <a:avLst>
                  <a:gd name="adj1" fmla="val 50000"/>
                  <a:gd name="adj2" fmla="val 63382"/>
                </a:avLst>
              </a:prstGeom>
              <a:solidFill>
                <a:srgbClr val="72AF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>
                  <a:defRPr/>
                </a:pPr>
                <a:endParaRPr lang="ja-JP" altLang="en-US" sz="750">
                  <a:solidFill>
                    <a:schemeClr val="tx2"/>
                  </a:solidFill>
                  <a:latin typeface="+mn-lt"/>
                </a:endParaRPr>
              </a:p>
            </p:txBody>
          </p:sp>
          <p:sp>
            <p:nvSpPr>
              <p:cNvPr id="126" name="Text Box 33">
                <a:extLst>
                  <a:ext uri="{FF2B5EF4-FFF2-40B4-BE49-F238E27FC236}">
                    <a16:creationId xmlns:a16="http://schemas.microsoft.com/office/drawing/2014/main" id="{2088A0E2-7266-4B73-99F6-4436330AD13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48078" y="2139428"/>
                <a:ext cx="1207480" cy="313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kumimoji="1" lang="en-US" altLang="ja-JP" sz="900" dirty="0">
                    <a:solidFill>
                      <a:schemeClr val="tx2"/>
                    </a:solidFill>
                    <a:latin typeface="+mn-lt"/>
                  </a:rPr>
                  <a:t>Cross reference</a:t>
                </a:r>
              </a:p>
            </p:txBody>
          </p:sp>
        </p:grpSp>
        <p:pic>
          <p:nvPicPr>
            <p:cNvPr id="8223" name="Picture 35" descr="WIFI_Alliance_Logo">
              <a:hlinkClick r:id="rId9"/>
              <a:extLst>
                <a:ext uri="{FF2B5EF4-FFF2-40B4-BE49-F238E27FC236}">
                  <a16:creationId xmlns:a16="http://schemas.microsoft.com/office/drawing/2014/main" id="{5352F4FF-ACFE-4945-85FB-992C64FB00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869" y="3355181"/>
              <a:ext cx="549275" cy="344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4" name="Picture 36" descr="IEEE Logo">
              <a:hlinkClick r:id="rId11"/>
              <a:extLst>
                <a:ext uri="{FF2B5EF4-FFF2-40B4-BE49-F238E27FC236}">
                  <a16:creationId xmlns:a16="http://schemas.microsoft.com/office/drawing/2014/main" id="{B46B5F4C-CC51-4C2A-B578-D972EA68F4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382" y="2944902"/>
              <a:ext cx="730250" cy="300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AutoShape 37">
              <a:extLst>
                <a:ext uri="{FF2B5EF4-FFF2-40B4-BE49-F238E27FC236}">
                  <a16:creationId xmlns:a16="http://schemas.microsoft.com/office/drawing/2014/main" id="{CC20EF4A-D033-42D9-BEB6-AF24A1AD2F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1626" y="2167210"/>
              <a:ext cx="1094060" cy="1701021"/>
            </a:xfrm>
            <a:prstGeom prst="roundRect">
              <a:avLst>
                <a:gd name="adj" fmla="val 16667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/>
            </a:p>
          </p:txBody>
        </p:sp>
        <p:grpSp>
          <p:nvGrpSpPr>
            <p:cNvPr id="8226" name="Group 77">
              <a:extLst>
                <a:ext uri="{FF2B5EF4-FFF2-40B4-BE49-F238E27FC236}">
                  <a16:creationId xmlns:a16="http://schemas.microsoft.com/office/drawing/2014/main" id="{81A84697-244B-43C0-8253-EF1D5C9D5B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61069" y="2228929"/>
              <a:ext cx="1114631" cy="412673"/>
              <a:chOff x="5961063" y="2970315"/>
              <a:chExt cx="1115863" cy="552348"/>
            </a:xfrm>
          </p:grpSpPr>
          <p:sp>
            <p:nvSpPr>
              <p:cNvPr id="123" name="AutoShape 40">
                <a:extLst>
                  <a:ext uri="{FF2B5EF4-FFF2-40B4-BE49-F238E27FC236}">
                    <a16:creationId xmlns:a16="http://schemas.microsoft.com/office/drawing/2014/main" id="{97EC2A28-E25D-40FC-A106-FAF7BF095E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5960826" y="3107336"/>
                <a:ext cx="1097017" cy="415338"/>
              </a:xfrm>
              <a:prstGeom prst="rightArrow">
                <a:avLst>
                  <a:gd name="adj1" fmla="val 50000"/>
                  <a:gd name="adj2" fmla="val 66092"/>
                </a:avLst>
              </a:prstGeom>
              <a:solidFill>
                <a:srgbClr val="72AF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ja-JP" altLang="en-US" sz="750">
                  <a:solidFill>
                    <a:schemeClr val="tx2"/>
                  </a:solidFill>
                  <a:latin typeface="+mn-lt"/>
                </a:endParaRPr>
              </a:p>
            </p:txBody>
          </p:sp>
          <p:sp>
            <p:nvSpPr>
              <p:cNvPr id="124" name="Text Box 41">
                <a:extLst>
                  <a:ext uri="{FF2B5EF4-FFF2-40B4-BE49-F238E27FC236}">
                    <a16:creationId xmlns:a16="http://schemas.microsoft.com/office/drawing/2014/main" id="{CA3B4F18-3347-4305-9477-1284AD2124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44245" y="2970338"/>
                <a:ext cx="932814" cy="315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kumimoji="1" lang="en-US" altLang="ja-JP" sz="900" dirty="0">
                    <a:solidFill>
                      <a:schemeClr val="tx2"/>
                    </a:solidFill>
                    <a:latin typeface="+mn-lt"/>
                  </a:rPr>
                  <a:t>Requirements</a:t>
                </a:r>
              </a:p>
            </p:txBody>
          </p:sp>
        </p:grpSp>
        <p:sp>
          <p:nvSpPr>
            <p:cNvPr id="97" name="Text Box 44">
              <a:extLst>
                <a:ext uri="{FF2B5EF4-FFF2-40B4-BE49-F238E27FC236}">
                  <a16:creationId xmlns:a16="http://schemas.microsoft.com/office/drawing/2014/main" id="{C8F0256E-7265-44C1-9BB9-B7C7C72294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5781" y="4072938"/>
              <a:ext cx="547903" cy="25994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kumimoji="1" lang="en-US" altLang="ja-JP" sz="1050" dirty="0">
                  <a:latin typeface="+mn-lt"/>
                </a:rPr>
                <a:t>Japan</a:t>
              </a:r>
            </a:p>
          </p:txBody>
        </p:sp>
        <p:sp>
          <p:nvSpPr>
            <p:cNvPr id="98" name="Text Box 45">
              <a:extLst>
                <a:ext uri="{FF2B5EF4-FFF2-40B4-BE49-F238E27FC236}">
                  <a16:creationId xmlns:a16="http://schemas.microsoft.com/office/drawing/2014/main" id="{0F6A9BBB-2B9A-4A10-9211-3CB8362A53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1267" y="4079437"/>
              <a:ext cx="369922" cy="25994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kumimoji="1" lang="en-US" altLang="ja-JP" sz="1050" dirty="0">
                  <a:latin typeface="+mn-lt"/>
                </a:rPr>
                <a:t>EU</a:t>
              </a:r>
            </a:p>
          </p:txBody>
        </p:sp>
        <p:sp>
          <p:nvSpPr>
            <p:cNvPr id="99" name="Text Box 46">
              <a:extLst>
                <a:ext uri="{FF2B5EF4-FFF2-40B4-BE49-F238E27FC236}">
                  <a16:creationId xmlns:a16="http://schemas.microsoft.com/office/drawing/2014/main" id="{5331D23D-788A-4EAF-B091-7D32F183D6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0897" y="4066440"/>
              <a:ext cx="554882" cy="25994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kumimoji="1" lang="en-US" altLang="ja-JP" sz="1050" dirty="0">
                  <a:latin typeface="+mn-lt"/>
                </a:rPr>
                <a:t>Korea</a:t>
              </a:r>
            </a:p>
          </p:txBody>
        </p:sp>
        <p:sp>
          <p:nvSpPr>
            <p:cNvPr id="100" name="Text Box 47">
              <a:extLst>
                <a:ext uri="{FF2B5EF4-FFF2-40B4-BE49-F238E27FC236}">
                  <a16:creationId xmlns:a16="http://schemas.microsoft.com/office/drawing/2014/main" id="{0FEE8CB4-992D-44EF-8886-6C97077A35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4879" y="4082686"/>
              <a:ext cx="540923" cy="25994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kumimoji="1" lang="en-US" altLang="ja-JP" sz="1050" dirty="0">
                  <a:latin typeface="+mn-lt"/>
                </a:rPr>
                <a:t>China</a:t>
              </a:r>
            </a:p>
          </p:txBody>
        </p:sp>
        <p:sp>
          <p:nvSpPr>
            <p:cNvPr id="101" name="Text Box 48">
              <a:extLst>
                <a:ext uri="{FF2B5EF4-FFF2-40B4-BE49-F238E27FC236}">
                  <a16:creationId xmlns:a16="http://schemas.microsoft.com/office/drawing/2014/main" id="{BC0F03A1-F461-43E2-BF08-A6B5A57F6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8266" y="4094058"/>
              <a:ext cx="1149898" cy="235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900" dirty="0">
                  <a:latin typeface="+mn-lt"/>
                </a:rPr>
                <a:t>North America</a:t>
              </a:r>
            </a:p>
          </p:txBody>
        </p:sp>
        <p:sp>
          <p:nvSpPr>
            <p:cNvPr id="102" name="AutoShape 53">
              <a:extLst>
                <a:ext uri="{FF2B5EF4-FFF2-40B4-BE49-F238E27FC236}">
                  <a16:creationId xmlns:a16="http://schemas.microsoft.com/office/drawing/2014/main" id="{08E42781-60D6-4414-99F2-17132636E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3414" y="2331301"/>
              <a:ext cx="2544083" cy="1520683"/>
            </a:xfrm>
            <a:prstGeom prst="roundRect">
              <a:avLst>
                <a:gd name="adj" fmla="val 16667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/>
            </a:p>
          </p:txBody>
        </p:sp>
        <p:sp>
          <p:nvSpPr>
            <p:cNvPr id="103" name="Text Box 54">
              <a:extLst>
                <a:ext uri="{FF2B5EF4-FFF2-40B4-BE49-F238E27FC236}">
                  <a16:creationId xmlns:a16="http://schemas.microsoft.com/office/drawing/2014/main" id="{190EDF72-C62F-40BA-BAFD-3497533598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73798" y="2160711"/>
              <a:ext cx="1320898" cy="3541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825" dirty="0">
                  <a:solidFill>
                    <a:schemeClr val="tx2"/>
                  </a:solidFill>
                  <a:latin typeface="+mn-lt"/>
                </a:rPr>
                <a:t>3GPP Market</a:t>
              </a:r>
            </a:p>
            <a:p>
              <a:pPr algn="ctr" eaLnBrk="1" hangingPunct="1">
                <a:defRPr/>
              </a:pPr>
              <a:r>
                <a:rPr kumimoji="1" lang="en-GB" altLang="ja-JP" sz="825" dirty="0">
                  <a:solidFill>
                    <a:schemeClr val="tx2"/>
                  </a:solidFill>
                  <a:latin typeface="+mn-lt"/>
                </a:rPr>
                <a:t>Partners</a:t>
              </a:r>
              <a:endParaRPr kumimoji="1" lang="en-US" altLang="ja-JP" sz="825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104" name="Text Box 55">
              <a:extLst>
                <a:ext uri="{FF2B5EF4-FFF2-40B4-BE49-F238E27FC236}">
                  <a16:creationId xmlns:a16="http://schemas.microsoft.com/office/drawing/2014/main" id="{1C955906-70D1-4C5A-9900-118F5943B5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907" y="753754"/>
              <a:ext cx="1621025" cy="21933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eaLnBrk="1" hangingPunct="1">
                <a:defRPr/>
              </a:pPr>
              <a:endParaRPr kumimoji="1" lang="en-US" altLang="ja-JP" sz="788" dirty="0">
                <a:solidFill>
                  <a:schemeClr val="tx2"/>
                </a:solidFill>
                <a:latin typeface="+mn-lt"/>
              </a:endParaRPr>
            </a:p>
          </p:txBody>
        </p:sp>
        <p:pic>
          <p:nvPicPr>
            <p:cNvPr id="8235" name="Picture 56" descr="GCFLogoColHor">
              <a:extLst>
                <a:ext uri="{FF2B5EF4-FFF2-40B4-BE49-F238E27FC236}">
                  <a16:creationId xmlns:a16="http://schemas.microsoft.com/office/drawing/2014/main" id="{48C5560A-B2AC-4F01-BFA6-E2302A6B06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5785" y="3611094"/>
              <a:ext cx="619092" cy="188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" name="AutoShape 57">
              <a:extLst>
                <a:ext uri="{FF2B5EF4-FFF2-40B4-BE49-F238E27FC236}">
                  <a16:creationId xmlns:a16="http://schemas.microsoft.com/office/drawing/2014/main" id="{A2F32462-8794-4265-A427-627DEC41E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8626" y="3489684"/>
              <a:ext cx="1368012" cy="433785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grpSp>
          <p:nvGrpSpPr>
            <p:cNvPr id="8237" name="Group 78">
              <a:extLst>
                <a:ext uri="{FF2B5EF4-FFF2-40B4-BE49-F238E27FC236}">
                  <a16:creationId xmlns:a16="http://schemas.microsoft.com/office/drawing/2014/main" id="{6137291D-7229-4243-B884-E38C5A7451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26205" y="2645887"/>
              <a:ext cx="1276163" cy="876369"/>
              <a:chOff x="4926205" y="3527846"/>
              <a:chExt cx="1276163" cy="1168492"/>
            </a:xfrm>
          </p:grpSpPr>
          <p:sp>
            <p:nvSpPr>
              <p:cNvPr id="121" name="AutoShape 59">
                <a:extLst>
                  <a:ext uri="{FF2B5EF4-FFF2-40B4-BE49-F238E27FC236}">
                    <a16:creationId xmlns:a16="http://schemas.microsoft.com/office/drawing/2014/main" id="{48A90449-C4DD-443F-8780-10C63405DE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3576043">
                <a:off x="5479328" y="3908945"/>
                <a:ext cx="1102604" cy="342003"/>
              </a:xfrm>
              <a:prstGeom prst="rightArrow">
                <a:avLst>
                  <a:gd name="adj1" fmla="val 50000"/>
                  <a:gd name="adj2" fmla="val 70833"/>
                </a:avLst>
              </a:prstGeom>
              <a:solidFill>
                <a:srgbClr val="72AF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ja-JP" altLang="en-US" sz="750">
                  <a:latin typeface="+mn-lt"/>
                </a:endParaRPr>
              </a:p>
            </p:txBody>
          </p:sp>
          <p:sp>
            <p:nvSpPr>
              <p:cNvPr id="122" name="Text Box 60">
                <a:extLst>
                  <a:ext uri="{FF2B5EF4-FFF2-40B4-BE49-F238E27FC236}">
                    <a16:creationId xmlns:a16="http://schemas.microsoft.com/office/drawing/2014/main" id="{D5680699-BBC4-4344-837C-F789CF0E56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26101" y="3814585"/>
                <a:ext cx="1127214" cy="8816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kumimoji="1" lang="en-US" altLang="ja-JP" sz="900" dirty="0">
                    <a:solidFill>
                      <a:schemeClr val="tx2"/>
                    </a:solidFill>
                    <a:latin typeface="+mn-lt"/>
                  </a:rPr>
                  <a:t>Terminal certification based on 3GPP specs</a:t>
                </a:r>
              </a:p>
            </p:txBody>
          </p:sp>
        </p:grpSp>
        <p:grpSp>
          <p:nvGrpSpPr>
            <p:cNvPr id="8238" name="Group 80">
              <a:extLst>
                <a:ext uri="{FF2B5EF4-FFF2-40B4-BE49-F238E27FC236}">
                  <a16:creationId xmlns:a16="http://schemas.microsoft.com/office/drawing/2014/main" id="{992E9E8F-1D88-42DB-A699-C6CCFBDD52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77229" y="1568067"/>
              <a:ext cx="1467451" cy="519696"/>
              <a:chOff x="2177229" y="2091757"/>
              <a:chExt cx="1467451" cy="692480"/>
            </a:xfrm>
          </p:grpSpPr>
          <p:sp>
            <p:nvSpPr>
              <p:cNvPr id="119" name="AutoShape 39">
                <a:extLst>
                  <a:ext uri="{FF2B5EF4-FFF2-40B4-BE49-F238E27FC236}">
                    <a16:creationId xmlns:a16="http://schemas.microsoft.com/office/drawing/2014/main" id="{3B142DEE-5871-443A-809B-BCA0869A3A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4397101">
                <a:off x="3020753" y="2105320"/>
                <a:ext cx="430797" cy="818364"/>
              </a:xfrm>
              <a:prstGeom prst="upDownArrow">
                <a:avLst>
                  <a:gd name="adj1" fmla="val 50000"/>
                  <a:gd name="adj2" fmla="val 37868"/>
                </a:avLst>
              </a:prstGeom>
              <a:solidFill>
                <a:srgbClr val="72AF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>
                  <a:defRPr/>
                </a:pPr>
                <a:endParaRPr lang="ja-JP" altLang="en-US" sz="750">
                  <a:latin typeface="+mn-lt"/>
                </a:endParaRPr>
              </a:p>
            </p:txBody>
          </p:sp>
          <p:sp>
            <p:nvSpPr>
              <p:cNvPr id="120" name="Text Box 61">
                <a:extLst>
                  <a:ext uri="{FF2B5EF4-FFF2-40B4-BE49-F238E27FC236}">
                    <a16:creationId xmlns:a16="http://schemas.microsoft.com/office/drawing/2014/main" id="{C823C550-AD1B-4DC1-A953-F46DBDEA1D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77862" y="2091281"/>
                <a:ext cx="933529" cy="6927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kumimoji="1" lang="en-US" altLang="ja-JP" sz="900" dirty="0">
                    <a:solidFill>
                      <a:schemeClr val="tx2"/>
                    </a:solidFill>
                    <a:latin typeface="+mn-lt"/>
                  </a:rPr>
                  <a:t>Cross reference of specs</a:t>
                </a:r>
              </a:p>
            </p:txBody>
          </p:sp>
        </p:grpSp>
        <p:pic>
          <p:nvPicPr>
            <p:cNvPr id="8239" name="Picture 62" descr="logo_itu">
              <a:extLst>
                <a:ext uri="{FF2B5EF4-FFF2-40B4-BE49-F238E27FC236}">
                  <a16:creationId xmlns:a16="http://schemas.microsoft.com/office/drawing/2014/main" id="{B2BA1672-5D05-4BED-8E37-5CA7AA9FFB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263" y="1171575"/>
              <a:ext cx="577850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0" name="Picture 65" descr="TTC_01.jpg">
              <a:extLst>
                <a:ext uri="{FF2B5EF4-FFF2-40B4-BE49-F238E27FC236}">
                  <a16:creationId xmlns:a16="http://schemas.microsoft.com/office/drawing/2014/main" id="{29BB3511-2FB1-4C32-9BEC-F484675E7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063" y="4379913"/>
              <a:ext cx="965200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1" name="Picture 66" descr="ARIB_logo_L.jpg">
              <a:extLst>
                <a:ext uri="{FF2B5EF4-FFF2-40B4-BE49-F238E27FC236}">
                  <a16:creationId xmlns:a16="http://schemas.microsoft.com/office/drawing/2014/main" id="{64F64CA7-9E05-4661-BC14-238DC93CA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438" y="4381500"/>
              <a:ext cx="538162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2" name="Picture 67" descr="TTA   .jpg">
              <a:extLst>
                <a:ext uri="{FF2B5EF4-FFF2-40B4-BE49-F238E27FC236}">
                  <a16:creationId xmlns:a16="http://schemas.microsoft.com/office/drawing/2014/main" id="{1FB55CDA-D85B-43BA-8068-3BCF5FB0F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2238" y="4376738"/>
              <a:ext cx="549275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3" name="Picture 71" descr="C:\Users\flynn\Desktop\Web Graphics\2014_11_tsdsi.jpg">
              <a:extLst>
                <a:ext uri="{FF2B5EF4-FFF2-40B4-BE49-F238E27FC236}">
                  <a16:creationId xmlns:a16="http://schemas.microsoft.com/office/drawing/2014/main" id="{9767F964-9468-4906-B8BA-C7B6C71BFE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7813" y="4313238"/>
              <a:ext cx="922337" cy="32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Text Box 48">
              <a:extLst>
                <a:ext uri="{FF2B5EF4-FFF2-40B4-BE49-F238E27FC236}">
                  <a16:creationId xmlns:a16="http://schemas.microsoft.com/office/drawing/2014/main" id="{7CA2780B-F2B7-4F1C-85D4-295BC3794C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67482" y="4087560"/>
              <a:ext cx="738099" cy="25994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1050" dirty="0">
                  <a:latin typeface="+mn-lt"/>
                </a:rPr>
                <a:t>India</a:t>
              </a:r>
              <a:endParaRPr kumimoji="1" lang="en-US" altLang="ja-JP" sz="825" dirty="0">
                <a:latin typeface="+mn-lt"/>
              </a:endParaRPr>
            </a:p>
          </p:txBody>
        </p:sp>
        <p:sp>
          <p:nvSpPr>
            <p:cNvPr id="115" name="Rounded Rectangle 73">
              <a:extLst>
                <a:ext uri="{FF2B5EF4-FFF2-40B4-BE49-F238E27FC236}">
                  <a16:creationId xmlns:a16="http://schemas.microsoft.com/office/drawing/2014/main" id="{7F235F3E-5DEB-498E-BA32-B4FA2A62F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63" y="4115180"/>
              <a:ext cx="9068311" cy="677483"/>
            </a:xfrm>
            <a:prstGeom prst="roundRect">
              <a:avLst>
                <a:gd name="adj" fmla="val 16667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altLang="en-US" sz="750"/>
            </a:p>
          </p:txBody>
        </p:sp>
        <p:pic>
          <p:nvPicPr>
            <p:cNvPr id="8246" name="Picture 31">
              <a:extLst>
                <a:ext uri="{FF2B5EF4-FFF2-40B4-BE49-F238E27FC236}">
                  <a16:creationId xmlns:a16="http://schemas.microsoft.com/office/drawing/2014/main" id="{9AEEB8ED-3C5B-47D9-B1E1-F8486FB2FE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1463" y="4297363"/>
              <a:ext cx="549275" cy="36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7" name="Picture 5">
              <a:extLst>
                <a:ext uri="{FF2B5EF4-FFF2-40B4-BE49-F238E27FC236}">
                  <a16:creationId xmlns:a16="http://schemas.microsoft.com/office/drawing/2014/main" id="{6932A703-8659-4D7F-A7F8-4B480E1A9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025" y="4287838"/>
              <a:ext cx="815975" cy="36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8" name="Picture 7">
              <a:extLst>
                <a:ext uri="{FF2B5EF4-FFF2-40B4-BE49-F238E27FC236}">
                  <a16:creationId xmlns:a16="http://schemas.microsoft.com/office/drawing/2014/main" id="{04CCF88C-8AF2-427F-9834-4DB760187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7488" y="1308100"/>
              <a:ext cx="1444625" cy="842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8" name="Picture 69">
            <a:extLst>
              <a:ext uri="{FF2B5EF4-FFF2-40B4-BE49-F238E27FC236}">
                <a16:creationId xmlns:a16="http://schemas.microsoft.com/office/drawing/2014/main" id="{990FBC73-561C-45C4-919C-6E28B4E02FC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700" y="3932238"/>
            <a:ext cx="669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0">
            <a:extLst>
              <a:ext uri="{FF2B5EF4-FFF2-40B4-BE49-F238E27FC236}">
                <a16:creationId xmlns:a16="http://schemas.microsoft.com/office/drawing/2014/main" id="{D1A54A9F-BAEF-4DEE-A9DC-4CBB669B542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925" y="3617913"/>
            <a:ext cx="585788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5">
            <a:extLst>
              <a:ext uri="{FF2B5EF4-FFF2-40B4-BE49-F238E27FC236}">
                <a16:creationId xmlns:a16="http://schemas.microsoft.com/office/drawing/2014/main" id="{42D098AB-3CA9-46B2-8A94-DCADF9F2D4F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5" y="4943475"/>
            <a:ext cx="6223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Rectangle 72">
            <a:extLst>
              <a:ext uri="{FF2B5EF4-FFF2-40B4-BE49-F238E27FC236}">
                <a16:creationId xmlns:a16="http://schemas.microsoft.com/office/drawing/2014/main" id="{4BA7093D-1823-429E-B87A-5CCD03463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9238" y="2216150"/>
            <a:ext cx="1755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ja-JP" sz="900">
                <a:solidFill>
                  <a:schemeClr val="tx2"/>
                </a:solidFill>
                <a:latin typeface="Arial" panose="020B0604020202020204" pitchFamily="34" charset="0"/>
              </a:rPr>
              <a:t>Developing Recommendations</a:t>
            </a:r>
          </a:p>
        </p:txBody>
      </p:sp>
      <p:sp>
        <p:nvSpPr>
          <p:cNvPr id="135" name="AutoShape 59">
            <a:extLst>
              <a:ext uri="{FF2B5EF4-FFF2-40B4-BE49-F238E27FC236}">
                <a16:creationId xmlns:a16="http://schemas.microsoft.com/office/drawing/2014/main" id="{30B6B9D9-3BA9-433F-BEF2-3D7A3225D44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116512" y="4495801"/>
            <a:ext cx="1254125" cy="311150"/>
          </a:xfrm>
          <a:prstGeom prst="rightArrow">
            <a:avLst>
              <a:gd name="adj1" fmla="val 50000"/>
              <a:gd name="adj2" fmla="val 70833"/>
            </a:avLst>
          </a:prstGeom>
          <a:solidFill>
            <a:srgbClr val="72AF2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 sz="750">
              <a:latin typeface="+mn-lt"/>
            </a:endParaRPr>
          </a:p>
        </p:txBody>
      </p:sp>
    </p:spTree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V2XAPP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820401" cy="3871913"/>
          </a:xfrm>
        </p:spPr>
        <p:txBody>
          <a:bodyPr/>
          <a:lstStyle/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&lt;Other relevant Organizations&gt;</a:t>
            </a:r>
          </a:p>
          <a:p>
            <a:pPr lvl="1"/>
            <a:r>
              <a:rPr lang="en-US" altLang="en-US" sz="2800" dirty="0"/>
              <a:t>&lt;Relevant Government Bodies&gt;</a:t>
            </a:r>
          </a:p>
          <a:p>
            <a:pPr lvl="1"/>
            <a:r>
              <a:rPr lang="en-US" altLang="en-US" sz="2800" dirty="0"/>
              <a:t>&lt;Associated Industry Efforts&gt;</a:t>
            </a:r>
          </a:p>
          <a:p>
            <a:pPr lvl="1"/>
            <a:r>
              <a:rPr lang="en-US" altLang="en-US" sz="2800" dirty="0"/>
              <a:t>&lt;Evolution&gt;</a:t>
            </a:r>
          </a:p>
          <a:p>
            <a:pPr lvl="1"/>
            <a:r>
              <a:rPr lang="en-US" altLang="en-US" sz="2800" dirty="0"/>
              <a:t>&lt;Future features&gt;</a:t>
            </a:r>
          </a:p>
          <a:p>
            <a:pPr lvl="1"/>
            <a:r>
              <a:rPr lang="en-US" altLang="en-US" sz="2800" dirty="0"/>
              <a:t>&lt;Industry alignment&gt;</a:t>
            </a:r>
          </a:p>
          <a:p>
            <a:pPr lvl="1"/>
            <a:r>
              <a:rPr lang="en-US" altLang="en-US" sz="2800" dirty="0"/>
              <a:t>&lt;etc.&gt;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6430342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Edge Application (EDGEAPP)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7653107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EDGEAPP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835066648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EDGEAPP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820401" cy="3871913"/>
          </a:xfrm>
        </p:spPr>
        <p:txBody>
          <a:bodyPr/>
          <a:lstStyle/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&lt;Other relevant Organizations&gt;</a:t>
            </a:r>
          </a:p>
          <a:p>
            <a:pPr lvl="1"/>
            <a:r>
              <a:rPr lang="en-US" altLang="en-US" sz="2800" dirty="0"/>
              <a:t>&lt;Relevant Government Bodies&gt;</a:t>
            </a:r>
          </a:p>
          <a:p>
            <a:pPr lvl="1"/>
            <a:r>
              <a:rPr lang="en-US" altLang="en-US" sz="2800" dirty="0"/>
              <a:t>&lt;Associated Industry Efforts&gt;</a:t>
            </a:r>
          </a:p>
          <a:p>
            <a:pPr lvl="1"/>
            <a:r>
              <a:rPr lang="en-US" altLang="en-US" sz="2800" dirty="0"/>
              <a:t>&lt;Evolution&gt;</a:t>
            </a:r>
          </a:p>
          <a:p>
            <a:pPr lvl="1"/>
            <a:r>
              <a:rPr lang="en-US" altLang="en-US" sz="2800" dirty="0"/>
              <a:t>&lt;Future features&gt;</a:t>
            </a:r>
          </a:p>
          <a:p>
            <a:pPr lvl="1"/>
            <a:r>
              <a:rPr lang="en-US" altLang="en-US" sz="2800" dirty="0"/>
              <a:t>&lt;Industry alignment&gt;</a:t>
            </a:r>
          </a:p>
          <a:p>
            <a:pPr lvl="1"/>
            <a:r>
              <a:rPr lang="en-US" altLang="en-US" sz="2800" dirty="0"/>
              <a:t>&lt;etc.&gt;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009292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6" y="365125"/>
            <a:ext cx="8780992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Factories of the Future Application (FFAPP)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597941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FFAPP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2397916517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FFAPP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820401" cy="3871913"/>
          </a:xfrm>
        </p:spPr>
        <p:txBody>
          <a:bodyPr/>
          <a:lstStyle/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&lt;Other relevant Organizations&gt;</a:t>
            </a:r>
          </a:p>
          <a:p>
            <a:pPr lvl="1"/>
            <a:r>
              <a:rPr lang="en-US" altLang="en-US" sz="2800" dirty="0"/>
              <a:t>&lt;Relevant Government Bodies&gt;</a:t>
            </a:r>
          </a:p>
          <a:p>
            <a:pPr lvl="1"/>
            <a:r>
              <a:rPr lang="en-US" altLang="en-US" sz="2800" dirty="0"/>
              <a:t>&lt;Associated Industry Efforts&gt;</a:t>
            </a:r>
          </a:p>
          <a:p>
            <a:pPr lvl="1"/>
            <a:r>
              <a:rPr lang="en-US" altLang="en-US" sz="2800" dirty="0"/>
              <a:t>&lt;Evolution&gt;</a:t>
            </a:r>
          </a:p>
          <a:p>
            <a:pPr lvl="1"/>
            <a:r>
              <a:rPr lang="en-US" altLang="en-US" sz="2800" dirty="0"/>
              <a:t>&lt;Future features&gt;</a:t>
            </a:r>
          </a:p>
          <a:p>
            <a:pPr lvl="1"/>
            <a:r>
              <a:rPr lang="en-US" altLang="en-US" sz="2800" dirty="0"/>
              <a:t>&lt;Industry alignment&gt;</a:t>
            </a:r>
          </a:p>
          <a:p>
            <a:pPr lvl="1"/>
            <a:r>
              <a:rPr lang="en-US" altLang="en-US" sz="2800" dirty="0"/>
              <a:t>&lt;etc.&gt;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753135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Unmanned Aerial System Application (UASAPP)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23732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UASAPP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1124322210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UASAPP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820401" cy="3871913"/>
          </a:xfrm>
        </p:spPr>
        <p:txBody>
          <a:bodyPr/>
          <a:lstStyle/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&lt;Other relevant Organizations&gt;</a:t>
            </a:r>
          </a:p>
          <a:p>
            <a:pPr lvl="1"/>
            <a:r>
              <a:rPr lang="en-US" altLang="en-US" sz="2800" dirty="0"/>
              <a:t>&lt;Relevant Government Bodies&gt;</a:t>
            </a:r>
          </a:p>
          <a:p>
            <a:pPr lvl="1"/>
            <a:r>
              <a:rPr lang="en-US" altLang="en-US" sz="2800" dirty="0"/>
              <a:t>&lt;Associated Industry Efforts&gt;</a:t>
            </a:r>
          </a:p>
          <a:p>
            <a:pPr lvl="1"/>
            <a:r>
              <a:rPr lang="en-US" altLang="en-US" sz="2800" dirty="0"/>
              <a:t>&lt;Evolution&gt;</a:t>
            </a:r>
          </a:p>
          <a:p>
            <a:pPr lvl="1"/>
            <a:r>
              <a:rPr lang="en-US" altLang="en-US" sz="2800" dirty="0"/>
              <a:t>&lt;Future features&gt;</a:t>
            </a:r>
          </a:p>
          <a:p>
            <a:pPr lvl="1"/>
            <a:r>
              <a:rPr lang="en-US" altLang="en-US" sz="2800" dirty="0"/>
              <a:t>&lt;Industry alignment&gt;</a:t>
            </a:r>
          </a:p>
          <a:p>
            <a:pPr lvl="1"/>
            <a:r>
              <a:rPr lang="en-US" altLang="en-US" sz="2800" dirty="0"/>
              <a:t>&lt;etc.&gt;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127319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A9F11CB6-E140-477E-A017-DBC8EB907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3GPP Working Groups</a:t>
            </a:r>
          </a:p>
        </p:txBody>
      </p:sp>
      <p:pic>
        <p:nvPicPr>
          <p:cNvPr id="10243" name="Picture 1">
            <a:extLst>
              <a:ext uri="{FF2B5EF4-FFF2-40B4-BE49-F238E27FC236}">
                <a16:creationId xmlns:a16="http://schemas.microsoft.com/office/drawing/2014/main" id="{DD21D425-37AA-409B-AAA4-682F48A6A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E714F55-5EE1-4D37-B863-0B77FEF984D4}"/>
              </a:ext>
            </a:extLst>
          </p:cNvPr>
          <p:cNvGraphicFramePr>
            <a:graphicFrameLocks noGrp="1"/>
          </p:cNvGraphicFramePr>
          <p:nvPr/>
        </p:nvGraphicFramePr>
        <p:xfrm>
          <a:off x="2408238" y="2655888"/>
          <a:ext cx="1752600" cy="3390900"/>
        </p:xfrm>
        <a:graphic>
          <a:graphicData uri="http://schemas.openxmlformats.org/drawingml/2006/table">
            <a:tbl>
              <a:tblPr/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252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TSG RAN</a:t>
                      </a:r>
                      <a:b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Radio Access Network</a:t>
                      </a:r>
                      <a:endParaRPr kumimoji="0" lang="en-US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82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RAN WG1</a:t>
                      </a:r>
                      <a:br>
                        <a:rPr kumimoji="0" lang="en-US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Radio Layer 1 spec</a:t>
                      </a:r>
                      <a:endParaRPr kumimoji="0" lang="en-US" altLang="en-US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00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RAN WG2</a:t>
                      </a:r>
                      <a:br>
                        <a:rPr kumimoji="0" lang="en-US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Radio Layer 2 spec</a:t>
                      </a:r>
                      <a:b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Radio Layer 3 RR spec</a:t>
                      </a:r>
                      <a:endParaRPr kumimoji="0" lang="en-US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27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RAN WG3 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lub spec, lur spec, lu spec</a:t>
                      </a:r>
                      <a:b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UTRAN O&amp;M requirements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00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RAN WG4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Radio Performance</a:t>
                      </a:r>
                      <a:b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Protocol aspects</a:t>
                      </a:r>
                      <a:endParaRPr kumimoji="0" lang="en-GB" altLang="en-US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03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RAN WG5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Mobile Terminal</a:t>
                      </a:r>
                      <a:b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Conformance Testing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9949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RAN WG6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GSM EDGE</a:t>
                      </a:r>
                      <a:b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Radio Access Network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5D6BD6-A57A-4DA4-B362-8880C456CEBD}"/>
              </a:ext>
            </a:extLst>
          </p:cNvPr>
          <p:cNvGraphicFramePr>
            <a:graphicFrameLocks noGrp="1"/>
          </p:cNvGraphicFramePr>
          <p:nvPr/>
        </p:nvGraphicFramePr>
        <p:xfrm>
          <a:off x="7208838" y="2665413"/>
          <a:ext cx="1778000" cy="2892427"/>
        </p:xfrm>
        <a:graphic>
          <a:graphicData uri="http://schemas.openxmlformats.org/drawingml/2006/table">
            <a:tbl>
              <a:tblPr/>
              <a:tblGrid>
                <a:gridCol w="177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0537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TSG SA</a:t>
                      </a:r>
                      <a:b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hlinkClick r:id="rId4"/>
                        </a:rPr>
                      </a:b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Service &amp; Systems Aspects </a:t>
                      </a:r>
                      <a:endParaRPr kumimoji="0" lang="en-US" alt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SA WG1 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13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SA WG2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Architecture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SA WG3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Security </a:t>
                      </a:r>
                      <a:endParaRPr kumimoji="0" lang="en-GB" altLang="en-US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798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SA WG4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Codec</a:t>
                      </a:r>
                      <a:endParaRPr kumimoji="0" lang="en-GB" altLang="en-US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16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SA WG5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Telecom Management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4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SA WG6</a:t>
                      </a:r>
                      <a:br>
                        <a:rPr kumimoji="0" lang="en-GB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Mission-critical applications</a:t>
                      </a:r>
                      <a:endParaRPr kumimoji="0" lang="en-GB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660A4D9-250F-4E97-960F-07D671270833}"/>
              </a:ext>
            </a:extLst>
          </p:cNvPr>
          <p:cNvGraphicFramePr>
            <a:graphicFrameLocks noGrp="1"/>
          </p:cNvGraphicFramePr>
          <p:nvPr/>
        </p:nvGraphicFramePr>
        <p:xfrm>
          <a:off x="4811713" y="2647950"/>
          <a:ext cx="1746250" cy="2297113"/>
        </p:xfrm>
        <a:graphic>
          <a:graphicData uri="http://schemas.openxmlformats.org/drawingml/2006/table">
            <a:tbl>
              <a:tblPr/>
              <a:tblGrid>
                <a:gridCol w="1746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21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TSG CT</a:t>
                      </a:r>
                      <a:b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Core Network &amp; Terminals</a:t>
                      </a:r>
                      <a:endParaRPr kumimoji="0" lang="en-US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0" marB="256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16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CT WG1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MM/CC/SM (lu) (‘end to end’)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0" marB="256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CT WG3</a:t>
                      </a:r>
                      <a:br>
                        <a:rPr kumimoji="0" lang="en-US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Interworking with external networks</a:t>
                      </a:r>
                      <a:endParaRPr kumimoji="0" lang="en-US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0" marB="256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CT WG4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MAP/GTP/BCH/SS  (‘core network’)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0" marB="256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CT WG6</a:t>
                      </a:r>
                      <a:br>
                        <a:rPr kumimoji="0" lang="en-US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Smart Card Application Aspects</a:t>
                      </a:r>
                      <a:endParaRPr kumimoji="0" lang="en-US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0" marB="256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0294" name="Straight Connector 11">
            <a:extLst>
              <a:ext uri="{FF2B5EF4-FFF2-40B4-BE49-F238E27FC236}">
                <a16:creationId xmlns:a16="http://schemas.microsoft.com/office/drawing/2014/main" id="{A44074C9-F124-4380-A912-BAD6D2905B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1900" y="24907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95" name="Straight Connector 15">
            <a:extLst>
              <a:ext uri="{FF2B5EF4-FFF2-40B4-BE49-F238E27FC236}">
                <a16:creationId xmlns:a16="http://schemas.microsoft.com/office/drawing/2014/main" id="{1459F8B1-D27B-463D-81DE-C9536DAC7D2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76588" y="2568575"/>
            <a:ext cx="0" cy="93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96" name="Straight Connector 16">
            <a:extLst>
              <a:ext uri="{FF2B5EF4-FFF2-40B4-BE49-F238E27FC236}">
                <a16:creationId xmlns:a16="http://schemas.microsoft.com/office/drawing/2014/main" id="{ECF10657-AEA3-4518-B805-516C36E138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6238" y="2571750"/>
            <a:ext cx="0" cy="84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97" name="Straight Connector 18">
            <a:extLst>
              <a:ext uri="{FF2B5EF4-FFF2-40B4-BE49-F238E27FC236}">
                <a16:creationId xmlns:a16="http://schemas.microsoft.com/office/drawing/2014/main" id="{05FDEB70-A174-4DB2-BB5B-616F03C65A3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24513" y="2568575"/>
            <a:ext cx="0" cy="84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98" name="Straight Connector 20">
            <a:extLst>
              <a:ext uri="{FF2B5EF4-FFF2-40B4-BE49-F238E27FC236}">
                <a16:creationId xmlns:a16="http://schemas.microsoft.com/office/drawing/2014/main" id="{FD061B92-89EF-4C87-A9E2-9075CF1579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76588" y="2563813"/>
            <a:ext cx="4821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930A5F7-765D-4684-873D-1B7277A3B965}"/>
              </a:ext>
            </a:extLst>
          </p:cNvPr>
          <p:cNvSpPr txBox="1"/>
          <p:nvPr/>
        </p:nvSpPr>
        <p:spPr>
          <a:xfrm>
            <a:off x="4525963" y="1995488"/>
            <a:ext cx="2197100" cy="461962"/>
          </a:xfrm>
          <a:prstGeom prst="rect">
            <a:avLst/>
          </a:prstGeom>
          <a:solidFill>
            <a:srgbClr val="72AF2F"/>
          </a:solidFill>
          <a:ln>
            <a:solidFill>
              <a:schemeClr val="tx1"/>
            </a:solidFill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" dirty="0">
                <a:solidFill>
                  <a:schemeClr val="accent2"/>
                </a:solidFill>
              </a:rPr>
              <a:t> </a:t>
            </a:r>
            <a:r>
              <a:rPr lang="en-GB" sz="400" dirty="0">
                <a:solidFill>
                  <a:schemeClr val="bg1"/>
                </a:solidFill>
              </a:rPr>
              <a:t>   </a:t>
            </a:r>
            <a:r>
              <a:rPr lang="en-GB" sz="1200" dirty="0">
                <a:solidFill>
                  <a:schemeClr val="bg1"/>
                </a:solidFill>
                <a:latin typeface="+mn-lt"/>
              </a:rPr>
              <a:t>Project Co-ordination Group (PCG)</a:t>
            </a:r>
            <a:endParaRPr lang="en-GB" sz="9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0300" name="Straight Connector 13">
            <a:extLst>
              <a:ext uri="{FF2B5EF4-FFF2-40B4-BE49-F238E27FC236}">
                <a16:creationId xmlns:a16="http://schemas.microsoft.com/office/drawing/2014/main" id="{4AB783E4-6DB0-4EAE-9A42-CC856FAC75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24513" y="2465388"/>
            <a:ext cx="0" cy="79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/>
              <a:t> Introduction</a:t>
            </a:r>
          </a:p>
          <a:p>
            <a:pPr lvl="1"/>
            <a:r>
              <a:rPr lang="en-US" altLang="en-US" sz="2800" dirty="0"/>
              <a:t> What is 3GPP and SA6, how it works!</a:t>
            </a:r>
          </a:p>
          <a:p>
            <a:pPr lvl="1"/>
            <a:r>
              <a:rPr lang="en-US" altLang="en-US" sz="2800" dirty="0"/>
              <a:t> History and Evolution of SA6</a:t>
            </a:r>
          </a:p>
          <a:p>
            <a:pPr lvl="1"/>
            <a:r>
              <a:rPr lang="en-US" altLang="en-US" sz="2800" dirty="0"/>
              <a:t> Rel-16 / Rel-17 Overviews</a:t>
            </a:r>
          </a:p>
          <a:p>
            <a:r>
              <a:rPr lang="en-US" altLang="en-US" sz="3200" dirty="0"/>
              <a:t> Mission Critical Efforts</a:t>
            </a:r>
          </a:p>
          <a:p>
            <a:r>
              <a:rPr lang="en-US" altLang="en-US" sz="3200" dirty="0"/>
              <a:t> Vertical Industry Enablement </a:t>
            </a:r>
          </a:p>
          <a:p>
            <a:r>
              <a:rPr lang="en-US" altLang="en-US" sz="3200" dirty="0"/>
              <a:t> </a:t>
            </a:r>
            <a:r>
              <a:rPr lang="en-US" altLang="en-US" sz="3200" dirty="0">
                <a:highlight>
                  <a:srgbClr val="FFFF00"/>
                </a:highlight>
              </a:rPr>
              <a:t>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1787578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94328B4D-1A7A-4B26-B63E-BCDEA2891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Conclusions</a:t>
            </a:r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F5891FBF-D031-4628-B54D-3D6A5F11A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10544175" cy="4333875"/>
          </a:xfrm>
        </p:spPr>
        <p:txBody>
          <a:bodyPr/>
          <a:lstStyle/>
          <a:p>
            <a:r>
              <a:rPr lang="en-US" altLang="en-US" sz="3200" dirty="0"/>
              <a:t> 3GPP has established a mature set of MCX standards</a:t>
            </a:r>
          </a:p>
          <a:p>
            <a:pPr lvl="1"/>
            <a:r>
              <a:rPr lang="en-US" altLang="en-US" dirty="0"/>
              <a:t>Enhancements will continue!</a:t>
            </a:r>
          </a:p>
          <a:p>
            <a:r>
              <a:rPr lang="en-US" altLang="en-US" sz="3200" dirty="0"/>
              <a:t> SA6 expanded scope has enabled standardized support for vertical industries </a:t>
            </a:r>
          </a:p>
          <a:p>
            <a:r>
              <a:rPr lang="en-US" altLang="en-US" sz="3200" dirty="0"/>
              <a:t> Industry feedback is critical to robust standards</a:t>
            </a:r>
          </a:p>
          <a:p>
            <a:pPr lvl="1"/>
            <a:r>
              <a:rPr lang="en-US" altLang="en-US" dirty="0"/>
              <a:t>ETSI Mission Critical </a:t>
            </a:r>
            <a:r>
              <a:rPr lang="en-US" altLang="en-US" dirty="0" err="1"/>
              <a:t>Plugtests</a:t>
            </a:r>
            <a:r>
              <a:rPr lang="en-US" altLang="en-US" dirty="0"/>
              <a:t>™</a:t>
            </a:r>
          </a:p>
          <a:p>
            <a:pPr lvl="1"/>
            <a:r>
              <a:rPr lang="en-US" altLang="en-US" dirty="0"/>
              <a:t>Additional input through requirements and liaisons</a:t>
            </a:r>
          </a:p>
          <a:p>
            <a:r>
              <a:rPr lang="en-US" altLang="en-US" sz="3200" dirty="0"/>
              <a:t> Participation is essential: Please join us</a:t>
            </a:r>
          </a:p>
          <a:p>
            <a:pPr lvl="1"/>
            <a:r>
              <a:rPr lang="en-US" altLang="en-US" dirty="0"/>
              <a:t>Contribution-driven approach – Your voice will be heard!</a:t>
            </a:r>
          </a:p>
        </p:txBody>
      </p:sp>
      <p:pic>
        <p:nvPicPr>
          <p:cNvPr id="36868" name="Picture 1">
            <a:extLst>
              <a:ext uri="{FF2B5EF4-FFF2-40B4-BE49-F238E27FC236}">
                <a16:creationId xmlns:a16="http://schemas.microsoft.com/office/drawing/2014/main" id="{1292ADDA-0F86-4360-977E-A548B3702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>
            <a:extLst>
              <a:ext uri="{FF2B5EF4-FFF2-40B4-BE49-F238E27FC236}">
                <a16:creationId xmlns:a16="http://schemas.microsoft.com/office/drawing/2014/main" id="{1304E772-DDDB-4E6B-952B-006BE05BC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143000"/>
            <a:ext cx="10515600" cy="2852738"/>
          </a:xfrm>
        </p:spPr>
        <p:txBody>
          <a:bodyPr/>
          <a:lstStyle/>
          <a:p>
            <a:r>
              <a:rPr lang="en-US" altLang="en-US" sz="4800"/>
              <a:t>Thank you for your attention!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C43B8C-D246-4DFA-8DA7-C821AD05AE01}"/>
              </a:ext>
            </a:extLst>
          </p:cNvPr>
          <p:cNvSpPr txBox="1"/>
          <p:nvPr/>
        </p:nvSpPr>
        <p:spPr>
          <a:xfrm>
            <a:off x="9170988" y="5048250"/>
            <a:ext cx="23590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  <a:cs typeface="+mn-cs"/>
              </a:rPr>
              <a:t>www.3gpp.org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E551E9-2FE3-4968-A041-5531F2DD120C}"/>
              </a:ext>
            </a:extLst>
          </p:cNvPr>
          <p:cNvSpPr>
            <a:spLocks/>
          </p:cNvSpPr>
          <p:nvPr/>
        </p:nvSpPr>
        <p:spPr bwMode="auto">
          <a:xfrm>
            <a:off x="252413" y="4802188"/>
            <a:ext cx="32448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  <a:hlinkClick r:id="rId2"/>
              </a:rPr>
              <a:t>info@3gpp.org</a:t>
            </a:r>
            <a:endParaRPr lang="en-GB" sz="2000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</a:rPr>
              <a:t>s.chitturi@samsung.com </a:t>
            </a:r>
          </a:p>
        </p:txBody>
      </p:sp>
      <p:pic>
        <p:nvPicPr>
          <p:cNvPr id="38917" name="Picture 8" descr="http://paranormalehradio.files.wordpress.com/2011/10/100091-green-metallic-orb-icon-social-media-logos-mail.png">
            <a:extLst>
              <a:ext uri="{FF2B5EF4-FFF2-40B4-BE49-F238E27FC236}">
                <a16:creationId xmlns:a16="http://schemas.microsoft.com/office/drawing/2014/main" id="{C6706B54-EAFF-4A63-9CF0-E1DF6CF5C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4313238"/>
            <a:ext cx="6159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8C9564-F26E-4710-AD86-915459DA1D13}"/>
              </a:ext>
            </a:extLst>
          </p:cNvPr>
          <p:cNvSpPr txBox="1"/>
          <p:nvPr/>
        </p:nvSpPr>
        <p:spPr>
          <a:xfrm>
            <a:off x="252413" y="5630863"/>
            <a:ext cx="6972300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 dirty="0">
                <a:latin typeface="+mn-lt"/>
              </a:rPr>
              <a:t>Search for WIDs at </a:t>
            </a:r>
            <a:r>
              <a:rPr lang="en-GB" dirty="0">
                <a:latin typeface="+mn-lt"/>
                <a:hlinkClick r:id="rId4"/>
              </a:rPr>
              <a:t>http://www.3gpp.org/specifications/work-plan</a:t>
            </a:r>
            <a:r>
              <a:rPr lang="en-GB" dirty="0">
                <a:latin typeface="+mn-lt"/>
              </a:rPr>
              <a:t>  and </a:t>
            </a:r>
            <a:r>
              <a:rPr lang="en-GB" dirty="0">
                <a:latin typeface="+mn-lt"/>
                <a:hlinkClick r:id="rId5"/>
              </a:rPr>
              <a:t>http://www.3gpp.org/ftp/Information/WORK_PLAN/</a:t>
            </a:r>
            <a:r>
              <a:rPr lang="en-GB" dirty="0">
                <a:latin typeface="+mn-lt"/>
              </a:rPr>
              <a:t> </a:t>
            </a:r>
          </a:p>
        </p:txBody>
      </p:sp>
      <p:pic>
        <p:nvPicPr>
          <p:cNvPr id="38919" name="Picture 1">
            <a:extLst>
              <a:ext uri="{FF2B5EF4-FFF2-40B4-BE49-F238E27FC236}">
                <a16:creationId xmlns:a16="http://schemas.microsoft.com/office/drawing/2014/main" id="{F2F6CF1E-60F3-408D-A948-2E2517FF2D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688" y="4329113"/>
            <a:ext cx="2332037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AF9B7175-D2F0-4EA8-A5BC-51C7F3AC9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50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3GPP Process – Mission Critical Standards</a:t>
            </a:r>
          </a:p>
        </p:txBody>
      </p:sp>
      <p:pic>
        <p:nvPicPr>
          <p:cNvPr id="12291" name="Picture 1">
            <a:extLst>
              <a:ext uri="{FF2B5EF4-FFF2-40B4-BE49-F238E27FC236}">
                <a16:creationId xmlns:a16="http://schemas.microsoft.com/office/drawing/2014/main" id="{1848377D-2305-4F72-8DB9-DFC797F054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C:\Clipart\Office\penpaper.wmf">
            <a:extLst>
              <a:ext uri="{FF2B5EF4-FFF2-40B4-BE49-F238E27FC236}">
                <a16:creationId xmlns:a16="http://schemas.microsoft.com/office/drawing/2014/main" id="{2B2EBE0A-C8A3-401D-BAA9-5F6193CAA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638" y="2528888"/>
            <a:ext cx="981075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293" name="Object 5">
            <a:extLst>
              <a:ext uri="{FF2B5EF4-FFF2-40B4-BE49-F238E27FC236}">
                <a16:creationId xmlns:a16="http://schemas.microsoft.com/office/drawing/2014/main" id="{F4EAEF94-6CEA-47E2-861C-B8CB92CEE02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6975" y="2519363"/>
          <a:ext cx="1489075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Visio" r:id="rId6" imgW="5750011" imgH="5289618" progId="Visio.Drawing.11">
                  <p:embed/>
                </p:oleObj>
              </mc:Choice>
              <mc:Fallback>
                <p:oleObj name="Visio" r:id="rId6" imgW="5750011" imgH="5289618" progId="Visio.Drawing.11">
                  <p:embed/>
                  <p:pic>
                    <p:nvPicPr>
                      <p:cNvPr id="12293" name="Object 5">
                        <a:extLst>
                          <a:ext uri="{FF2B5EF4-FFF2-40B4-BE49-F238E27FC236}">
                            <a16:creationId xmlns:a16="http://schemas.microsoft.com/office/drawing/2014/main" id="{F4EAEF94-6CEA-47E2-861C-B8CB92CEE0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6975" y="2519363"/>
                        <a:ext cx="1489075" cy="136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294" name="Picture 7">
            <a:extLst>
              <a:ext uri="{FF2B5EF4-FFF2-40B4-BE49-F238E27FC236}">
                <a16:creationId xmlns:a16="http://schemas.microsoft.com/office/drawing/2014/main" id="{DC0CCFBA-FF5E-4B4E-92E3-78840E5B1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538" y="2540000"/>
            <a:ext cx="903287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ight Arrow 8">
            <a:extLst>
              <a:ext uri="{FF2B5EF4-FFF2-40B4-BE49-F238E27FC236}">
                <a16:creationId xmlns:a16="http://schemas.microsoft.com/office/drawing/2014/main" id="{233A42C6-7D99-4FB8-847A-4DED364F2E2F}"/>
              </a:ext>
            </a:extLst>
          </p:cNvPr>
          <p:cNvSpPr/>
          <p:nvPr/>
        </p:nvSpPr>
        <p:spPr bwMode="auto">
          <a:xfrm>
            <a:off x="2665413" y="2881313"/>
            <a:ext cx="654050" cy="29368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050" dirty="0">
              <a:latin typeface="Calibri" pitchFamily="34" charset="0"/>
            </a:endParaRP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B943F42B-D99B-4FA3-8867-26985A4E0E59}"/>
              </a:ext>
            </a:extLst>
          </p:cNvPr>
          <p:cNvSpPr/>
          <p:nvPr/>
        </p:nvSpPr>
        <p:spPr bwMode="auto">
          <a:xfrm>
            <a:off x="5486400" y="2882900"/>
            <a:ext cx="654050" cy="29368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050" dirty="0">
              <a:latin typeface="Calibr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20A0A2-975B-4EFF-940A-017F18357B49}"/>
              </a:ext>
            </a:extLst>
          </p:cNvPr>
          <p:cNvSpPr txBox="1"/>
          <p:nvPr/>
        </p:nvSpPr>
        <p:spPr>
          <a:xfrm flipH="1">
            <a:off x="1276350" y="1831975"/>
            <a:ext cx="15763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Stage 1:</a:t>
            </a:r>
          </a:p>
          <a:p>
            <a:pPr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Requirements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7E1E91-3049-4EAE-B7CC-3D625ABC808C}"/>
              </a:ext>
            </a:extLst>
          </p:cNvPr>
          <p:cNvSpPr txBox="1"/>
          <p:nvPr/>
        </p:nvSpPr>
        <p:spPr>
          <a:xfrm flipH="1">
            <a:off x="3802063" y="1833563"/>
            <a:ext cx="157638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Stage 2:</a:t>
            </a:r>
          </a:p>
          <a:p>
            <a:pPr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Architecture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A42E85-C2C5-4F8B-87CC-188E69718555}"/>
              </a:ext>
            </a:extLst>
          </p:cNvPr>
          <p:cNvSpPr txBox="1"/>
          <p:nvPr/>
        </p:nvSpPr>
        <p:spPr>
          <a:xfrm flipH="1">
            <a:off x="6188075" y="1860550"/>
            <a:ext cx="23479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Stage 3:</a:t>
            </a:r>
          </a:p>
          <a:p>
            <a:pPr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Interfaces &amp; Protocols</a:t>
            </a:r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850D8DCF-A513-436C-9FEB-34ECC7A761CC}"/>
              </a:ext>
            </a:extLst>
          </p:cNvPr>
          <p:cNvSpPr/>
          <p:nvPr/>
        </p:nvSpPr>
        <p:spPr bwMode="auto">
          <a:xfrm>
            <a:off x="7726363" y="2881313"/>
            <a:ext cx="654050" cy="29368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050" dirty="0">
              <a:latin typeface="Calibr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F6D29C-611A-4AD6-8FF3-EA21C6E7DAA5}"/>
              </a:ext>
            </a:extLst>
          </p:cNvPr>
          <p:cNvSpPr txBox="1"/>
          <p:nvPr/>
        </p:nvSpPr>
        <p:spPr>
          <a:xfrm flipH="1">
            <a:off x="8504238" y="1854200"/>
            <a:ext cx="1479550" cy="311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Change Requests</a:t>
            </a:r>
          </a:p>
        </p:txBody>
      </p:sp>
      <p:grpSp>
        <p:nvGrpSpPr>
          <p:cNvPr id="12302" name="Group 15">
            <a:extLst>
              <a:ext uri="{FF2B5EF4-FFF2-40B4-BE49-F238E27FC236}">
                <a16:creationId xmlns:a16="http://schemas.microsoft.com/office/drawing/2014/main" id="{77B5BD92-6DB0-47D3-B7C4-3EC401B4BE13}"/>
              </a:ext>
            </a:extLst>
          </p:cNvPr>
          <p:cNvGrpSpPr>
            <a:grpSpLocks/>
          </p:cNvGrpSpPr>
          <p:nvPr/>
        </p:nvGrpSpPr>
        <p:grpSpPr bwMode="auto">
          <a:xfrm>
            <a:off x="8794750" y="2952750"/>
            <a:ext cx="762000" cy="152400"/>
            <a:chOff x="7848600" y="2209800"/>
            <a:chExt cx="762000" cy="15240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42F3627-3B4C-459D-A909-5EE3C8B1F055}"/>
                </a:ext>
              </a:extLst>
            </p:cNvPr>
            <p:cNvSpPr/>
            <p:nvPr/>
          </p:nvSpPr>
          <p:spPr>
            <a:xfrm>
              <a:off x="7848600" y="22098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3AC60B2-FE78-47F7-8B40-9AA958694372}"/>
                </a:ext>
              </a:extLst>
            </p:cNvPr>
            <p:cNvSpPr/>
            <p:nvPr/>
          </p:nvSpPr>
          <p:spPr>
            <a:xfrm>
              <a:off x="8153400" y="22098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40999FF-D163-499B-B473-F2F040358483}"/>
                </a:ext>
              </a:extLst>
            </p:cNvPr>
            <p:cNvSpPr/>
            <p:nvPr/>
          </p:nvSpPr>
          <p:spPr>
            <a:xfrm>
              <a:off x="8458200" y="22098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/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649C6955-668C-4297-A2CD-CFAC03EB7AEF}"/>
              </a:ext>
            </a:extLst>
          </p:cNvPr>
          <p:cNvSpPr/>
          <p:nvPr/>
        </p:nvSpPr>
        <p:spPr>
          <a:xfrm>
            <a:off x="6276975" y="4902200"/>
            <a:ext cx="1655763" cy="398463"/>
          </a:xfrm>
          <a:prstGeom prst="ellipse">
            <a:avLst/>
          </a:prstGeom>
          <a:solidFill>
            <a:srgbClr val="FEF8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7EDD289-6D4E-4A64-9257-A8277FF11B19}"/>
              </a:ext>
            </a:extLst>
          </p:cNvPr>
          <p:cNvSpPr/>
          <p:nvPr/>
        </p:nvSpPr>
        <p:spPr>
          <a:xfrm>
            <a:off x="6353175" y="3863975"/>
            <a:ext cx="1639888" cy="428625"/>
          </a:xfrm>
          <a:prstGeom prst="ellipse">
            <a:avLst/>
          </a:prstGeom>
          <a:solidFill>
            <a:srgbClr val="FEF8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580AFD5-EDB1-4E2E-918E-B599E7EC8329}"/>
              </a:ext>
            </a:extLst>
          </p:cNvPr>
          <p:cNvSpPr/>
          <p:nvPr/>
        </p:nvSpPr>
        <p:spPr>
          <a:xfrm>
            <a:off x="969963" y="3757613"/>
            <a:ext cx="2052637" cy="1824037"/>
          </a:xfrm>
          <a:prstGeom prst="ellipse">
            <a:avLst/>
          </a:prstGeom>
          <a:solidFill>
            <a:srgbClr val="FEF8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4E0E30-F356-491F-9860-6CF1134765BB}"/>
              </a:ext>
            </a:extLst>
          </p:cNvPr>
          <p:cNvSpPr txBox="1"/>
          <p:nvPr/>
        </p:nvSpPr>
        <p:spPr>
          <a:xfrm>
            <a:off x="1193800" y="3922713"/>
            <a:ext cx="1839913" cy="1554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 SA1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Requirements normally come from service providers (operators, governments)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High Public Safety presence from all global regions (Asia, Europe, US) for Mission Critical applications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32FEB73-4501-46FD-A61F-BA50D43CEC11}"/>
              </a:ext>
            </a:extLst>
          </p:cNvPr>
          <p:cNvSpPr txBox="1"/>
          <p:nvPr/>
        </p:nvSpPr>
        <p:spPr>
          <a:xfrm>
            <a:off x="6497638" y="3897313"/>
            <a:ext cx="1412875" cy="1924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CT1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Core protocols</a:t>
            </a:r>
          </a:p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CT3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Policy &amp; QoS</a:t>
            </a:r>
          </a:p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CT4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Database aspects</a:t>
            </a:r>
          </a:p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SA3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Security protocols</a:t>
            </a:r>
          </a:p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SA4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Codec and some </a:t>
            </a:r>
            <a:br>
              <a:rPr lang="en-GB" sz="1050" dirty="0">
                <a:latin typeface="Calibri" pitchFamily="34" charset="0"/>
              </a:rPr>
            </a:br>
            <a:r>
              <a:rPr lang="en-GB" sz="1050" dirty="0">
                <a:latin typeface="Calibri" pitchFamily="34" charset="0"/>
              </a:rPr>
              <a:t>multicast aspects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10ED5D6-4818-4355-83F8-2B92687FE847}"/>
              </a:ext>
            </a:extLst>
          </p:cNvPr>
          <p:cNvCxnSpPr>
            <a:endCxn id="20" idx="2"/>
          </p:cNvCxnSpPr>
          <p:nvPr/>
        </p:nvCxnSpPr>
        <p:spPr>
          <a:xfrm>
            <a:off x="5378450" y="4768850"/>
            <a:ext cx="898525" cy="3317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FA64E9D1-7CB4-4134-97C4-93CBE7517BCA}"/>
              </a:ext>
            </a:extLst>
          </p:cNvPr>
          <p:cNvSpPr/>
          <p:nvPr/>
        </p:nvSpPr>
        <p:spPr>
          <a:xfrm>
            <a:off x="3524250" y="4357688"/>
            <a:ext cx="2201863" cy="595312"/>
          </a:xfrm>
          <a:prstGeom prst="ellipse">
            <a:avLst/>
          </a:prstGeom>
          <a:solidFill>
            <a:srgbClr val="FEF8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E443FDB-DE1E-4C9D-BBE9-EE80410A2F86}"/>
              </a:ext>
            </a:extLst>
          </p:cNvPr>
          <p:cNvSpPr/>
          <p:nvPr/>
        </p:nvSpPr>
        <p:spPr>
          <a:xfrm>
            <a:off x="3548063" y="3892550"/>
            <a:ext cx="2232025" cy="5715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31A5181-AD37-4B49-8287-BCEEE3A5641A}"/>
              </a:ext>
            </a:extLst>
          </p:cNvPr>
          <p:cNvSpPr txBox="1"/>
          <p:nvPr/>
        </p:nvSpPr>
        <p:spPr>
          <a:xfrm>
            <a:off x="3857625" y="3902075"/>
            <a:ext cx="194627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SA6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(Mission Critical) application </a:t>
            </a:r>
            <a:br>
              <a:rPr lang="en-GB" sz="1050" dirty="0">
                <a:latin typeface="Calibri" pitchFamily="34" charset="0"/>
              </a:rPr>
            </a:br>
            <a:r>
              <a:rPr lang="en-GB" sz="1050" dirty="0">
                <a:latin typeface="Calibri" pitchFamily="34" charset="0"/>
              </a:rPr>
              <a:t>architecture</a:t>
            </a:r>
          </a:p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SA3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Security architecture and </a:t>
            </a:r>
            <a:br>
              <a:rPr lang="en-GB" sz="1050" dirty="0">
                <a:latin typeface="Calibri" pitchFamily="34" charset="0"/>
              </a:rPr>
            </a:br>
            <a:r>
              <a:rPr lang="en-GB" sz="1050" dirty="0">
                <a:latin typeface="Calibri" pitchFamily="34" charset="0"/>
              </a:rPr>
              <a:t>protocols</a:t>
            </a:r>
          </a:p>
          <a:p>
            <a:pPr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SA2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Overall LTE (4G, GSCE, ProSe) system architecture</a:t>
            </a:r>
          </a:p>
        </p:txBody>
      </p:sp>
      <p:sp>
        <p:nvSpPr>
          <p:cNvPr id="12312" name="TextBox 28">
            <a:extLst>
              <a:ext uri="{FF2B5EF4-FFF2-40B4-BE49-F238E27FC236}">
                <a16:creationId xmlns:a16="http://schemas.microsoft.com/office/drawing/2014/main" id="{1696346F-603B-4296-9D8B-204A11510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4250" y="5878513"/>
            <a:ext cx="3759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2713" indent="-112713">
              <a:lnSpc>
                <a:spcPct val="90000"/>
              </a:lnSpc>
              <a:spcBef>
                <a:spcPts val="1000"/>
              </a:spcBef>
              <a:buBlip>
                <a:blip r:embed="rId9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/>
              <a:t>+ </a:t>
            </a:r>
            <a:r>
              <a:rPr lang="en-GB" altLang="en-US" sz="1800" b="1">
                <a:solidFill>
                  <a:srgbClr val="FF0000"/>
                </a:solidFill>
              </a:rPr>
              <a:t>RAN</a:t>
            </a:r>
            <a:r>
              <a:rPr lang="en-GB" altLang="en-US" sz="1800"/>
              <a:t> </a:t>
            </a:r>
            <a:r>
              <a:rPr lang="en-GB" altLang="en-US" sz="1400"/>
              <a:t>groups for radio specifications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B3B9E985-D127-4CE3-B29C-3E2F48E1D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History – SA6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4B0C0EC3-29E4-46D2-965A-185F4B485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11235267" cy="4316942"/>
          </a:xfrm>
        </p:spPr>
        <p:txBody>
          <a:bodyPr/>
          <a:lstStyle/>
          <a:p>
            <a:r>
              <a:rPr lang="en-US" altLang="en-US" dirty="0"/>
              <a:t>3GPP identified as the home for global Mission Critical Services (MCX) Standards</a:t>
            </a:r>
          </a:p>
          <a:p>
            <a:pPr lvl="1"/>
            <a:r>
              <a:rPr lang="en-US" altLang="en-US" sz="2000" dirty="0"/>
              <a:t>Over 600 user requirements with inputs from TETRA, P25 and mobile broadband industry</a:t>
            </a:r>
          </a:p>
          <a:p>
            <a:pPr lvl="1"/>
            <a:r>
              <a:rPr lang="en-US" altLang="en-US" sz="2000" dirty="0"/>
              <a:t>New Working Group dedicated for Mission Critical Applications (SA6) – first expansion in 20 years!</a:t>
            </a:r>
          </a:p>
          <a:p>
            <a:r>
              <a:rPr lang="en-US" altLang="en-US" dirty="0"/>
              <a:t>First global MCPTT standard published in 2016 (Rel-13)</a:t>
            </a:r>
          </a:p>
          <a:p>
            <a:pPr lvl="1"/>
            <a:r>
              <a:rPr lang="en-US" altLang="en-US" sz="2000" dirty="0"/>
              <a:t>MC standardization continues to evolve….</a:t>
            </a:r>
          </a:p>
          <a:p>
            <a:r>
              <a:rPr lang="en-US" altLang="en-US" dirty="0"/>
              <a:t>SA6 expands its Terms of Reference in June 2017</a:t>
            </a:r>
          </a:p>
          <a:p>
            <a:pPr lvl="1"/>
            <a:r>
              <a:rPr lang="en-US" sz="2000" dirty="0"/>
              <a:t>Critical Communications and related verticals (e.g. railways)</a:t>
            </a:r>
          </a:p>
          <a:p>
            <a:pPr lvl="1"/>
            <a:r>
              <a:rPr lang="en-US" sz="2000" dirty="0"/>
              <a:t>Other applications to support industry verticals</a:t>
            </a:r>
          </a:p>
          <a:p>
            <a:pPr lvl="1"/>
            <a:r>
              <a:rPr lang="en-US" sz="2000" dirty="0"/>
              <a:t>Northbound and device Application Programming Interfaces (APIs) for the above applications</a:t>
            </a:r>
          </a:p>
          <a:p>
            <a:pPr lvl="1"/>
            <a:r>
              <a:rPr lang="en-US" sz="2000" dirty="0"/>
              <a:t>Common API framework to support 3GPP northbound API development efforts</a:t>
            </a:r>
          </a:p>
        </p:txBody>
      </p:sp>
      <p:pic>
        <p:nvPicPr>
          <p:cNvPr id="14340" name="Picture 1">
            <a:extLst>
              <a:ext uri="{FF2B5EF4-FFF2-40B4-BE49-F238E27FC236}">
                <a16:creationId xmlns:a16="http://schemas.microsoft.com/office/drawing/2014/main" id="{BE68D278-DEA0-4486-B9F3-EF134C689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18EA708-9428-4ABB-BBD3-8C81DDE06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Rel-16 Overview - Snapshot</a:t>
            </a:r>
          </a:p>
        </p:txBody>
      </p:sp>
      <p:pic>
        <p:nvPicPr>
          <p:cNvPr id="18435" name="Picture 1">
            <a:extLst>
              <a:ext uri="{FF2B5EF4-FFF2-40B4-BE49-F238E27FC236}">
                <a16:creationId xmlns:a16="http://schemas.microsoft.com/office/drawing/2014/main" id="{81E46579-E89A-4082-8B20-787629833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9" name="표 160">
            <a:extLst>
              <a:ext uri="{FF2B5EF4-FFF2-40B4-BE49-F238E27FC236}">
                <a16:creationId xmlns:a16="http://schemas.microsoft.com/office/drawing/2014/main" id="{4CC776D9-D959-479E-93F9-332041817D84}"/>
              </a:ext>
            </a:extLst>
          </p:cNvPr>
          <p:cNvGraphicFramePr>
            <a:graphicFrameLocks noGrp="1"/>
          </p:cNvGraphicFramePr>
          <p:nvPr/>
        </p:nvGraphicFramePr>
        <p:xfrm>
          <a:off x="1095375" y="1911350"/>
          <a:ext cx="8902697" cy="4324350"/>
        </p:xfrm>
        <a:graphic>
          <a:graphicData uri="http://schemas.openxmlformats.org/drawingml/2006/table">
            <a:tbl>
              <a:tblPr firstRow="1" bandRow="1"/>
              <a:tblGrid>
                <a:gridCol w="533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90747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274323">
                <a:tc gridSpan="16">
                  <a:txBody>
                    <a:bodyPr/>
                    <a:lstStyle>
                      <a:lvl1pPr marL="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2018</a:t>
                      </a:r>
                      <a:r>
                        <a:rPr lang="ko-KR" altLang="en-US" sz="1200" b="1" i="1" baseline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                                                                                            </a:t>
                      </a:r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2019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>
                      <a:lvl1pPr marL="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3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Jun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Jul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Aug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Sep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Oct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Nov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Dec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Jan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Feb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Mar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Apr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May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Jun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July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Aug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Sep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716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269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6537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latinLnBrk="0">
                        <a:spcBef>
                          <a:spcPts val="0"/>
                        </a:spcBef>
                      </a:pPr>
                      <a:endParaRPr lang="ko-KR" altLang="en-US" sz="8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Bef>
                          <a:spcPts val="0"/>
                        </a:spcBef>
                      </a:pPr>
                      <a:endParaRPr lang="ko-KR" altLang="en-US" sz="8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Bef>
                          <a:spcPts val="0"/>
                        </a:spcBef>
                      </a:pPr>
                      <a:endParaRPr lang="ko-KR" altLang="en-US" sz="8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9660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498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2542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8578" name="Group 49">
            <a:extLst>
              <a:ext uri="{FF2B5EF4-FFF2-40B4-BE49-F238E27FC236}">
                <a16:creationId xmlns:a16="http://schemas.microsoft.com/office/drawing/2014/main" id="{F8DCAFA1-0972-40AA-8977-0CB7FA37B1D1}"/>
              </a:ext>
            </a:extLst>
          </p:cNvPr>
          <p:cNvGrpSpPr>
            <a:grpSpLocks/>
          </p:cNvGrpSpPr>
          <p:nvPr/>
        </p:nvGrpSpPr>
        <p:grpSpPr bwMode="auto">
          <a:xfrm>
            <a:off x="1706563" y="2479675"/>
            <a:ext cx="7742237" cy="496888"/>
            <a:chOff x="2565745" y="857622"/>
            <a:chExt cx="5531527" cy="652812"/>
          </a:xfrm>
        </p:grpSpPr>
        <p:sp>
          <p:nvSpPr>
            <p:cNvPr id="51" name="포인트가 7개인 별 162">
              <a:extLst>
                <a:ext uri="{FF2B5EF4-FFF2-40B4-BE49-F238E27FC236}">
                  <a16:creationId xmlns:a16="http://schemas.microsoft.com/office/drawing/2014/main" id="{C9EB992C-259D-456D-8BFB-DA539745F174}"/>
                </a:ext>
              </a:extLst>
            </p:cNvPr>
            <p:cNvSpPr/>
            <p:nvPr/>
          </p:nvSpPr>
          <p:spPr>
            <a:xfrm>
              <a:off x="3441353" y="857622"/>
              <a:ext cx="139507" cy="191881"/>
            </a:xfrm>
            <a:prstGeom prst="star7">
              <a:avLst/>
            </a:prstGeom>
            <a:solidFill>
              <a:srgbClr val="FFFF00"/>
            </a:solidFill>
            <a:ln w="127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 defTabSz="91430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kern="0">
                <a:solidFill>
                  <a:prstClr val="white"/>
                </a:solidFill>
                <a:latin typeface="맑은 고딕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CF16933-06DA-4EB6-B72B-9290ECB7CA9F}"/>
                </a:ext>
              </a:extLst>
            </p:cNvPr>
            <p:cNvSpPr txBox="1"/>
            <p:nvPr/>
          </p:nvSpPr>
          <p:spPr>
            <a:xfrm>
              <a:off x="3550237" y="959820"/>
              <a:ext cx="279015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#81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7C6D695-469F-41B1-8D2B-FB08141E1633}"/>
                </a:ext>
              </a:extLst>
            </p:cNvPr>
            <p:cNvSpPr txBox="1"/>
            <p:nvPr/>
          </p:nvSpPr>
          <p:spPr>
            <a:xfrm>
              <a:off x="4597109" y="953562"/>
              <a:ext cx="277881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#82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09FA4F5-F166-4AE1-983B-5A7BF85592E8}"/>
                </a:ext>
              </a:extLst>
            </p:cNvPr>
            <p:cNvSpPr txBox="1"/>
            <p:nvPr/>
          </p:nvSpPr>
          <p:spPr>
            <a:xfrm>
              <a:off x="5721109" y="982762"/>
              <a:ext cx="279015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#83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B3CFE6B-64C4-46FC-BFD6-F95D573C2BA1}"/>
                </a:ext>
              </a:extLst>
            </p:cNvPr>
            <p:cNvSpPr txBox="1"/>
            <p:nvPr/>
          </p:nvSpPr>
          <p:spPr>
            <a:xfrm>
              <a:off x="6856450" y="982762"/>
              <a:ext cx="279015" cy="206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#84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5E9733E-51A0-4325-83C0-5E86837AAFD4}"/>
                </a:ext>
              </a:extLst>
            </p:cNvPr>
            <p:cNvSpPr txBox="1"/>
            <p:nvPr/>
          </p:nvSpPr>
          <p:spPr>
            <a:xfrm>
              <a:off x="3614886" y="1301868"/>
              <a:ext cx="412851" cy="191881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#26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D69207E-B29E-4FE6-9481-7DB8B269CC18}"/>
                </a:ext>
              </a:extLst>
            </p:cNvPr>
            <p:cNvSpPr txBox="1"/>
            <p:nvPr/>
          </p:nvSpPr>
          <p:spPr>
            <a:xfrm>
              <a:off x="4128682" y="1293525"/>
              <a:ext cx="411717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#27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28159DE-782F-4B7B-BA48-7CCF143DBBFD}"/>
                </a:ext>
              </a:extLst>
            </p:cNvPr>
            <p:cNvSpPr txBox="1"/>
            <p:nvPr/>
          </p:nvSpPr>
          <p:spPr>
            <a:xfrm>
              <a:off x="4861380" y="1310211"/>
              <a:ext cx="411717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#28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482041A-4069-4B6C-8C7E-82369E19F888}"/>
                </a:ext>
              </a:extLst>
            </p:cNvPr>
            <p:cNvSpPr txBox="1"/>
            <p:nvPr/>
          </p:nvSpPr>
          <p:spPr>
            <a:xfrm>
              <a:off x="5294647" y="1310211"/>
              <a:ext cx="412851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#29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A3D18D7-6D3D-4AA3-ABB8-F3882AAA4A63}"/>
                </a:ext>
              </a:extLst>
            </p:cNvPr>
            <p:cNvSpPr txBox="1"/>
            <p:nvPr/>
          </p:nvSpPr>
          <p:spPr>
            <a:xfrm>
              <a:off x="5803906" y="1318553"/>
              <a:ext cx="411717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#30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48827BA-5BB8-42D3-8265-4710B642B4A8}"/>
                </a:ext>
              </a:extLst>
            </p:cNvPr>
            <p:cNvSpPr txBox="1"/>
            <p:nvPr/>
          </p:nvSpPr>
          <p:spPr>
            <a:xfrm>
              <a:off x="7685555" y="1293525"/>
              <a:ext cx="411717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#33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2600BB3C-52B2-4BE8-B401-8B90F5C40B79}"/>
                </a:ext>
              </a:extLst>
            </p:cNvPr>
            <p:cNvSpPr txBox="1"/>
            <p:nvPr/>
          </p:nvSpPr>
          <p:spPr>
            <a:xfrm>
              <a:off x="2565745" y="1310211"/>
              <a:ext cx="411717" cy="1856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#25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6" name="다이아몬드 184">
              <a:extLst>
                <a:ext uri="{FF2B5EF4-FFF2-40B4-BE49-F238E27FC236}">
                  <a16:creationId xmlns:a16="http://schemas.microsoft.com/office/drawing/2014/main" id="{E175EA26-3FEA-4219-961F-8799D2DA02DB}"/>
                </a:ext>
              </a:extLst>
            </p:cNvPr>
            <p:cNvSpPr/>
            <p:nvPr/>
          </p:nvSpPr>
          <p:spPr>
            <a:xfrm>
              <a:off x="2717729" y="1247641"/>
              <a:ext cx="100944" cy="200223"/>
            </a:xfrm>
            <a:prstGeom prst="diamond">
              <a:avLst/>
            </a:prstGeom>
            <a:solidFill>
              <a:srgbClr val="92D050"/>
            </a:solidFill>
            <a:ln w="127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18579" name="TextBox 72">
            <a:extLst>
              <a:ext uri="{FF2B5EF4-FFF2-40B4-BE49-F238E27FC236}">
                <a16:creationId xmlns:a16="http://schemas.microsoft.com/office/drawing/2014/main" id="{B32EE3AF-4DAF-40E3-83B4-F9DD218E66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913" y="2727325"/>
            <a:ext cx="5334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400" b="1">
                <a:latin typeface="Arial" panose="020B0604020202020204" pitchFamily="34" charset="0"/>
              </a:rPr>
              <a:t>SA6</a:t>
            </a:r>
            <a:endParaRPr lang="ko-KR" altLang="en-US" sz="1600" b="1">
              <a:latin typeface="Arial" panose="020B0604020202020204" pitchFamily="34" charset="0"/>
            </a:endParaRPr>
          </a:p>
        </p:txBody>
      </p:sp>
      <p:sp>
        <p:nvSpPr>
          <p:cNvPr id="18580" name="TextBox 73">
            <a:extLst>
              <a:ext uri="{FF2B5EF4-FFF2-40B4-BE49-F238E27FC236}">
                <a16:creationId xmlns:a16="http://schemas.microsoft.com/office/drawing/2014/main" id="{BB89F9ED-C676-44EF-AF15-219B2769C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75" y="2441575"/>
            <a:ext cx="11255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400" b="1">
                <a:latin typeface="Arial" panose="020B0604020202020204" pitchFamily="34" charset="0"/>
              </a:rPr>
              <a:t>SA Plenary</a:t>
            </a:r>
            <a:endParaRPr lang="ko-KR" altLang="en-US" sz="1600" b="1">
              <a:latin typeface="Arial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46AA805-3E18-4FF5-BAD4-FC422E6253FC}"/>
              </a:ext>
            </a:extLst>
          </p:cNvPr>
          <p:cNvSpPr txBox="1"/>
          <p:nvPr/>
        </p:nvSpPr>
        <p:spPr>
          <a:xfrm>
            <a:off x="7200900" y="2832100"/>
            <a:ext cx="411163" cy="1460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b="1" kern="0" dirty="0">
                <a:solidFill>
                  <a:srgbClr val="000000"/>
                </a:solidFill>
              </a:rPr>
              <a:t>#31</a:t>
            </a:r>
            <a:endParaRPr lang="ko-KR" altLang="en-US" sz="1000" b="1" kern="0" dirty="0" err="1">
              <a:solidFill>
                <a:srgbClr val="000000"/>
              </a:solidFill>
            </a:endParaRPr>
          </a:p>
        </p:txBody>
      </p:sp>
      <p:sp>
        <p:nvSpPr>
          <p:cNvPr id="77" name="포인트가 7개인 별 162">
            <a:extLst>
              <a:ext uri="{FF2B5EF4-FFF2-40B4-BE49-F238E27FC236}">
                <a16:creationId xmlns:a16="http://schemas.microsoft.com/office/drawing/2014/main" id="{443E370F-853F-4F39-9EDB-6CAF96538437}"/>
              </a:ext>
            </a:extLst>
          </p:cNvPr>
          <p:cNvSpPr/>
          <p:nvPr/>
        </p:nvSpPr>
        <p:spPr>
          <a:xfrm>
            <a:off x="4402138" y="2497138"/>
            <a:ext cx="166687" cy="146050"/>
          </a:xfrm>
          <a:prstGeom prst="star7">
            <a:avLst/>
          </a:prstGeom>
          <a:solidFill>
            <a:srgbClr val="FFFF00"/>
          </a:solidFill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30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  <a:latin typeface="맑은 고딕"/>
              <a:cs typeface="+mn-cs"/>
            </a:endParaRPr>
          </a:p>
        </p:txBody>
      </p:sp>
      <p:sp>
        <p:nvSpPr>
          <p:cNvPr id="78" name="포인트가 7개인 별 162">
            <a:extLst>
              <a:ext uri="{FF2B5EF4-FFF2-40B4-BE49-F238E27FC236}">
                <a16:creationId xmlns:a16="http://schemas.microsoft.com/office/drawing/2014/main" id="{61B6A5A2-A549-4BAF-88B9-E83A793A1B32}"/>
              </a:ext>
            </a:extLst>
          </p:cNvPr>
          <p:cNvSpPr/>
          <p:nvPr/>
        </p:nvSpPr>
        <p:spPr>
          <a:xfrm>
            <a:off x="5997575" y="2501900"/>
            <a:ext cx="166688" cy="146050"/>
          </a:xfrm>
          <a:prstGeom prst="star7">
            <a:avLst/>
          </a:prstGeom>
          <a:solidFill>
            <a:srgbClr val="FFFF00"/>
          </a:solidFill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30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  <a:latin typeface="맑은 고딕"/>
              <a:cs typeface="+mn-cs"/>
            </a:endParaRPr>
          </a:p>
        </p:txBody>
      </p:sp>
      <p:sp>
        <p:nvSpPr>
          <p:cNvPr id="79" name="포인트가 7개인 별 162">
            <a:extLst>
              <a:ext uri="{FF2B5EF4-FFF2-40B4-BE49-F238E27FC236}">
                <a16:creationId xmlns:a16="http://schemas.microsoft.com/office/drawing/2014/main" id="{8313945E-2F9F-41DA-89FA-EE40D8CF656F}"/>
              </a:ext>
            </a:extLst>
          </p:cNvPr>
          <p:cNvSpPr/>
          <p:nvPr/>
        </p:nvSpPr>
        <p:spPr>
          <a:xfrm>
            <a:off x="7580313" y="2509838"/>
            <a:ext cx="166687" cy="146050"/>
          </a:xfrm>
          <a:prstGeom prst="star7">
            <a:avLst/>
          </a:prstGeom>
          <a:solidFill>
            <a:srgbClr val="FFFF00"/>
          </a:solidFill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30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  <a:latin typeface="맑은 고딕"/>
              <a:cs typeface="+mn-cs"/>
            </a:endParaRPr>
          </a:p>
        </p:txBody>
      </p:sp>
      <p:sp>
        <p:nvSpPr>
          <p:cNvPr id="80" name="포인트가 7개인 별 162">
            <a:extLst>
              <a:ext uri="{FF2B5EF4-FFF2-40B4-BE49-F238E27FC236}">
                <a16:creationId xmlns:a16="http://schemas.microsoft.com/office/drawing/2014/main" id="{EE12637B-B298-4C97-8F53-4178B96F8C74}"/>
              </a:ext>
            </a:extLst>
          </p:cNvPr>
          <p:cNvSpPr/>
          <p:nvPr/>
        </p:nvSpPr>
        <p:spPr>
          <a:xfrm>
            <a:off x="9248775" y="2503488"/>
            <a:ext cx="168275" cy="147637"/>
          </a:xfrm>
          <a:prstGeom prst="star7">
            <a:avLst/>
          </a:prstGeom>
          <a:solidFill>
            <a:srgbClr val="FFFF00"/>
          </a:solidFill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30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  <a:latin typeface="맑은 고딕"/>
              <a:cs typeface="+mn-cs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0CBA19C-8671-484F-9A06-BCE56E401A91}"/>
              </a:ext>
            </a:extLst>
          </p:cNvPr>
          <p:cNvSpPr txBox="1"/>
          <p:nvPr/>
        </p:nvSpPr>
        <p:spPr>
          <a:xfrm>
            <a:off x="9350375" y="2570163"/>
            <a:ext cx="390525" cy="15716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b="1" kern="0" dirty="0">
                <a:solidFill>
                  <a:srgbClr val="000000"/>
                </a:solidFill>
              </a:rPr>
              <a:t>#85</a:t>
            </a:r>
            <a:endParaRPr lang="ko-KR" altLang="en-US" sz="1000" b="1" kern="0" dirty="0" err="1">
              <a:solidFill>
                <a:srgbClr val="000000"/>
              </a:solidFill>
            </a:endParaRPr>
          </a:p>
        </p:txBody>
      </p:sp>
      <p:sp>
        <p:nvSpPr>
          <p:cNvPr id="82" name="다이아몬드 184">
            <a:extLst>
              <a:ext uri="{FF2B5EF4-FFF2-40B4-BE49-F238E27FC236}">
                <a16:creationId xmlns:a16="http://schemas.microsoft.com/office/drawing/2014/main" id="{B847DF19-BDA7-4134-9C2C-C73FA9AA32D8}"/>
              </a:ext>
            </a:extLst>
          </p:cNvPr>
          <p:cNvSpPr/>
          <p:nvPr/>
        </p:nvSpPr>
        <p:spPr>
          <a:xfrm>
            <a:off x="3360738" y="2773363"/>
            <a:ext cx="142875" cy="152400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3" name="다이아몬드 184">
            <a:extLst>
              <a:ext uri="{FF2B5EF4-FFF2-40B4-BE49-F238E27FC236}">
                <a16:creationId xmlns:a16="http://schemas.microsoft.com/office/drawing/2014/main" id="{ED33A90B-71A1-4223-B99B-FB9911A8B134}"/>
              </a:ext>
            </a:extLst>
          </p:cNvPr>
          <p:cNvSpPr/>
          <p:nvPr/>
        </p:nvSpPr>
        <p:spPr>
          <a:xfrm>
            <a:off x="4070350" y="2797175"/>
            <a:ext cx="142875" cy="150813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4" name="다이아몬드 184">
            <a:extLst>
              <a:ext uri="{FF2B5EF4-FFF2-40B4-BE49-F238E27FC236}">
                <a16:creationId xmlns:a16="http://schemas.microsoft.com/office/drawing/2014/main" id="{AD41838D-452A-4E69-BE1F-9434620F2461}"/>
              </a:ext>
            </a:extLst>
          </p:cNvPr>
          <p:cNvSpPr/>
          <p:nvPr/>
        </p:nvSpPr>
        <p:spPr>
          <a:xfrm>
            <a:off x="5103813" y="2801938"/>
            <a:ext cx="141287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5" name="다이아몬드 184">
            <a:extLst>
              <a:ext uri="{FF2B5EF4-FFF2-40B4-BE49-F238E27FC236}">
                <a16:creationId xmlns:a16="http://schemas.microsoft.com/office/drawing/2014/main" id="{F02C1536-79D2-42B9-8D1A-C258B0237EB3}"/>
              </a:ext>
            </a:extLst>
          </p:cNvPr>
          <p:cNvSpPr/>
          <p:nvPr/>
        </p:nvSpPr>
        <p:spPr>
          <a:xfrm>
            <a:off x="5719763" y="2824163"/>
            <a:ext cx="142875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6" name="다이아몬드 184">
            <a:extLst>
              <a:ext uri="{FF2B5EF4-FFF2-40B4-BE49-F238E27FC236}">
                <a16:creationId xmlns:a16="http://schemas.microsoft.com/office/drawing/2014/main" id="{47AFCE5B-9DB5-4C7E-BA5A-0568DC4A1AA3}"/>
              </a:ext>
            </a:extLst>
          </p:cNvPr>
          <p:cNvSpPr/>
          <p:nvPr/>
        </p:nvSpPr>
        <p:spPr>
          <a:xfrm>
            <a:off x="6448425" y="2801938"/>
            <a:ext cx="142875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7" name="다이아몬드 184">
            <a:extLst>
              <a:ext uri="{FF2B5EF4-FFF2-40B4-BE49-F238E27FC236}">
                <a16:creationId xmlns:a16="http://schemas.microsoft.com/office/drawing/2014/main" id="{5F0D0AD3-F246-4F12-8D87-E0B906366F0A}"/>
              </a:ext>
            </a:extLst>
          </p:cNvPr>
          <p:cNvSpPr/>
          <p:nvPr/>
        </p:nvSpPr>
        <p:spPr>
          <a:xfrm>
            <a:off x="7219950" y="2808288"/>
            <a:ext cx="141288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8" name="다이아몬드 184">
            <a:extLst>
              <a:ext uri="{FF2B5EF4-FFF2-40B4-BE49-F238E27FC236}">
                <a16:creationId xmlns:a16="http://schemas.microsoft.com/office/drawing/2014/main" id="{8D7F9BD6-8B38-4781-81D3-DBF4C26B30AB}"/>
              </a:ext>
            </a:extLst>
          </p:cNvPr>
          <p:cNvSpPr/>
          <p:nvPr/>
        </p:nvSpPr>
        <p:spPr>
          <a:xfrm>
            <a:off x="8105775" y="2801938"/>
            <a:ext cx="141288" cy="152400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ABD08FC-DACD-4221-8C26-AE5B5D9AD66A}"/>
              </a:ext>
            </a:extLst>
          </p:cNvPr>
          <p:cNvSpPr txBox="1"/>
          <p:nvPr/>
        </p:nvSpPr>
        <p:spPr>
          <a:xfrm>
            <a:off x="7902575" y="2817813"/>
            <a:ext cx="577850" cy="1460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b="1" kern="0" dirty="0">
                <a:solidFill>
                  <a:srgbClr val="000000"/>
                </a:solidFill>
              </a:rPr>
              <a:t>#32</a:t>
            </a:r>
            <a:endParaRPr lang="ko-KR" altLang="en-US" sz="1000" b="1" kern="0" dirty="0" err="1">
              <a:solidFill>
                <a:srgbClr val="000000"/>
              </a:solidFill>
            </a:endParaRPr>
          </a:p>
        </p:txBody>
      </p:sp>
      <p:sp>
        <p:nvSpPr>
          <p:cNvPr id="91" name="다이아몬드 184">
            <a:extLst>
              <a:ext uri="{FF2B5EF4-FFF2-40B4-BE49-F238E27FC236}">
                <a16:creationId xmlns:a16="http://schemas.microsoft.com/office/drawing/2014/main" id="{1943CEA5-5449-49E7-84DF-E8D5360CE23F}"/>
              </a:ext>
            </a:extLst>
          </p:cNvPr>
          <p:cNvSpPr/>
          <p:nvPr/>
        </p:nvSpPr>
        <p:spPr>
          <a:xfrm>
            <a:off x="9059863" y="2805113"/>
            <a:ext cx="142875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2E8EAAF-31E9-4039-8456-1AE0F8C21667}"/>
              </a:ext>
            </a:extLst>
          </p:cNvPr>
          <p:cNvSpPr/>
          <p:nvPr/>
        </p:nvSpPr>
        <p:spPr>
          <a:xfrm>
            <a:off x="1304925" y="3124200"/>
            <a:ext cx="6407150" cy="184150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enh2MCPTT </a:t>
            </a:r>
            <a:r>
              <a:rPr lang="en-US" sz="1200" dirty="0">
                <a:solidFill>
                  <a:srgbClr val="C00000"/>
                </a:solidFill>
              </a:rPr>
              <a:t>– TS 23.280,23.379,23.281,23.282,23.283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93" name="Diamond 92">
            <a:extLst>
              <a:ext uri="{FF2B5EF4-FFF2-40B4-BE49-F238E27FC236}">
                <a16:creationId xmlns:a16="http://schemas.microsoft.com/office/drawing/2014/main" id="{913C709B-EE35-4168-8B3F-44E9D7B7E683}"/>
              </a:ext>
            </a:extLst>
          </p:cNvPr>
          <p:cNvSpPr/>
          <p:nvPr/>
        </p:nvSpPr>
        <p:spPr>
          <a:xfrm>
            <a:off x="7634288" y="3128963"/>
            <a:ext cx="182562" cy="184150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AB3B07C3-6545-4C9F-84A1-C81DB1F4F177}"/>
              </a:ext>
            </a:extLst>
          </p:cNvPr>
          <p:cNvSpPr/>
          <p:nvPr/>
        </p:nvSpPr>
        <p:spPr>
          <a:xfrm>
            <a:off x="1308100" y="3452813"/>
            <a:ext cx="8042275" cy="188912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eMCData2 </a:t>
            </a:r>
            <a:r>
              <a:rPr lang="en-US" sz="1200" dirty="0">
                <a:solidFill>
                  <a:srgbClr val="C00000"/>
                </a:solidFill>
              </a:rPr>
              <a:t>– TS 23.282,23.280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95" name="Diamond 94">
            <a:extLst>
              <a:ext uri="{FF2B5EF4-FFF2-40B4-BE49-F238E27FC236}">
                <a16:creationId xmlns:a16="http://schemas.microsoft.com/office/drawing/2014/main" id="{23417C76-D498-4B51-BF36-5F5B80C292DF}"/>
              </a:ext>
            </a:extLst>
          </p:cNvPr>
          <p:cNvSpPr/>
          <p:nvPr/>
        </p:nvSpPr>
        <p:spPr>
          <a:xfrm>
            <a:off x="9232900" y="3451225"/>
            <a:ext cx="184150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7" name="Diamond 96">
            <a:extLst>
              <a:ext uri="{FF2B5EF4-FFF2-40B4-BE49-F238E27FC236}">
                <a16:creationId xmlns:a16="http://schemas.microsoft.com/office/drawing/2014/main" id="{8AFC8674-CEAD-4D43-98D5-EB6E3D78D83A}"/>
              </a:ext>
            </a:extLst>
          </p:cNvPr>
          <p:cNvSpPr/>
          <p:nvPr/>
        </p:nvSpPr>
        <p:spPr>
          <a:xfrm>
            <a:off x="7634288" y="3733800"/>
            <a:ext cx="182562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6BA340F7-D689-4D9C-A3CD-6D0E3CE202DC}"/>
              </a:ext>
            </a:extLst>
          </p:cNvPr>
          <p:cNvSpPr/>
          <p:nvPr/>
        </p:nvSpPr>
        <p:spPr>
          <a:xfrm>
            <a:off x="1314450" y="3741738"/>
            <a:ext cx="6397625" cy="193675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rgbClr val="C00000"/>
                </a:solidFill>
              </a:rPr>
              <a:t>eMCSMI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dirty="0">
                <a:solidFill>
                  <a:srgbClr val="C00000"/>
                </a:solidFill>
              </a:rPr>
              <a:t>– TS 23.280,23.379,23.281,23.282,23.283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99" name="Diamond 98">
            <a:extLst>
              <a:ext uri="{FF2B5EF4-FFF2-40B4-BE49-F238E27FC236}">
                <a16:creationId xmlns:a16="http://schemas.microsoft.com/office/drawing/2014/main" id="{ADAB767C-BCFB-4DCD-AFB8-0D02E52F2048}"/>
              </a:ext>
            </a:extLst>
          </p:cNvPr>
          <p:cNvSpPr/>
          <p:nvPr/>
        </p:nvSpPr>
        <p:spPr>
          <a:xfrm>
            <a:off x="9240838" y="4073525"/>
            <a:ext cx="184150" cy="192088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C7F71B77-6AF7-4604-8411-993E133CE71A}"/>
              </a:ext>
            </a:extLst>
          </p:cNvPr>
          <p:cNvSpPr/>
          <p:nvPr/>
        </p:nvSpPr>
        <p:spPr>
          <a:xfrm>
            <a:off x="1304925" y="4075113"/>
            <a:ext cx="8045450" cy="174625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rgbClr val="C00000"/>
                </a:solidFill>
              </a:rPr>
              <a:t>eMCCI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dirty="0">
                <a:solidFill>
                  <a:srgbClr val="C00000"/>
                </a:solidFill>
              </a:rPr>
              <a:t>– TS 23.283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1" name="Diamond 100">
            <a:extLst>
              <a:ext uri="{FF2B5EF4-FFF2-40B4-BE49-F238E27FC236}">
                <a16:creationId xmlns:a16="http://schemas.microsoft.com/office/drawing/2014/main" id="{0E0FE9D4-7F42-4EDC-800C-4D4ABA1EAFC9}"/>
              </a:ext>
            </a:extLst>
          </p:cNvPr>
          <p:cNvSpPr/>
          <p:nvPr/>
        </p:nvSpPr>
        <p:spPr>
          <a:xfrm>
            <a:off x="5922963" y="4395788"/>
            <a:ext cx="182562" cy="182562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63B4199F-E4B5-4BD1-8698-29C0B6885E45}"/>
              </a:ext>
            </a:extLst>
          </p:cNvPr>
          <p:cNvSpPr/>
          <p:nvPr/>
        </p:nvSpPr>
        <p:spPr>
          <a:xfrm>
            <a:off x="1290638" y="4422775"/>
            <a:ext cx="4748212" cy="169863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MBMSAPI_MCS</a:t>
            </a:r>
            <a:r>
              <a:rPr lang="en-US" sz="1200" dirty="0">
                <a:solidFill>
                  <a:srgbClr val="C00000"/>
                </a:solidFill>
              </a:rPr>
              <a:t> – TS 23.479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D0F1B903-0DCF-4F8C-8F24-388F9DFF73AB}"/>
              </a:ext>
            </a:extLst>
          </p:cNvPr>
          <p:cNvSpPr/>
          <p:nvPr/>
        </p:nvSpPr>
        <p:spPr>
          <a:xfrm>
            <a:off x="1308100" y="5021263"/>
            <a:ext cx="4748213" cy="165100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FS_FRMCS2</a:t>
            </a:r>
            <a:r>
              <a:rPr lang="en-US" sz="1200" dirty="0">
                <a:solidFill>
                  <a:srgbClr val="C00000"/>
                </a:solidFill>
              </a:rPr>
              <a:t> – TR 23.796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4" name="Diamond 103">
            <a:extLst>
              <a:ext uri="{FF2B5EF4-FFF2-40B4-BE49-F238E27FC236}">
                <a16:creationId xmlns:a16="http://schemas.microsoft.com/office/drawing/2014/main" id="{29AAEE3D-451A-4CF5-9D8B-F7BF6B17DE3E}"/>
              </a:ext>
            </a:extLst>
          </p:cNvPr>
          <p:cNvSpPr/>
          <p:nvPr/>
        </p:nvSpPr>
        <p:spPr>
          <a:xfrm>
            <a:off x="5942013" y="5013325"/>
            <a:ext cx="182562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227659F-A5BD-41B2-835D-7116B139932B}"/>
              </a:ext>
            </a:extLst>
          </p:cNvPr>
          <p:cNvSpPr/>
          <p:nvPr/>
        </p:nvSpPr>
        <p:spPr>
          <a:xfrm>
            <a:off x="1314450" y="5305425"/>
            <a:ext cx="6432550" cy="161925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FS_MCSAA</a:t>
            </a:r>
            <a:r>
              <a:rPr lang="en-US" sz="1200" dirty="0">
                <a:solidFill>
                  <a:srgbClr val="C00000"/>
                </a:solidFill>
              </a:rPr>
              <a:t> – TR 23.778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9" name="Diamond 108">
            <a:extLst>
              <a:ext uri="{FF2B5EF4-FFF2-40B4-BE49-F238E27FC236}">
                <a16:creationId xmlns:a16="http://schemas.microsoft.com/office/drawing/2014/main" id="{94937483-200D-48EE-AE6F-F1322254F901}"/>
              </a:ext>
            </a:extLst>
          </p:cNvPr>
          <p:cNvSpPr/>
          <p:nvPr/>
        </p:nvSpPr>
        <p:spPr>
          <a:xfrm>
            <a:off x="7664450" y="5307013"/>
            <a:ext cx="182563" cy="182562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5E1CEBB-16CA-4BF0-A587-240E4FAF9E8A}"/>
              </a:ext>
            </a:extLst>
          </p:cNvPr>
          <p:cNvSpPr/>
          <p:nvPr/>
        </p:nvSpPr>
        <p:spPr>
          <a:xfrm>
            <a:off x="1323975" y="5935663"/>
            <a:ext cx="8702675" cy="188912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FS_MCOver5GS</a:t>
            </a:r>
            <a:r>
              <a:rPr lang="en-US" sz="1200" dirty="0">
                <a:solidFill>
                  <a:srgbClr val="C00000"/>
                </a:solidFill>
              </a:rPr>
              <a:t> – TR 23.783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11" name="Diamond 110">
            <a:extLst>
              <a:ext uri="{FF2B5EF4-FFF2-40B4-BE49-F238E27FC236}">
                <a16:creationId xmlns:a16="http://schemas.microsoft.com/office/drawing/2014/main" id="{CFACE74F-EC69-4ABA-981F-3B228C668C07}"/>
              </a:ext>
            </a:extLst>
          </p:cNvPr>
          <p:cNvSpPr/>
          <p:nvPr/>
        </p:nvSpPr>
        <p:spPr>
          <a:xfrm>
            <a:off x="9913938" y="5921375"/>
            <a:ext cx="184150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BCA2DE87-117F-4D6D-BCFA-6B4EB7A58D24}"/>
              </a:ext>
            </a:extLst>
          </p:cNvPr>
          <p:cNvSpPr/>
          <p:nvPr/>
        </p:nvSpPr>
        <p:spPr>
          <a:xfrm>
            <a:off x="1319213" y="5641975"/>
            <a:ext cx="6435725" cy="169863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FS_MCLOG</a:t>
            </a:r>
            <a:r>
              <a:rPr lang="en-US" sz="1200" dirty="0">
                <a:solidFill>
                  <a:srgbClr val="C00000"/>
                </a:solidFill>
              </a:rPr>
              <a:t> – TR 23.784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13" name="Diamond 112">
            <a:extLst>
              <a:ext uri="{FF2B5EF4-FFF2-40B4-BE49-F238E27FC236}">
                <a16:creationId xmlns:a16="http://schemas.microsoft.com/office/drawing/2014/main" id="{165AAE54-BD54-4284-B356-06690166CEA9}"/>
              </a:ext>
            </a:extLst>
          </p:cNvPr>
          <p:cNvSpPr/>
          <p:nvPr/>
        </p:nvSpPr>
        <p:spPr>
          <a:xfrm>
            <a:off x="7639050" y="5629275"/>
            <a:ext cx="182563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FF993871-57AF-42DD-88B5-B12C86A3EEEE}"/>
              </a:ext>
            </a:extLst>
          </p:cNvPr>
          <p:cNvSpPr/>
          <p:nvPr/>
        </p:nvSpPr>
        <p:spPr>
          <a:xfrm>
            <a:off x="5907088" y="4687888"/>
            <a:ext cx="1806575" cy="203200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MONASTERY2_ARCH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15" name="Diamond 114">
            <a:extLst>
              <a:ext uri="{FF2B5EF4-FFF2-40B4-BE49-F238E27FC236}">
                <a16:creationId xmlns:a16="http://schemas.microsoft.com/office/drawing/2014/main" id="{FF7275EE-6A45-4AA3-AD6B-47FAE0768403}"/>
              </a:ext>
            </a:extLst>
          </p:cNvPr>
          <p:cNvSpPr/>
          <p:nvPr/>
        </p:nvSpPr>
        <p:spPr>
          <a:xfrm>
            <a:off x="7624763" y="4672013"/>
            <a:ext cx="193675" cy="234950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AFBC044F-CA73-4E03-992C-6BF110B7262F}"/>
              </a:ext>
            </a:extLst>
          </p:cNvPr>
          <p:cNvSpPr/>
          <p:nvPr/>
        </p:nvSpPr>
        <p:spPr>
          <a:xfrm>
            <a:off x="10098088" y="1984375"/>
            <a:ext cx="1828800" cy="384175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Normative Work</a:t>
            </a:r>
          </a:p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[</a:t>
            </a:r>
            <a:r>
              <a:rPr lang="en-US" sz="1200" b="1" dirty="0">
                <a:solidFill>
                  <a:srgbClr val="C00000"/>
                </a:solidFill>
              </a:rPr>
              <a:t>Technical Specification</a:t>
            </a:r>
            <a:r>
              <a:rPr lang="en-US" sz="1200" dirty="0">
                <a:solidFill>
                  <a:srgbClr val="C00000"/>
                </a:solidFill>
              </a:rPr>
              <a:t>]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0EA311B-B698-4308-B2A6-705AAE7B4A40}"/>
              </a:ext>
            </a:extLst>
          </p:cNvPr>
          <p:cNvSpPr/>
          <p:nvPr/>
        </p:nvSpPr>
        <p:spPr>
          <a:xfrm>
            <a:off x="10098088" y="2540000"/>
            <a:ext cx="1828800" cy="374650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Study</a:t>
            </a:r>
          </a:p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[</a:t>
            </a:r>
            <a:r>
              <a:rPr lang="en-US" sz="1200" b="1" dirty="0">
                <a:solidFill>
                  <a:srgbClr val="C00000"/>
                </a:solidFill>
              </a:rPr>
              <a:t>Technical Report</a:t>
            </a:r>
            <a:r>
              <a:rPr lang="en-US" sz="1200" dirty="0">
                <a:solidFill>
                  <a:srgbClr val="C00000"/>
                </a:solidFill>
              </a:rPr>
              <a:t>]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A1CC81-B2DF-47EC-AFE2-04F9960F0653}"/>
              </a:ext>
            </a:extLst>
          </p:cNvPr>
          <p:cNvSpPr txBox="1"/>
          <p:nvPr/>
        </p:nvSpPr>
        <p:spPr>
          <a:xfrm rot="20833284">
            <a:off x="719550" y="3414351"/>
            <a:ext cx="8909811" cy="1015663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6000" dirty="0"/>
              <a:t>Update picture – Suresh?</a:t>
            </a: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18EA708-9428-4ABB-BBD3-8C81DDE06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Rel-17 Overview - Snapshot</a:t>
            </a:r>
          </a:p>
        </p:txBody>
      </p:sp>
      <p:pic>
        <p:nvPicPr>
          <p:cNvPr id="18435" name="Picture 1">
            <a:extLst>
              <a:ext uri="{FF2B5EF4-FFF2-40B4-BE49-F238E27FC236}">
                <a16:creationId xmlns:a16="http://schemas.microsoft.com/office/drawing/2014/main" id="{81E46579-E89A-4082-8B20-787629833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6894F0C5-84DC-4367-B817-126DAF7E275E}"/>
              </a:ext>
            </a:extLst>
          </p:cNvPr>
          <p:cNvSpPr txBox="1"/>
          <p:nvPr/>
        </p:nvSpPr>
        <p:spPr>
          <a:xfrm rot="20833284">
            <a:off x="1190032" y="3414351"/>
            <a:ext cx="7968848" cy="1015663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6000" dirty="0"/>
              <a:t>New picture – Suresh?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F5F975-A3D8-4C93-9603-56C74A64A5AE}"/>
              </a:ext>
            </a:extLst>
          </p:cNvPr>
          <p:cNvSpPr/>
          <p:nvPr/>
        </p:nvSpPr>
        <p:spPr>
          <a:xfrm>
            <a:off x="10098088" y="1984375"/>
            <a:ext cx="1828800" cy="384175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Normative Work</a:t>
            </a:r>
          </a:p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[</a:t>
            </a:r>
            <a:r>
              <a:rPr lang="en-US" sz="1200" b="1" dirty="0">
                <a:solidFill>
                  <a:srgbClr val="C00000"/>
                </a:solidFill>
              </a:rPr>
              <a:t>Technical Specification</a:t>
            </a:r>
            <a:r>
              <a:rPr lang="en-US" sz="1200" dirty="0">
                <a:solidFill>
                  <a:srgbClr val="C00000"/>
                </a:solidFill>
              </a:rPr>
              <a:t>]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E66B14-7DD1-4B50-BB6F-69B36C7FAF84}"/>
              </a:ext>
            </a:extLst>
          </p:cNvPr>
          <p:cNvSpPr/>
          <p:nvPr/>
        </p:nvSpPr>
        <p:spPr>
          <a:xfrm>
            <a:off x="10098088" y="2540000"/>
            <a:ext cx="1828800" cy="374650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Study</a:t>
            </a:r>
          </a:p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[</a:t>
            </a:r>
            <a:r>
              <a:rPr lang="en-US" sz="1200" b="1" dirty="0">
                <a:solidFill>
                  <a:srgbClr val="C00000"/>
                </a:solidFill>
              </a:rPr>
              <a:t>Technical Report</a:t>
            </a:r>
            <a:r>
              <a:rPr lang="en-US" sz="1200" dirty="0">
                <a:solidFill>
                  <a:srgbClr val="C00000"/>
                </a:solidFill>
              </a:rPr>
              <a:t>]</a:t>
            </a:r>
            <a:endParaRPr lang="en-GB" sz="1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522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7804</TotalTime>
  <Words>1870</Words>
  <Application>Microsoft Office PowerPoint</Application>
  <PresentationFormat>Widescreen</PresentationFormat>
  <Paragraphs>569</Paragraphs>
  <Slides>52</Slides>
  <Notes>51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4" baseType="lpstr">
      <vt:lpstr>맑은 고딕</vt:lpstr>
      <vt:lpstr>ＭＳ Ｐゴシック</vt:lpstr>
      <vt:lpstr>Arial</vt:lpstr>
      <vt:lpstr>Calibri</vt:lpstr>
      <vt:lpstr>Calibri Light</vt:lpstr>
      <vt:lpstr>Gill Sans SemiBold</vt:lpstr>
      <vt:lpstr>inherit</vt:lpstr>
      <vt:lpstr>The Sans Bold-</vt:lpstr>
      <vt:lpstr>Times New Roman</vt:lpstr>
      <vt:lpstr>Office Theme</vt:lpstr>
      <vt:lpstr>1_Office Theme</vt:lpstr>
      <vt:lpstr>Visio</vt:lpstr>
      <vt:lpstr>PowerPoint Presentation</vt:lpstr>
      <vt:lpstr>Outline</vt:lpstr>
      <vt:lpstr>Outline</vt:lpstr>
      <vt:lpstr>The 3GPP Eco-system</vt:lpstr>
      <vt:lpstr>3GPP Working Groups</vt:lpstr>
      <vt:lpstr>3GPP Process – Mission Critical Standards</vt:lpstr>
      <vt:lpstr>History – SA6</vt:lpstr>
      <vt:lpstr>Rel-16 Overview - Snapshot</vt:lpstr>
      <vt:lpstr>Rel-17 Overview - Snapshot</vt:lpstr>
      <vt:lpstr>Outline</vt:lpstr>
      <vt:lpstr>Mission Critical Common Functional Architecture (CFA)</vt:lpstr>
      <vt:lpstr>CFA – Architecture</vt:lpstr>
      <vt:lpstr>Mission Critical Push-To-Talk (MCPTT)</vt:lpstr>
      <vt:lpstr>MCPTT – Architecture</vt:lpstr>
      <vt:lpstr>Mission Critical Video (MCVideo)</vt:lpstr>
      <vt:lpstr>MCVideo – Architecture</vt:lpstr>
      <vt:lpstr>Mission Critical Data (MCData)</vt:lpstr>
      <vt:lpstr>MCData – Architecture</vt:lpstr>
      <vt:lpstr>Mission Critical System Migration and Interconnection (MCSMI)</vt:lpstr>
      <vt:lpstr>MCSMI – Architecture</vt:lpstr>
      <vt:lpstr>Mission Critical Communication Interworking (MCCI)</vt:lpstr>
      <vt:lpstr>MCCI – Architecture</vt:lpstr>
      <vt:lpstr>Mobile Communication System for Railways (MONASTARY)</vt:lpstr>
      <vt:lpstr>MONASTARY – Architecture</vt:lpstr>
      <vt:lpstr>Other Mission Critical Work/Study Items</vt:lpstr>
      <vt:lpstr>Outline</vt:lpstr>
      <vt:lpstr>Service Enabler Architecture Layer for Verticals (SEAL)</vt:lpstr>
      <vt:lpstr>SEAL – Architecture</vt:lpstr>
      <vt:lpstr>SEAL – Configuration Management</vt:lpstr>
      <vt:lpstr>SEAL – Group Management</vt:lpstr>
      <vt:lpstr>SEAL – Identity Management</vt:lpstr>
      <vt:lpstr>SEAL – Key Management</vt:lpstr>
      <vt:lpstr>SEAL – Location Management</vt:lpstr>
      <vt:lpstr>SEAL – Network Resource Management</vt:lpstr>
      <vt:lpstr>Common API Framework (CAPIF)</vt:lpstr>
      <vt:lpstr>CAPIF – Architecture</vt:lpstr>
      <vt:lpstr>CAPIF – Architecture</vt:lpstr>
      <vt:lpstr>V2X Application (V2XAPP)</vt:lpstr>
      <vt:lpstr>V2XAPP – Architecture</vt:lpstr>
      <vt:lpstr>V2XAPP – Architecture</vt:lpstr>
      <vt:lpstr>Edge Application (EDGEAPP)</vt:lpstr>
      <vt:lpstr>EDGEAPP – Architecture</vt:lpstr>
      <vt:lpstr>EDGEAPP – Architecture</vt:lpstr>
      <vt:lpstr>Factories of the Future Application (FFAPP)</vt:lpstr>
      <vt:lpstr>FFAPP – Architecture</vt:lpstr>
      <vt:lpstr>FFAPP – Architecture</vt:lpstr>
      <vt:lpstr>Unmanned Aerial System Application (UASAPP)</vt:lpstr>
      <vt:lpstr>UASAPP – Architecture</vt:lpstr>
      <vt:lpstr>UASAPP – Architecture</vt:lpstr>
      <vt:lpstr>Outline</vt:lpstr>
      <vt:lpstr>Conclusions</vt:lpstr>
      <vt:lpstr>Thank you for your attention!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769</cp:revision>
  <dcterms:created xsi:type="dcterms:W3CDTF">2010-02-05T13:52:04Z</dcterms:created>
  <dcterms:modified xsi:type="dcterms:W3CDTF">2019-06-28T00:05:23Z</dcterms:modified>
  <cp:contentStatus>Template 2017</cp:contentStatus>
</cp:coreProperties>
</file>