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7" r:id="rId2"/>
    <p:sldId id="268" r:id="rId3"/>
    <p:sldId id="270" r:id="rId4"/>
    <p:sldId id="256" r:id="rId5"/>
    <p:sldId id="269" r:id="rId6"/>
    <p:sldId id="271" r:id="rId7"/>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72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FF66CC"/>
    <a:srgbClr val="FF7C80"/>
    <a:srgbClr val="00FF00"/>
    <a:srgbClr val="FF0000"/>
    <a:srgbClr val="FFFF00"/>
    <a:srgbClr val="FFCC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4" autoAdjust="0"/>
    <p:restoredTop sz="86401" autoAdjust="0"/>
  </p:normalViewPr>
  <p:slideViewPr>
    <p:cSldViewPr>
      <p:cViewPr varScale="1">
        <p:scale>
          <a:sx n="173" d="100"/>
          <a:sy n="173" d="100"/>
        </p:scale>
        <p:origin x="1704" y="192"/>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84203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261631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1545057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7"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6388"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9"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90" name="Rectangle 6"/>
          <p:cNvSpPr>
            <a:spLocks noGrp="1" noRot="1" noChangeAspect="1" noChangeArrowheads="1" noTextEdit="1"/>
          </p:cNvSpPr>
          <p:nvPr>
            <p:ph type="sldImg"/>
          </p:nvPr>
        </p:nvSpPr>
        <p:spPr>
          <a:ln cap="flat"/>
        </p:spPr>
      </p:sp>
      <p:sp>
        <p:nvSpPr>
          <p:cNvPr id="16391"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23957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5"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8436"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7"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8" name="Rectangle 6"/>
          <p:cNvSpPr>
            <a:spLocks noGrp="1" noRot="1" noChangeAspect="1" noChangeArrowheads="1" noTextEdit="1"/>
          </p:cNvSpPr>
          <p:nvPr>
            <p:ph type="sldImg"/>
          </p:nvPr>
        </p:nvSpPr>
        <p:spPr>
          <a:ln cap="flat"/>
        </p:spPr>
      </p:sp>
      <p:sp>
        <p:nvSpPr>
          <p:cNvPr id="18439"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1320683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5"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8436"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7"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8" name="Rectangle 6"/>
          <p:cNvSpPr>
            <a:spLocks noGrp="1" noRot="1" noChangeAspect="1" noChangeArrowheads="1" noTextEdit="1"/>
          </p:cNvSpPr>
          <p:nvPr>
            <p:ph type="sldImg"/>
          </p:nvPr>
        </p:nvSpPr>
        <p:spPr>
          <a:ln cap="flat"/>
        </p:spPr>
      </p:sp>
      <p:sp>
        <p:nvSpPr>
          <p:cNvPr id="18439"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497766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a:t>Click to edit Master subtitle style</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val="10492497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a:t>Click to edit Master title style</a:t>
            </a:r>
          </a:p>
        </p:txBody>
      </p:sp>
      <p:sp>
        <p:nvSpPr>
          <p:cNvPr id="3" name="Content Placeholder 2"/>
          <p:cNvSpPr>
            <a:spLocks noGrp="1"/>
          </p:cNvSpPr>
          <p:nvPr>
            <p:ph idx="1"/>
          </p:nvPr>
        </p:nvSpPr>
        <p:spPr>
          <a:xfrm>
            <a:off x="395536" y="1268760"/>
            <a:ext cx="8352928" cy="5112568"/>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val="30036207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a:t>Click to edit Master title style</a:t>
            </a:r>
          </a:p>
        </p:txBody>
      </p:sp>
      <p:pic>
        <p:nvPicPr>
          <p:cNvPr id="1028" name="Picture 9" descr="3GPP_TM"/>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ransition spd="slow"/>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dirty="0"/>
              <a:t>Data Model for 5G IoT UE</a:t>
            </a:r>
            <a:br>
              <a:rPr lang="en-US" dirty="0"/>
            </a:br>
            <a:endParaRPr lang="en-US" dirty="0">
              <a:solidFill>
                <a:srgbClr val="FF0000"/>
              </a:solidFill>
            </a:endParaRPr>
          </a:p>
        </p:txBody>
      </p:sp>
      <p:sp>
        <p:nvSpPr>
          <p:cNvPr id="4099" name="Rectangle 3"/>
          <p:cNvSpPr>
            <a:spLocks noGrp="1" noChangeArrowheads="1"/>
          </p:cNvSpPr>
          <p:nvPr>
            <p:ph type="subTitle" idx="1"/>
          </p:nvPr>
        </p:nvSpPr>
        <p:spPr/>
        <p:txBody>
          <a:bodyPr/>
          <a:lstStyle/>
          <a:p>
            <a:r>
              <a:rPr lang="en-US" dirty="0"/>
              <a:t>Xiaobo Yu</a:t>
            </a:r>
          </a:p>
          <a:p>
            <a:r>
              <a:rPr lang="en-US" dirty="0"/>
              <a:t>Alibaba</a:t>
            </a:r>
          </a:p>
        </p:txBody>
      </p:sp>
      <p:sp>
        <p:nvSpPr>
          <p:cNvPr id="4100" name="Footer Placeholder 3"/>
          <p:cNvSpPr>
            <a:spLocks noGrp="1"/>
          </p:cNvSpPr>
          <p:nvPr>
            <p:ph type="ftr" sz="quarter" idx="4294967295"/>
          </p:nvPr>
        </p:nvSpPr>
        <p:spPr>
          <a:xfrm>
            <a:off x="0" y="0"/>
            <a:ext cx="2860675" cy="836712"/>
          </a:xfrm>
          <a:prstGeom prst="rect">
            <a:avLst/>
          </a:prstGeo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b="1" dirty="0"/>
              <a:t>S</a:t>
            </a:r>
            <a:r>
              <a:rPr lang="en-US" altLang="zh-CN" b="1" dirty="0"/>
              <a:t>6</a:t>
            </a:r>
            <a:r>
              <a:rPr lang="en-GB" b="1" dirty="0"/>
              <a:t>-</a:t>
            </a:r>
            <a:r>
              <a:rPr lang="en-US" altLang="zh-CN" b="1" dirty="0"/>
              <a:t>191041</a:t>
            </a:r>
            <a:endParaRPr lang="en-GB" b="1" dirty="0"/>
          </a:p>
          <a:p>
            <a:pPr eaLnBrk="0" hangingPunct="0"/>
            <a:r>
              <a:rPr lang="en-GB" sz="1800" b="1" i="1" dirty="0">
                <a:solidFill>
                  <a:srgbClr val="0070C0"/>
                </a:solidFill>
                <a:ea typeface="MS Mincho" pitchFamily="49" charset="-128"/>
              </a:rPr>
              <a:t>(revision of S</a:t>
            </a:r>
            <a:r>
              <a:rPr lang="en-US" altLang="zh-CN" sz="1800" b="1" i="1" dirty="0">
                <a:solidFill>
                  <a:srgbClr val="0070C0"/>
                </a:solidFill>
                <a:ea typeface="MS Mincho" pitchFamily="49" charset="-128"/>
              </a:rPr>
              <a:t>6</a:t>
            </a:r>
            <a:r>
              <a:rPr lang="en-GB" sz="1800" b="1" i="1" dirty="0">
                <a:solidFill>
                  <a:srgbClr val="0070C0"/>
                </a:solidFill>
                <a:ea typeface="MS Mincho" pitchFamily="49" charset="-128"/>
              </a:rPr>
              <a:t>-19xxxx)</a:t>
            </a:r>
            <a:endParaRPr lang="en-GB" b="1" dirty="0"/>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a:p>
        </p:txBody>
      </p:sp>
      <p:sp>
        <p:nvSpPr>
          <p:cNvPr id="4102" name="Text Box 5"/>
          <p:cNvSpPr txBox="1">
            <a:spLocks noChangeArrowheads="1"/>
          </p:cNvSpPr>
          <p:nvPr/>
        </p:nvSpPr>
        <p:spPr bwMode="auto">
          <a:xfrm>
            <a:off x="0" y="6291263"/>
            <a:ext cx="2694649" cy="53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a:t>
            </a:r>
            <a:r>
              <a:rPr lang="en-US" altLang="zh-CN" sz="1200" b="1" dirty="0"/>
              <a:t>6</a:t>
            </a:r>
            <a:r>
              <a:rPr lang="en-GB" sz="1200" b="1" dirty="0"/>
              <a:t> Meeting #</a:t>
            </a:r>
            <a:r>
              <a:rPr lang="en-US" altLang="zh-CN" sz="1200" b="1" dirty="0"/>
              <a:t>31</a:t>
            </a:r>
            <a:endParaRPr lang="en-GB" sz="1200" b="1" dirty="0"/>
          </a:p>
          <a:p>
            <a:r>
              <a:rPr lang="en-GB" sz="1200" b="1" dirty="0"/>
              <a:t>Bruges, Belgium, 20 - </a:t>
            </a:r>
            <a:r>
              <a:rPr lang="en-GB" sz="1200" b="1"/>
              <a:t>24 May </a:t>
            </a:r>
            <a:r>
              <a:rPr lang="en-GB" sz="1200" b="1" dirty="0"/>
              <a:t>2019</a:t>
            </a:r>
            <a:endParaRPr lang="en-GB" sz="12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2661369" cy="782637"/>
          </a:xfrm>
        </p:spPr>
        <p:txBody>
          <a:bodyPr/>
          <a:lstStyle/>
          <a:p>
            <a:r>
              <a:rPr lang="en-GB" sz="3200" dirty="0"/>
              <a:t>Motivation</a:t>
            </a:r>
          </a:p>
        </p:txBody>
      </p:sp>
      <p:sp>
        <p:nvSpPr>
          <p:cNvPr id="5123" name="Rectangle 18"/>
          <p:cNvSpPr>
            <a:spLocks noGrp="1" noChangeArrowheads="1"/>
          </p:cNvSpPr>
          <p:nvPr>
            <p:ph idx="1"/>
          </p:nvPr>
        </p:nvSpPr>
        <p:spPr>
          <a:xfrm>
            <a:off x="395288" y="1196405"/>
            <a:ext cx="8353425" cy="1512515"/>
          </a:xfrm>
        </p:spPr>
        <p:txBody>
          <a:bodyPr/>
          <a:lstStyle/>
          <a:p>
            <a:r>
              <a:rPr lang="en-GB" altLang="zh-CN" sz="2000" dirty="0"/>
              <a:t>In the future, there will be millions of industrial IoT UE connected to their server via 5G system. For example, robotics and sensing devices in factories of the future, etc. In order to achieve interoperability at the semantic layer for different type of industrial IoT UE, unifying data model is essential.</a:t>
            </a:r>
            <a:endParaRPr lang="zh-CN" altLang="zh-CN" sz="2000" dirty="0"/>
          </a:p>
          <a:p>
            <a:pPr marL="0" indent="0">
              <a:buNone/>
            </a:pP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a:t>
            </a:fld>
            <a:endParaRPr lang="en-GB" sz="1600"/>
          </a:p>
        </p:txBody>
      </p:sp>
      <p:sp>
        <p:nvSpPr>
          <p:cNvPr id="5" name="Rectangle 18">
            <a:extLst>
              <a:ext uri="{FF2B5EF4-FFF2-40B4-BE49-F238E27FC236}">
                <a16:creationId xmlns:a16="http://schemas.microsoft.com/office/drawing/2014/main" id="{A2EC4810-A58F-AC48-B8C6-824D0E59C6C3}"/>
              </a:ext>
            </a:extLst>
          </p:cNvPr>
          <p:cNvSpPr txBox="1">
            <a:spLocks noChangeArrowheads="1"/>
          </p:cNvSpPr>
          <p:nvPr/>
        </p:nvSpPr>
        <p:spPr bwMode="auto">
          <a:xfrm>
            <a:off x="377528" y="3104791"/>
            <a:ext cx="8353425" cy="75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a:lstStyle>
          <a:p>
            <a:r>
              <a:rPr lang="en-GB" altLang="zh-CN" sz="2000" dirty="0"/>
              <a:t>Data model specifies a semantic interoperability model for operational control of UE, especially in IoT area. </a:t>
            </a:r>
          </a:p>
        </p:txBody>
      </p:sp>
      <p:sp>
        <p:nvSpPr>
          <p:cNvPr id="6" name="Rectangle 4">
            <a:extLst>
              <a:ext uri="{FF2B5EF4-FFF2-40B4-BE49-F238E27FC236}">
                <a16:creationId xmlns:a16="http://schemas.microsoft.com/office/drawing/2014/main" id="{10E20723-BA81-6F42-8D01-55B88686141D}"/>
              </a:ext>
            </a:extLst>
          </p:cNvPr>
          <p:cNvSpPr>
            <a:spLocks noChangeArrowheads="1"/>
          </p:cNvSpPr>
          <p:nvPr/>
        </p:nvSpPr>
        <p:spPr bwMode="auto">
          <a:xfrm>
            <a:off x="2123728" y="217036"/>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10" name="Rectangle 18">
            <a:extLst>
              <a:ext uri="{FF2B5EF4-FFF2-40B4-BE49-F238E27FC236}">
                <a16:creationId xmlns:a16="http://schemas.microsoft.com/office/drawing/2014/main" id="{A7A3B27F-A12C-CD4C-8F3A-1399DA2B4F54}"/>
              </a:ext>
            </a:extLst>
          </p:cNvPr>
          <p:cNvSpPr txBox="1">
            <a:spLocks noChangeArrowheads="1"/>
          </p:cNvSpPr>
          <p:nvPr/>
        </p:nvSpPr>
        <p:spPr bwMode="auto">
          <a:xfrm>
            <a:off x="418433" y="4077072"/>
            <a:ext cx="8353425" cy="151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a:lstStyle>
          <a:p>
            <a:r>
              <a:rPr lang="en-GB" altLang="zh-CN" sz="2000" dirty="0"/>
              <a:t>Many IoT standard organizations, such as OneM2M, OCF, W3C, OMA </a:t>
            </a:r>
            <a:r>
              <a:rPr lang="en-GB" altLang="zh-CN" sz="2000" dirty="0" err="1"/>
              <a:t>SpecWorks</a:t>
            </a:r>
            <a:r>
              <a:rPr lang="en-GB" altLang="zh-CN" sz="2000" dirty="0"/>
              <a:t>, Bluetooth SIG, have already defined their own data models. </a:t>
            </a:r>
            <a:endParaRPr lang="en-GB" kern="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2661369" cy="782637"/>
          </a:xfrm>
        </p:spPr>
        <p:txBody>
          <a:bodyPr/>
          <a:lstStyle/>
          <a:p>
            <a:r>
              <a:rPr lang="en-GB" sz="3200" dirty="0"/>
              <a:t>Data Model</a:t>
            </a:r>
          </a:p>
        </p:txBody>
      </p:sp>
      <p:sp>
        <p:nvSpPr>
          <p:cNvPr id="5123" name="Rectangle 18"/>
          <p:cNvSpPr>
            <a:spLocks noGrp="1" noChangeArrowheads="1"/>
          </p:cNvSpPr>
          <p:nvPr>
            <p:ph idx="1"/>
          </p:nvPr>
        </p:nvSpPr>
        <p:spPr>
          <a:xfrm>
            <a:off x="395288" y="1196405"/>
            <a:ext cx="8353425" cy="2952675"/>
          </a:xfrm>
        </p:spPr>
        <p:txBody>
          <a:bodyPr/>
          <a:lstStyle/>
          <a:p>
            <a:r>
              <a:rPr lang="en-GB" altLang="zh-CN" sz="2000" dirty="0"/>
              <a:t>For example, smoke alarm in factory has the property of </a:t>
            </a:r>
            <a:r>
              <a:rPr lang="en-GB" altLang="zh-CN" sz="2000" dirty="0" err="1"/>
              <a:t>SmokeSensorStatus</a:t>
            </a:r>
            <a:r>
              <a:rPr lang="en-GB" altLang="zh-CN" sz="2000" dirty="0"/>
              <a:t>. Meanwhile, it also has the service of </a:t>
            </a:r>
            <a:r>
              <a:rPr lang="en-GB" altLang="zh-CN" sz="2000" dirty="0" err="1"/>
              <a:t>SendSmokeSenorStatus</a:t>
            </a:r>
            <a:r>
              <a:rPr lang="en-GB" altLang="zh-CN" sz="2000" dirty="0"/>
              <a:t>, and the event of error report. </a:t>
            </a:r>
          </a:p>
          <a:p>
            <a:endParaRPr lang="zh-CN" altLang="zh-CN" sz="2000" dirty="0"/>
          </a:p>
          <a:p>
            <a:pPr marL="0" indent="0">
              <a:buNone/>
            </a:pPr>
            <a:endParaRPr lang="en-GB" dirty="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3</a:t>
            </a:fld>
            <a:endParaRPr lang="en-GB" sz="1600"/>
          </a:p>
        </p:txBody>
      </p:sp>
      <p:sp>
        <p:nvSpPr>
          <p:cNvPr id="6" name="Rectangle 4">
            <a:extLst>
              <a:ext uri="{FF2B5EF4-FFF2-40B4-BE49-F238E27FC236}">
                <a16:creationId xmlns:a16="http://schemas.microsoft.com/office/drawing/2014/main" id="{10E20723-BA81-6F42-8D01-55B88686141D}"/>
              </a:ext>
            </a:extLst>
          </p:cNvPr>
          <p:cNvSpPr>
            <a:spLocks noChangeArrowheads="1"/>
          </p:cNvSpPr>
          <p:nvPr/>
        </p:nvSpPr>
        <p:spPr bwMode="auto">
          <a:xfrm>
            <a:off x="2123728" y="217036"/>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2" name="Rectangle 1">
            <a:extLst>
              <a:ext uri="{FF2B5EF4-FFF2-40B4-BE49-F238E27FC236}">
                <a16:creationId xmlns:a16="http://schemas.microsoft.com/office/drawing/2014/main" id="{15BD1BCD-16AE-F84A-8A54-73751D4D474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039099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7"/>
          <p:cNvSpPr>
            <a:spLocks noGrp="1" noChangeArrowheads="1"/>
          </p:cNvSpPr>
          <p:nvPr>
            <p:ph type="title"/>
          </p:nvPr>
        </p:nvSpPr>
        <p:spPr>
          <a:xfrm>
            <a:off x="398463" y="414338"/>
            <a:ext cx="6910387" cy="782637"/>
          </a:xfrm>
        </p:spPr>
        <p:txBody>
          <a:bodyPr/>
          <a:lstStyle/>
          <a:p>
            <a:r>
              <a:rPr lang="en-GB" dirty="0"/>
              <a:t>Problem</a:t>
            </a:r>
          </a:p>
        </p:txBody>
      </p:sp>
      <p:sp>
        <p:nvSpPr>
          <p:cNvPr id="6149"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2B979FB2-E865-41B4-9B75-70EFBA89516F}" type="slidenum">
              <a:rPr lang="en-GB" sz="1600"/>
              <a:pPr/>
              <a:t>4</a:t>
            </a:fld>
            <a:endParaRPr lang="en-GB" sz="1600"/>
          </a:p>
        </p:txBody>
      </p:sp>
      <p:sp>
        <p:nvSpPr>
          <p:cNvPr id="7" name="Rectangle 18">
            <a:extLst>
              <a:ext uri="{FF2B5EF4-FFF2-40B4-BE49-F238E27FC236}">
                <a16:creationId xmlns:a16="http://schemas.microsoft.com/office/drawing/2014/main" id="{8F5D6C25-507F-144F-BACE-1387813E25F6}"/>
              </a:ext>
            </a:extLst>
          </p:cNvPr>
          <p:cNvSpPr txBox="1">
            <a:spLocks noChangeArrowheads="1"/>
          </p:cNvSpPr>
          <p:nvPr/>
        </p:nvSpPr>
        <p:spPr bwMode="auto">
          <a:xfrm>
            <a:off x="251520" y="1412776"/>
            <a:ext cx="8353425" cy="151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a:lstStyle>
          <a:p>
            <a:r>
              <a:rPr lang="en-GB" altLang="zh-CN" sz="2000" dirty="0"/>
              <a:t>3GPP has standardized physical layer protocols, but does not consider unifying data model. Due to this issue, UE within 5G network can only interact with each other via lower layer protocol but cannot achieve the interoperability at the semantic layer.</a:t>
            </a:r>
            <a:endParaRPr lang="zh-CN" altLang="zh-CN"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7"/>
          <p:cNvSpPr>
            <a:spLocks noGrp="1" noChangeArrowheads="1"/>
          </p:cNvSpPr>
          <p:nvPr>
            <p:ph type="title"/>
          </p:nvPr>
        </p:nvSpPr>
        <p:spPr>
          <a:xfrm>
            <a:off x="398463" y="476672"/>
            <a:ext cx="6910387" cy="782637"/>
          </a:xfrm>
        </p:spPr>
        <p:txBody>
          <a:bodyPr/>
          <a:lstStyle/>
          <a:p>
            <a:r>
              <a:rPr lang="en-GB" dirty="0"/>
              <a:t>Objective</a:t>
            </a:r>
          </a:p>
        </p:txBody>
      </p:sp>
      <p:sp>
        <p:nvSpPr>
          <p:cNvPr id="9219" name="Rectangle 18"/>
          <p:cNvSpPr>
            <a:spLocks noGrp="1" noChangeArrowheads="1"/>
          </p:cNvSpPr>
          <p:nvPr>
            <p:ph idx="1"/>
          </p:nvPr>
        </p:nvSpPr>
        <p:spPr>
          <a:xfrm>
            <a:off x="395288" y="1412429"/>
            <a:ext cx="8569200" cy="1008459"/>
          </a:xfrm>
        </p:spPr>
        <p:txBody>
          <a:bodyPr/>
          <a:lstStyle/>
          <a:p>
            <a:pPr>
              <a:defRPr/>
            </a:pPr>
            <a:r>
              <a:rPr lang="en-GB" altLang="zh-CN" sz="2000" dirty="0"/>
              <a:t>Analysis and validation of existing data model </a:t>
            </a:r>
            <a:r>
              <a:rPr lang="en-US" altLang="zh-CN" sz="2000" dirty="0"/>
              <a:t>(e.g. OCF, W3C, </a:t>
            </a:r>
            <a:r>
              <a:rPr lang="en-US" altLang="zh-CN" sz="2000" dirty="0" err="1"/>
              <a:t>etc</a:t>
            </a:r>
            <a:r>
              <a:rPr lang="en-US" altLang="zh-CN" sz="2000" dirty="0"/>
              <a:t>) for 5G IoT UE in </a:t>
            </a:r>
            <a:r>
              <a:rPr lang="en-GB" altLang="zh-CN" sz="2000" dirty="0"/>
              <a:t>factories of the future</a:t>
            </a:r>
            <a:r>
              <a:rPr lang="en-US" altLang="zh-CN" sz="2000" dirty="0"/>
              <a:t>.</a:t>
            </a:r>
            <a:r>
              <a:rPr lang="en-GB" altLang="zh-CN" sz="2000" dirty="0"/>
              <a:t> Wherever possible, refer to existing data models defined externally to 3GPP;</a:t>
            </a:r>
            <a:endParaRPr lang="zh-CN" altLang="zh-CN" sz="2000" dirty="0"/>
          </a:p>
        </p:txBody>
      </p:sp>
      <p:sp>
        <p:nvSpPr>
          <p:cNvPr id="8197"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563CB76B-8874-4CC6-A3E4-9AAE09917743}" type="slidenum">
              <a:rPr lang="en-GB" sz="1600"/>
              <a:pPr/>
              <a:t>5</a:t>
            </a:fld>
            <a:endParaRPr lang="en-GB" sz="1600"/>
          </a:p>
        </p:txBody>
      </p:sp>
      <p:sp>
        <p:nvSpPr>
          <p:cNvPr id="5" name="Rectangle 18">
            <a:extLst>
              <a:ext uri="{FF2B5EF4-FFF2-40B4-BE49-F238E27FC236}">
                <a16:creationId xmlns:a16="http://schemas.microsoft.com/office/drawing/2014/main" id="{D77C6EA8-F2DB-7249-B2C7-B9C6D1BC96D4}"/>
              </a:ext>
            </a:extLst>
          </p:cNvPr>
          <p:cNvSpPr txBox="1">
            <a:spLocks noChangeArrowheads="1"/>
          </p:cNvSpPr>
          <p:nvPr/>
        </p:nvSpPr>
        <p:spPr bwMode="auto">
          <a:xfrm>
            <a:off x="423888" y="2708920"/>
            <a:ext cx="856920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a:lstStyle>
          <a:p>
            <a:pPr>
              <a:defRPr/>
            </a:pPr>
            <a:r>
              <a:rPr lang="en-GB" altLang="zh-CN" sz="2000" kern="0" dirty="0"/>
              <a:t>Identify gaps in which the existing data models for </a:t>
            </a:r>
            <a:r>
              <a:rPr lang="en-US" altLang="zh-CN" sz="2000" kern="0" dirty="0"/>
              <a:t>5G IoT UE in </a:t>
            </a:r>
            <a:r>
              <a:rPr lang="en-GB" altLang="zh-CN" sz="2000" kern="0" dirty="0"/>
              <a:t>factories of the future are not sufficient to deliver 3GPP defined services; If the analysis result in a conclusion that there are gaps, a new data model may be needed. </a:t>
            </a:r>
            <a:endParaRPr lang="zh-CN" altLang="zh-CN" sz="2000" kern="0" dirty="0"/>
          </a:p>
          <a:p>
            <a:pPr>
              <a:defRPr/>
            </a:pPr>
            <a:endParaRPr lang="zh-CN" altLang="zh-CN" sz="2000" kern="0" dirty="0"/>
          </a:p>
        </p:txBody>
      </p:sp>
      <p:sp>
        <p:nvSpPr>
          <p:cNvPr id="6" name="Rectangle 18">
            <a:extLst>
              <a:ext uri="{FF2B5EF4-FFF2-40B4-BE49-F238E27FC236}">
                <a16:creationId xmlns:a16="http://schemas.microsoft.com/office/drawing/2014/main" id="{C54EA94E-E014-2045-B312-FE107864BFFF}"/>
              </a:ext>
            </a:extLst>
          </p:cNvPr>
          <p:cNvSpPr txBox="1">
            <a:spLocks noChangeArrowheads="1"/>
          </p:cNvSpPr>
          <p:nvPr/>
        </p:nvSpPr>
        <p:spPr bwMode="auto">
          <a:xfrm>
            <a:off x="427171" y="4293096"/>
            <a:ext cx="856920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a:lstStyle>
          <a:p>
            <a:pPr>
              <a:defRPr/>
            </a:pPr>
            <a:r>
              <a:rPr lang="en-GB" altLang="zh-CN" sz="2000" kern="0" dirty="0"/>
              <a:t>Identify gaps in which 3GPP system is not sufficient to support data models for 5G IoT UE in factories of the future;</a:t>
            </a:r>
            <a:endParaRPr lang="zh-CN" altLang="zh-CN" sz="2000" kern="0" dirty="0"/>
          </a:p>
          <a:p>
            <a:pPr>
              <a:defRPr/>
            </a:pPr>
            <a:endParaRPr lang="zh-CN" altLang="zh-CN" sz="2000" kern="0" dirty="0"/>
          </a:p>
          <a:p>
            <a:pPr>
              <a:defRPr/>
            </a:pPr>
            <a:endParaRPr lang="zh-CN" altLang="zh-CN" sz="2000" kern="0" dirty="0"/>
          </a:p>
        </p:txBody>
      </p:sp>
    </p:spTree>
    <p:extLst>
      <p:ext uri="{BB962C8B-B14F-4D97-AF65-F5344CB8AC3E}">
        <p14:creationId xmlns:p14="http://schemas.microsoft.com/office/powerpoint/2010/main" val="166529482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7"/>
          <p:cNvSpPr>
            <a:spLocks noGrp="1" noChangeArrowheads="1"/>
          </p:cNvSpPr>
          <p:nvPr>
            <p:ph type="title"/>
          </p:nvPr>
        </p:nvSpPr>
        <p:spPr>
          <a:xfrm>
            <a:off x="398463" y="476672"/>
            <a:ext cx="6910387" cy="782637"/>
          </a:xfrm>
        </p:spPr>
        <p:txBody>
          <a:bodyPr/>
          <a:lstStyle/>
          <a:p>
            <a:r>
              <a:rPr lang="en-GB" dirty="0"/>
              <a:t>Discussion</a:t>
            </a:r>
          </a:p>
        </p:txBody>
      </p:sp>
      <p:sp>
        <p:nvSpPr>
          <p:cNvPr id="9219" name="Rectangle 18"/>
          <p:cNvSpPr>
            <a:spLocks noGrp="1" noChangeArrowheads="1"/>
          </p:cNvSpPr>
          <p:nvPr>
            <p:ph idx="1"/>
          </p:nvPr>
        </p:nvSpPr>
        <p:spPr>
          <a:xfrm>
            <a:off x="395288" y="1412429"/>
            <a:ext cx="8569200" cy="1008459"/>
          </a:xfrm>
        </p:spPr>
        <p:txBody>
          <a:bodyPr/>
          <a:lstStyle/>
          <a:p>
            <a:pPr>
              <a:defRPr/>
            </a:pPr>
            <a:r>
              <a:rPr lang="en-GB" altLang="zh-CN" sz="2000" dirty="0"/>
              <a:t>Should SA</a:t>
            </a:r>
            <a:r>
              <a:rPr lang="en-US" altLang="zh-CN" sz="2000" dirty="0"/>
              <a:t>6</a:t>
            </a:r>
            <a:r>
              <a:rPr lang="en-GB" altLang="zh-CN" sz="2000" dirty="0"/>
              <a:t> start activities into definition, analysis, or validation of data models for IoT?</a:t>
            </a:r>
            <a:endParaRPr lang="zh-CN" altLang="zh-CN" sz="2000" dirty="0"/>
          </a:p>
          <a:p>
            <a:pPr>
              <a:defRPr/>
            </a:pPr>
            <a:endParaRPr lang="zh-CN" altLang="zh-CN" sz="2000" dirty="0"/>
          </a:p>
        </p:txBody>
      </p:sp>
      <p:sp>
        <p:nvSpPr>
          <p:cNvPr id="8197"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563CB76B-8874-4CC6-A3E4-9AAE09917743}" type="slidenum">
              <a:rPr lang="en-GB" sz="1600"/>
              <a:pPr/>
              <a:t>6</a:t>
            </a:fld>
            <a:endParaRPr lang="en-GB" sz="1600"/>
          </a:p>
        </p:txBody>
      </p:sp>
    </p:spTree>
    <p:extLst>
      <p:ext uri="{BB962C8B-B14F-4D97-AF65-F5344CB8AC3E}">
        <p14:creationId xmlns:p14="http://schemas.microsoft.com/office/powerpoint/2010/main" val="3620276290"/>
      </p:ext>
    </p:extLst>
  </p:cSld>
  <p:clrMapOvr>
    <a:masterClrMapping/>
  </p:clrMapOvr>
  <p:transition spd="slow"/>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37</TotalTime>
  <Words>359</Words>
  <Application>Microsoft Macintosh PowerPoint</Application>
  <PresentationFormat>全屏显示(4:3)</PresentationFormat>
  <Paragraphs>33</Paragraphs>
  <Slides>6</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MS Mincho</vt:lpstr>
      <vt:lpstr>Arial</vt:lpstr>
      <vt:lpstr>Bookman Old Style</vt:lpstr>
      <vt:lpstr>Times New Roman</vt:lpstr>
      <vt:lpstr>Blank Presentation</vt:lpstr>
      <vt:lpstr>Data Model for 5G IoT UE </vt:lpstr>
      <vt:lpstr>Motivation</vt:lpstr>
      <vt:lpstr>Data Model</vt:lpstr>
      <vt:lpstr>Problem</vt:lpstr>
      <vt:lpstr>Objective</vt:lpstr>
      <vt:lpstr>Discussion</vt:lpstr>
    </vt:vector>
  </TitlesOfParts>
  <Company>MCC</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于小博</cp:lastModifiedBy>
  <cp:revision>340</cp:revision>
  <cp:lastPrinted>2000-01-14T10:02:55Z</cp:lastPrinted>
  <dcterms:created xsi:type="dcterms:W3CDTF">1999-11-22T09:19:47Z</dcterms:created>
  <dcterms:modified xsi:type="dcterms:W3CDTF">2019-05-14T07:44:04Z</dcterms:modified>
  <cp:category>Presentation</cp:category>
</cp:coreProperties>
</file>