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73" r:id="rId2"/>
  </p:sldMasterIdLst>
  <p:notesMasterIdLst>
    <p:notesMasterId r:id="rId9"/>
  </p:notesMasterIdLst>
  <p:handoutMasterIdLst>
    <p:handoutMasterId r:id="rId10"/>
  </p:handoutMasterIdLst>
  <p:sldIdLst>
    <p:sldId id="303" r:id="rId3"/>
    <p:sldId id="705" r:id="rId4"/>
    <p:sldId id="706" r:id="rId5"/>
    <p:sldId id="707" r:id="rId6"/>
    <p:sldId id="708" r:id="rId7"/>
    <p:sldId id="7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00000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4705" autoAdjust="0"/>
  </p:normalViewPr>
  <p:slideViewPr>
    <p:cSldViewPr snapToGrid="0">
      <p:cViewPr varScale="1">
        <p:scale>
          <a:sx n="84" d="100"/>
          <a:sy n="84" d="100"/>
        </p:scale>
        <p:origin x="-138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024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D42EBA39-BEA6-4AE8-8501-985DEA2D00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2661D8B3-86FF-420D-AF04-A83CA67F1D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BFB05F-8482-4434-A728-B64547ED09E3}" type="datetime1">
              <a:rPr lang="en-US"/>
              <a:pPr>
                <a:defRPr/>
              </a:pPr>
              <a:t>11/20/2017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C5156122-D920-48C7-9797-7E181BF9F6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83C28B9B-0F16-49F1-93CA-4EDD37831E9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9D2894D0-3E46-4813-B27B-CEDC27FA4B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81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D68CE334-085F-4C27-8C3E-893DE56F92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0AE4AEAD-621B-4964-9352-EFA5621F38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21510F3-021A-4060-A078-FCC0D4062743}" type="datetime1">
              <a:rPr lang="en-US"/>
              <a:pPr>
                <a:defRPr/>
              </a:pPr>
              <a:t>11/20/2017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3B856726-67B9-4D28-A3A4-222EC949B7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E94F4C67-0262-4102-ADF6-3885C6F1A5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935B73C3-D686-46E9-9BDF-B95840395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4043C91-8AFD-4A90-B4ED-FD68450448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94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1F8BA61-07E4-4CAD-A0B8-6C1C78BEAE3D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7C458981-9E11-4922-8AC2-FA349AD665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8" y="4659"/>
            <a:ext cx="8503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TSG-SA6#20	 						S6-171618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							(revision</a:t>
            </a:r>
            <a:r>
              <a:rPr lang="sv-SE" altLang="en-US" sz="1200" b="1" baseline="0" dirty="0" smtClean="0">
                <a:latin typeface="Arial "/>
              </a:rPr>
              <a:t> of </a:t>
            </a:r>
            <a:r>
              <a:rPr lang="sv-SE" altLang="en-US" sz="1200" b="1" dirty="0" smtClean="0">
                <a:latin typeface="Arial "/>
              </a:rPr>
              <a:t>S6-171541)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40617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1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89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7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70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2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7C458981-9E11-4922-8AC2-FA349AD665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17852" y="-20786"/>
            <a:ext cx="8503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TSG-SA6#20	 						S6-171618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							(revision</a:t>
            </a:r>
            <a:r>
              <a:rPr lang="sv-SE" altLang="en-US" sz="1200" b="1" baseline="0" dirty="0" smtClean="0">
                <a:latin typeface="Arial "/>
              </a:rPr>
              <a:t> of </a:t>
            </a:r>
            <a:r>
              <a:rPr lang="sv-SE" altLang="en-US" sz="1200" b="1" dirty="0" smtClean="0">
                <a:latin typeface="Arial "/>
              </a:rPr>
              <a:t>S6-171541)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421197818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057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1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73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6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68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84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03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="" xmlns:a16="http://schemas.microsoft.com/office/drawing/2014/main" id="{591E2B22-6002-4FA8-AC53-49A641201A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F275D61-B40C-4F5C-860E-8EC80B758116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fld id="{0B789235-9E03-4517-8F60-B775FDB01C03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AF32050E-A8BB-479D-9F79-6C8C58B87F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="" xmlns:a16="http://schemas.microsoft.com/office/drawing/2014/main" id="{CB2208C7-C48D-402D-8196-2BD780280B0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2017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0" r:id="rId2"/>
    <p:sldLayoutId id="214748387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56A39-4A0D-46F5-971B-93211C8A1D69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0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1DAE2F72-B898-497B-BF9C-FFB573DD43B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67693" y="1439500"/>
            <a:ext cx="7772400" cy="307817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>Proposal to rename </a:t>
            </a:r>
            <a:br>
              <a:rPr lang="en-GB" dirty="0" smtClean="0"/>
            </a:br>
            <a:r>
              <a:rPr lang="en-GB" dirty="0" smtClean="0"/>
              <a:t>“emergency group call cancel”</a:t>
            </a:r>
            <a:br>
              <a:rPr lang="en-GB" dirty="0" smtClean="0"/>
            </a:br>
            <a:r>
              <a:rPr lang="en-GB" dirty="0" smtClean="0"/>
              <a:t>“group emergency condition”</a:t>
            </a:r>
            <a:br>
              <a:rPr lang="en-GB" dirty="0" smtClean="0"/>
            </a:br>
            <a:r>
              <a:rPr lang="en-GB" dirty="0" smtClean="0"/>
              <a:t>“emergency state cancel”</a:t>
            </a:r>
            <a:br>
              <a:rPr lang="en-GB" dirty="0" smtClean="0"/>
            </a:br>
            <a:r>
              <a:rPr lang="en-GB" dirty="0" smtClean="0"/>
              <a:t>+</a:t>
            </a:r>
            <a:br>
              <a:rPr lang="en-GB" dirty="0" smtClean="0"/>
            </a:br>
            <a:r>
              <a:rPr lang="en-GB" dirty="0" smtClean="0"/>
              <a:t>Other corrections to emergency procedures and information flows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TS23.379, TS23.281, TS23.280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371600" y="4852656"/>
            <a:ext cx="6400800" cy="7861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Jukka Vialén, Airbus DS SLC</a:t>
            </a: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44093" y="814811"/>
            <a:ext cx="6827838" cy="710697"/>
          </a:xfrm>
        </p:spPr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49562" y="1810693"/>
            <a:ext cx="8388350" cy="4345663"/>
          </a:xfrm>
        </p:spPr>
        <p:txBody>
          <a:bodyPr/>
          <a:lstStyle/>
          <a:p>
            <a:r>
              <a:rPr lang="de-DE" altLang="en-US" sz="1800" dirty="0" err="1" smtClean="0"/>
              <a:t>While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drafting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emergency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call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related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contributions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MCCI (</a:t>
            </a:r>
            <a:r>
              <a:rPr lang="de-DE" altLang="en-US" sz="1800" dirty="0" err="1" smtClean="0"/>
              <a:t>for</a:t>
            </a:r>
            <a:r>
              <a:rPr lang="de-DE" altLang="en-US" sz="1800" dirty="0" smtClean="0"/>
              <a:t> SA6#19) </a:t>
            </a:r>
            <a:r>
              <a:rPr lang="de-DE" altLang="en-US" sz="1800" dirty="0" err="1" smtClean="0"/>
              <a:t>we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had</a:t>
            </a:r>
            <a:r>
              <a:rPr lang="de-DE" altLang="en-US" sz="1800" dirty="0"/>
              <a:t> </a:t>
            </a:r>
            <a:r>
              <a:rPr lang="de-DE" altLang="en-US" sz="1800" dirty="0" err="1" smtClean="0"/>
              <a:t>difficulties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understand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some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message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names</a:t>
            </a:r>
            <a:r>
              <a:rPr lang="de-DE" altLang="en-US" sz="1800" dirty="0" smtClean="0"/>
              <a:t> and </a:t>
            </a:r>
            <a:r>
              <a:rPr lang="de-DE" altLang="en-US" sz="1800" dirty="0" err="1" smtClean="0"/>
              <a:t>terms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used</a:t>
            </a:r>
            <a:r>
              <a:rPr lang="de-DE" altLang="en-US" sz="1800" dirty="0" smtClean="0"/>
              <a:t> in MCPTT and </a:t>
            </a:r>
            <a:r>
              <a:rPr lang="de-DE" altLang="en-US" sz="1800" dirty="0" err="1" smtClean="0"/>
              <a:t>MCVideo</a:t>
            </a:r>
            <a:r>
              <a:rPr lang="de-DE" altLang="en-US" sz="1800" dirty="0" smtClean="0"/>
              <a:t> TSs</a:t>
            </a:r>
          </a:p>
          <a:p>
            <a:r>
              <a:rPr lang="de-DE" altLang="en-US" sz="1800" dirty="0" smtClean="0"/>
              <a:t>After </a:t>
            </a:r>
            <a:r>
              <a:rPr lang="de-DE" altLang="en-US" sz="1800" dirty="0" err="1" smtClean="0"/>
              <a:t>checking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stage</a:t>
            </a:r>
            <a:r>
              <a:rPr lang="de-DE" altLang="en-US" sz="1800" dirty="0" smtClean="0"/>
              <a:t> 3 TSs </a:t>
            </a:r>
            <a:r>
              <a:rPr lang="de-DE" altLang="en-US" sz="1800" dirty="0" err="1" smtClean="0"/>
              <a:t>we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noticed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that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there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are</a:t>
            </a:r>
            <a:r>
              <a:rPr lang="de-DE" altLang="en-US" sz="1800" dirty="0" smtClean="0"/>
              <a:t> also </a:t>
            </a:r>
            <a:r>
              <a:rPr lang="de-DE" altLang="en-US" sz="1800" dirty="0" err="1" smtClean="0"/>
              <a:t>inconsistensies</a:t>
            </a:r>
            <a:r>
              <a:rPr lang="de-DE" altLang="en-US" sz="1800" dirty="0" smtClean="0"/>
              <a:t> in </a:t>
            </a:r>
            <a:r>
              <a:rPr lang="de-DE" altLang="en-US" sz="1800" dirty="0" err="1" smtClean="0"/>
              <a:t>naming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these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procedures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between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stage</a:t>
            </a:r>
            <a:r>
              <a:rPr lang="de-DE" altLang="en-US" sz="1800" dirty="0" smtClean="0"/>
              <a:t> 2 and </a:t>
            </a:r>
            <a:r>
              <a:rPr lang="de-DE" altLang="en-US" sz="1800" dirty="0" err="1" smtClean="0"/>
              <a:t>stage</a:t>
            </a:r>
            <a:endParaRPr lang="de-DE" altLang="en-US" sz="1800" dirty="0" smtClean="0"/>
          </a:p>
          <a:p>
            <a:r>
              <a:rPr lang="de-DE" altLang="en-US" sz="1800" dirty="0" err="1" smtClean="0"/>
              <a:t>Furthermore</a:t>
            </a:r>
            <a:r>
              <a:rPr lang="de-DE" altLang="en-US" sz="1800" dirty="0" smtClean="0"/>
              <a:t>, </a:t>
            </a:r>
            <a:r>
              <a:rPr lang="de-DE" altLang="en-US" sz="1800" dirty="0" err="1" smtClean="0"/>
              <a:t>some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other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issues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were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found</a:t>
            </a:r>
            <a:r>
              <a:rPr lang="de-DE" altLang="en-US" sz="1800" dirty="0" smtClean="0"/>
              <a:t> - </a:t>
            </a:r>
            <a:r>
              <a:rPr lang="de-DE" altLang="en-US" sz="1800" dirty="0" err="1" smtClean="0"/>
              <a:t>related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emergency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procedures</a:t>
            </a:r>
            <a:r>
              <a:rPr lang="de-DE" altLang="en-US" sz="1800" dirty="0" smtClean="0"/>
              <a:t> in </a:t>
            </a:r>
            <a:r>
              <a:rPr lang="de-DE" altLang="en-US" sz="1800" dirty="0" err="1" smtClean="0"/>
              <a:t>stage</a:t>
            </a:r>
            <a:r>
              <a:rPr lang="de-DE" altLang="en-US" sz="1800" dirty="0" smtClean="0"/>
              <a:t> 2 TSs - </a:t>
            </a:r>
            <a:r>
              <a:rPr lang="de-DE" altLang="en-US" sz="1800" dirty="0" err="1" smtClean="0"/>
              <a:t>that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need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be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corrected</a:t>
            </a:r>
            <a:endParaRPr lang="de-DE" altLang="en-US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1. Emergency group call cancel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de-DE" altLang="en-US" sz="1400" dirty="0"/>
          </a:p>
          <a:p>
            <a:endParaRPr lang="de-DE" altLang="en-US" dirty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77134" y="1580898"/>
            <a:ext cx="8388350" cy="418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altLang="en-US" sz="1800" kern="0" dirty="0" smtClean="0"/>
              <a:t>Name </a:t>
            </a:r>
            <a:r>
              <a:rPr lang="de-DE" altLang="en-US" sz="1800" kern="0" dirty="0" err="1" smtClean="0"/>
              <a:t>of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the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procedure</a:t>
            </a:r>
            <a:r>
              <a:rPr lang="de-DE" altLang="en-US" sz="1800" kern="0" dirty="0" smtClean="0"/>
              <a:t> </a:t>
            </a:r>
            <a:r>
              <a:rPr lang="de-DE" altLang="en-US" sz="1800" i="1" kern="0" dirty="0" smtClean="0"/>
              <a:t>“MCPTT/</a:t>
            </a:r>
            <a:r>
              <a:rPr lang="de-DE" altLang="en-US" sz="1800" i="1" kern="0" dirty="0" err="1" smtClean="0"/>
              <a:t>MCVideo</a:t>
            </a:r>
            <a:r>
              <a:rPr lang="de-DE" altLang="en-US" sz="1800" i="1" kern="0" dirty="0" smtClean="0"/>
              <a:t> </a:t>
            </a:r>
            <a:r>
              <a:rPr lang="de-DE" altLang="en-US" sz="1800" i="1" kern="0" dirty="0" err="1" smtClean="0"/>
              <a:t>emergency</a:t>
            </a:r>
            <a:r>
              <a:rPr lang="de-DE" altLang="en-US" sz="1800" i="1" kern="0" dirty="0" smtClean="0"/>
              <a:t> </a:t>
            </a:r>
            <a:r>
              <a:rPr lang="de-DE" altLang="en-US" sz="1800" i="1" kern="0" dirty="0" err="1" smtClean="0"/>
              <a:t>group</a:t>
            </a:r>
            <a:r>
              <a:rPr lang="de-DE" altLang="en-US" sz="1800" i="1" kern="0" dirty="0" smtClean="0"/>
              <a:t> </a:t>
            </a:r>
            <a:r>
              <a:rPr lang="de-DE" altLang="en-US" sz="1800" i="1" kern="0" dirty="0" err="1" smtClean="0"/>
              <a:t>call</a:t>
            </a:r>
            <a:r>
              <a:rPr lang="de-DE" altLang="en-US" sz="1800" i="1" kern="0" dirty="0" smtClean="0"/>
              <a:t> </a:t>
            </a:r>
            <a:r>
              <a:rPr lang="de-DE" altLang="en-US" sz="1800" i="1" kern="0" dirty="0" err="1" smtClean="0"/>
              <a:t>cancel</a:t>
            </a:r>
            <a:r>
              <a:rPr lang="de-DE" altLang="en-US" sz="1800" i="1" kern="0" dirty="0" smtClean="0"/>
              <a:t>“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does</a:t>
            </a:r>
            <a:r>
              <a:rPr lang="de-DE" altLang="en-US" sz="1800" kern="0" dirty="0" smtClean="0"/>
              <a:t> not </a:t>
            </a:r>
            <a:r>
              <a:rPr lang="de-DE" altLang="en-US" sz="1800" kern="0" dirty="0" err="1" smtClean="0"/>
              <a:t>reflect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the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actual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purpose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of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that</a:t>
            </a:r>
            <a:r>
              <a:rPr lang="de-DE" altLang="en-US" sz="1800" kern="0" dirty="0" smtClean="0"/>
              <a:t> </a:t>
            </a:r>
            <a:r>
              <a:rPr lang="de-DE" altLang="en-US" sz="1800" kern="0" dirty="0" err="1" smtClean="0"/>
              <a:t>procedure</a:t>
            </a:r>
            <a:endParaRPr lang="de-DE" altLang="en-US" sz="1800" kern="0" dirty="0" smtClean="0"/>
          </a:p>
          <a:p>
            <a:pPr lvl="1"/>
            <a:r>
              <a:rPr lang="de-DE" altLang="en-US" sz="1600" kern="0" dirty="0" err="1" smtClean="0"/>
              <a:t>We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propose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to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change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this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into</a:t>
            </a:r>
            <a:r>
              <a:rPr lang="de-DE" altLang="en-US" sz="1600" kern="0" dirty="0" smtClean="0"/>
              <a:t> “In-progress </a:t>
            </a:r>
            <a:r>
              <a:rPr lang="de-DE" altLang="en-US" sz="1600" kern="0" dirty="0" err="1" smtClean="0"/>
              <a:t>emergency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group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state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cancel</a:t>
            </a:r>
            <a:r>
              <a:rPr lang="de-DE" altLang="en-US" sz="1600" kern="0" dirty="0" smtClean="0"/>
              <a:t>“</a:t>
            </a:r>
          </a:p>
          <a:p>
            <a:pPr lvl="1"/>
            <a:r>
              <a:rPr lang="de-DE" altLang="en-US" sz="1600" kern="0" dirty="0" err="1" smtClean="0"/>
              <a:t>With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this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change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the</a:t>
            </a:r>
            <a:r>
              <a:rPr lang="de-DE" altLang="en-US" sz="1600" kern="0" dirty="0" smtClean="0"/>
              <a:t> stage2 </a:t>
            </a:r>
            <a:r>
              <a:rPr lang="de-DE" altLang="en-US" sz="1600" kern="0" dirty="0" err="1" smtClean="0"/>
              <a:t>standards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would</a:t>
            </a:r>
            <a:r>
              <a:rPr lang="de-DE" altLang="en-US" sz="1600" kern="0" dirty="0" smtClean="0"/>
              <a:t> also </a:t>
            </a:r>
            <a:r>
              <a:rPr lang="de-DE" altLang="en-US" sz="1600" kern="0" dirty="0" err="1" smtClean="0"/>
              <a:t>be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more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aligned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with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their</a:t>
            </a:r>
            <a:r>
              <a:rPr lang="de-DE" altLang="en-US" sz="1600" kern="0" dirty="0" smtClean="0"/>
              <a:t> stage3 </a:t>
            </a:r>
            <a:r>
              <a:rPr lang="de-DE" altLang="en-US" sz="1600" kern="0" dirty="0" err="1" smtClean="0"/>
              <a:t>counterparts</a:t>
            </a:r>
            <a:endParaRPr lang="de-DE" altLang="en-US" sz="1600" kern="0" dirty="0" smtClean="0"/>
          </a:p>
          <a:p>
            <a:pPr lvl="1"/>
            <a:r>
              <a:rPr lang="de-DE" altLang="en-US" sz="1600" kern="0" dirty="0" smtClean="0"/>
              <a:t>The </a:t>
            </a:r>
            <a:r>
              <a:rPr lang="de-DE" altLang="en-US" sz="1600" kern="0" dirty="0" err="1" smtClean="0"/>
              <a:t>detailed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changes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are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covered</a:t>
            </a:r>
            <a:r>
              <a:rPr lang="de-DE" altLang="en-US" sz="1600" kern="0" dirty="0" smtClean="0"/>
              <a:t> in </a:t>
            </a:r>
            <a:r>
              <a:rPr lang="de-DE" altLang="en-US" sz="1600" kern="0" dirty="0" err="1" smtClean="0"/>
              <a:t>the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following</a:t>
            </a:r>
            <a:r>
              <a:rPr lang="de-DE" altLang="en-US" sz="1600" kern="0" dirty="0" smtClean="0"/>
              <a:t> </a:t>
            </a:r>
            <a:r>
              <a:rPr lang="de-DE" altLang="en-US" sz="1600" kern="0" dirty="0" err="1" smtClean="0"/>
              <a:t>contributions</a:t>
            </a:r>
            <a:r>
              <a:rPr lang="de-DE" altLang="en-US" sz="1600" kern="0" dirty="0" smtClean="0"/>
              <a:t>:</a:t>
            </a:r>
          </a:p>
          <a:p>
            <a:pPr lvl="2"/>
            <a:r>
              <a:rPr lang="en-US" altLang="en-US" sz="1400" kern="0" dirty="0" smtClean="0"/>
              <a:t>TS23.379:  S6-171542 Renaming of MCPTT emergency group call cancel</a:t>
            </a:r>
          </a:p>
          <a:p>
            <a:pPr lvl="2"/>
            <a:r>
              <a:rPr lang="en-US" altLang="en-US" sz="1400" kern="0" dirty="0" smtClean="0"/>
              <a:t>TS23.379:  S6-171545 Renaming of MCPTT imminent peril group call cancel</a:t>
            </a:r>
          </a:p>
          <a:p>
            <a:pPr lvl="2"/>
            <a:r>
              <a:rPr lang="en-US" altLang="en-US" sz="1400" kern="0" dirty="0" smtClean="0"/>
              <a:t>TS23.281:  S6-171548 Renaming of </a:t>
            </a:r>
            <a:r>
              <a:rPr lang="en-US" altLang="en-US" sz="1400" kern="0" dirty="0" err="1" smtClean="0"/>
              <a:t>MCVideo</a:t>
            </a:r>
            <a:r>
              <a:rPr lang="en-US" altLang="en-US" sz="1400" kern="0" dirty="0" smtClean="0"/>
              <a:t> emergency group call cancel</a:t>
            </a:r>
          </a:p>
          <a:p>
            <a:pPr lvl="1"/>
            <a:r>
              <a:rPr lang="fi-FI" altLang="en-US" sz="1600" kern="0" dirty="0" smtClean="0"/>
              <a:t>Related CR for off-network:</a:t>
            </a:r>
            <a:endParaRPr lang="en-US" altLang="en-US" sz="1600" kern="0" dirty="0" smtClean="0"/>
          </a:p>
          <a:p>
            <a:pPr lvl="2"/>
            <a:r>
              <a:rPr lang="en-US" altLang="en-US" sz="1400" kern="0" dirty="0" smtClean="0"/>
              <a:t>TS23.379:  S6-171546 Renaming Off-network MCPTT emergency group cancel</a:t>
            </a:r>
          </a:p>
          <a:p>
            <a:pPr lvl="2"/>
            <a:endParaRPr lang="de-DE" altLang="en-US" sz="1400" kern="0" dirty="0" smtClean="0"/>
          </a:p>
          <a:p>
            <a:pPr lvl="2"/>
            <a:endParaRPr lang="de-DE" altLang="en-US" sz="800" kern="0" dirty="0" smtClean="0"/>
          </a:p>
        </p:txBody>
      </p:sp>
    </p:spTree>
    <p:extLst>
      <p:ext uri="{BB962C8B-B14F-4D97-AF65-F5344CB8AC3E}">
        <p14:creationId xmlns:p14="http://schemas.microsoft.com/office/powerpoint/2010/main" val="3719630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2. Group emergency condition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z="1800" i="1" dirty="0"/>
              <a:t>“Group </a:t>
            </a:r>
            <a:r>
              <a:rPr lang="de-DE" altLang="en-US" sz="1800" i="1" dirty="0" err="1"/>
              <a:t>emergency</a:t>
            </a:r>
            <a:r>
              <a:rPr lang="de-DE" altLang="en-US" sz="1800" i="1" dirty="0"/>
              <a:t> </a:t>
            </a:r>
            <a:r>
              <a:rPr lang="de-DE" altLang="en-US" sz="1800" i="1" dirty="0" err="1"/>
              <a:t>condition</a:t>
            </a:r>
            <a:r>
              <a:rPr lang="de-DE" altLang="en-US" sz="1800" i="1" dirty="0"/>
              <a:t>“</a:t>
            </a:r>
            <a:r>
              <a:rPr lang="de-DE" altLang="en-US" sz="1800" dirty="0"/>
              <a:t> and </a:t>
            </a:r>
            <a:r>
              <a:rPr lang="de-DE" altLang="en-US" sz="1800" i="1" dirty="0"/>
              <a:t>“In-progress </a:t>
            </a:r>
            <a:r>
              <a:rPr lang="de-DE" altLang="en-US" sz="1800" i="1" dirty="0" err="1"/>
              <a:t>emergency</a:t>
            </a:r>
            <a:r>
              <a:rPr lang="de-DE" altLang="en-US" sz="1800" i="1" dirty="0"/>
              <a:t> </a:t>
            </a:r>
            <a:r>
              <a:rPr lang="de-DE" altLang="en-US" sz="1800" i="1" dirty="0" err="1"/>
              <a:t>group</a:t>
            </a:r>
            <a:r>
              <a:rPr lang="de-DE" altLang="en-US" sz="1800" i="1" dirty="0"/>
              <a:t> </a:t>
            </a:r>
            <a:r>
              <a:rPr lang="de-DE" altLang="en-US" sz="1800" i="1" dirty="0" err="1"/>
              <a:t>state</a:t>
            </a:r>
            <a:r>
              <a:rPr lang="de-DE" altLang="en-US" sz="1800" i="1" dirty="0"/>
              <a:t>“</a:t>
            </a:r>
            <a:r>
              <a:rPr lang="de-DE" altLang="en-US" sz="1800" dirty="0"/>
              <a:t> </a:t>
            </a:r>
            <a:r>
              <a:rPr lang="de-DE" altLang="en-US" sz="1800" dirty="0" err="1"/>
              <a:t>are</a:t>
            </a:r>
            <a:r>
              <a:rPr lang="de-DE" altLang="en-US" sz="1800" dirty="0"/>
              <a:t> </a:t>
            </a:r>
            <a:r>
              <a:rPr lang="de-DE" altLang="en-US" sz="1800" dirty="0" err="1"/>
              <a:t>used</a:t>
            </a:r>
            <a:r>
              <a:rPr lang="de-DE" altLang="en-US" sz="1800" dirty="0"/>
              <a:t> </a:t>
            </a:r>
            <a:r>
              <a:rPr lang="de-DE" altLang="en-US" sz="1800" dirty="0" err="1"/>
              <a:t>as</a:t>
            </a:r>
            <a:r>
              <a:rPr lang="de-DE" altLang="en-US" sz="1800" dirty="0"/>
              <a:t> </a:t>
            </a:r>
            <a:r>
              <a:rPr lang="de-DE" altLang="en-US" sz="1800" dirty="0" err="1"/>
              <a:t>synonums</a:t>
            </a:r>
            <a:endParaRPr lang="de-DE" altLang="en-US" sz="1800" dirty="0"/>
          </a:p>
          <a:p>
            <a:pPr lvl="1"/>
            <a:r>
              <a:rPr lang="de-DE" altLang="en-US" sz="1600" dirty="0" err="1"/>
              <a:t>We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propose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</a:t>
            </a:r>
            <a:r>
              <a:rPr lang="de-DE" altLang="en-US" sz="1600" dirty="0" err="1"/>
              <a:t>use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only</a:t>
            </a:r>
            <a:r>
              <a:rPr lang="de-DE" altLang="en-US" sz="1600" dirty="0"/>
              <a:t> </a:t>
            </a:r>
            <a:r>
              <a:rPr lang="de-DE" altLang="en-US" sz="1600" dirty="0" err="1"/>
              <a:t>one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term</a:t>
            </a:r>
            <a:r>
              <a:rPr lang="de-DE" altLang="en-US" sz="1600" dirty="0"/>
              <a:t> - “In-progress </a:t>
            </a:r>
            <a:r>
              <a:rPr lang="de-DE" altLang="en-US" sz="1600" dirty="0" err="1"/>
              <a:t>emergency</a:t>
            </a:r>
            <a:r>
              <a:rPr lang="de-DE" altLang="en-US" sz="1600" dirty="0"/>
              <a:t> </a:t>
            </a:r>
            <a:r>
              <a:rPr lang="de-DE" altLang="en-US" sz="1600" dirty="0" err="1"/>
              <a:t>group</a:t>
            </a:r>
            <a:r>
              <a:rPr lang="de-DE" altLang="en-US" sz="1600" dirty="0"/>
              <a:t> </a:t>
            </a:r>
            <a:r>
              <a:rPr lang="de-DE" altLang="en-US" sz="1600" dirty="0" err="1"/>
              <a:t>state</a:t>
            </a:r>
            <a:r>
              <a:rPr lang="de-DE" altLang="en-US" sz="1600" dirty="0"/>
              <a:t>“ - </a:t>
            </a:r>
            <a:r>
              <a:rPr lang="de-DE" altLang="en-US" sz="1600" dirty="0" err="1"/>
              <a:t>which</a:t>
            </a:r>
            <a:r>
              <a:rPr lang="de-DE" altLang="en-US" sz="1600" dirty="0"/>
              <a:t> </a:t>
            </a:r>
            <a:r>
              <a:rPr lang="de-DE" altLang="en-US" sz="1600" dirty="0" err="1"/>
              <a:t>is</a:t>
            </a:r>
            <a:r>
              <a:rPr lang="de-DE" altLang="en-US" sz="1600" dirty="0"/>
              <a:t> also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term</a:t>
            </a:r>
            <a:r>
              <a:rPr lang="de-DE" altLang="en-US" sz="1600" dirty="0"/>
              <a:t> </a:t>
            </a:r>
            <a:r>
              <a:rPr lang="de-DE" altLang="en-US" sz="1600" dirty="0" err="1"/>
              <a:t>used</a:t>
            </a:r>
            <a:r>
              <a:rPr lang="de-DE" altLang="en-US" sz="1600" dirty="0"/>
              <a:t> in </a:t>
            </a:r>
            <a:r>
              <a:rPr lang="de-DE" altLang="en-US" sz="1600" dirty="0" err="1"/>
              <a:t>stage</a:t>
            </a:r>
            <a:r>
              <a:rPr lang="de-DE" altLang="en-US" sz="1600" dirty="0"/>
              <a:t> 3 </a:t>
            </a:r>
            <a:r>
              <a:rPr lang="de-DE" altLang="en-US" sz="1600" dirty="0" err="1"/>
              <a:t>standards</a:t>
            </a:r>
            <a:endParaRPr lang="de-DE" altLang="en-US" sz="1600" dirty="0"/>
          </a:p>
          <a:p>
            <a:pPr lvl="1"/>
            <a:r>
              <a:rPr lang="de-DE" altLang="en-US" sz="1600" dirty="0"/>
              <a:t>The </a:t>
            </a:r>
            <a:r>
              <a:rPr lang="de-DE" altLang="en-US" sz="1600" dirty="0" err="1"/>
              <a:t>detailed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changes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are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covered</a:t>
            </a:r>
            <a:r>
              <a:rPr lang="de-DE" altLang="en-US" sz="1600" dirty="0"/>
              <a:t> in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following</a:t>
            </a:r>
            <a:r>
              <a:rPr lang="de-DE" altLang="en-US" sz="1600" dirty="0"/>
              <a:t> </a:t>
            </a:r>
            <a:r>
              <a:rPr lang="de-DE" altLang="en-US" sz="1600" dirty="0" smtClean="0"/>
              <a:t>CRs:</a:t>
            </a:r>
            <a:endParaRPr lang="de-DE" altLang="en-US" sz="1600" dirty="0"/>
          </a:p>
          <a:p>
            <a:pPr lvl="2"/>
            <a:r>
              <a:rPr lang="en-US" altLang="en-US" sz="1400" dirty="0"/>
              <a:t>TS23.379:  S6-171543 Renaming of MCPTT emergency condition</a:t>
            </a:r>
          </a:p>
          <a:p>
            <a:pPr lvl="2"/>
            <a:r>
              <a:rPr lang="en-US" altLang="en-US" sz="1400" dirty="0"/>
              <a:t>TS23.281:  S6-171550 Renaming of </a:t>
            </a:r>
            <a:r>
              <a:rPr lang="en-US" altLang="en-US" sz="1400" dirty="0" err="1"/>
              <a:t>MCVideo</a:t>
            </a:r>
            <a:r>
              <a:rPr lang="en-US" altLang="en-US" sz="1400" dirty="0"/>
              <a:t> emergency condition</a:t>
            </a:r>
          </a:p>
          <a:p>
            <a:pPr lvl="2"/>
            <a:r>
              <a:rPr lang="en-US" altLang="en-US" sz="1400" dirty="0"/>
              <a:t>TS23.280:  S6-171556 Renaming of emergency condition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591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201" y="92798"/>
            <a:ext cx="6827838" cy="658640"/>
          </a:xfrm>
        </p:spPr>
        <p:txBody>
          <a:bodyPr/>
          <a:lstStyle/>
          <a:p>
            <a:r>
              <a:rPr lang="fi-FI" dirty="0" smtClean="0"/>
              <a:t>3. Emergency state cancel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759" y="684604"/>
            <a:ext cx="8388350" cy="5580394"/>
          </a:xfrm>
        </p:spPr>
        <p:txBody>
          <a:bodyPr/>
          <a:lstStyle/>
          <a:p>
            <a:r>
              <a:rPr lang="fi-FI" sz="1800" dirty="0" smtClean="0"/>
              <a:t>Issues found in TS23.280, 23.379 and 23.281:</a:t>
            </a:r>
          </a:p>
          <a:p>
            <a:pPr lvl="1"/>
            <a:r>
              <a:rPr lang="fi-FI" sz="1400" dirty="0" smtClean="0"/>
              <a:t>”Emergency </a:t>
            </a:r>
            <a:r>
              <a:rPr lang="fi-FI" sz="1400" u="sng" dirty="0" smtClean="0"/>
              <a:t>state</a:t>
            </a:r>
            <a:r>
              <a:rPr lang="fi-FI" sz="1400" dirty="0" smtClean="0"/>
              <a:t> cancel” procedure is used to cancel the client’s emergency state </a:t>
            </a:r>
          </a:p>
          <a:p>
            <a:pPr lvl="1"/>
            <a:r>
              <a:rPr lang="fi-FI" sz="1400" dirty="0" smtClean="0"/>
              <a:t>TS 23.281 defines (off-network) ”</a:t>
            </a:r>
            <a:r>
              <a:rPr lang="en-IN" sz="1400" dirty="0" err="1" smtClean="0"/>
              <a:t>MCVideo</a:t>
            </a:r>
            <a:r>
              <a:rPr lang="en-IN" sz="1400" dirty="0" smtClean="0"/>
              <a:t> </a:t>
            </a:r>
            <a:r>
              <a:rPr lang="en-IN" sz="1400" dirty="0"/>
              <a:t>emergency alert cancel </a:t>
            </a:r>
            <a:r>
              <a:rPr lang="en-IN" sz="1400" dirty="0" smtClean="0"/>
              <a:t>announcement”, but that information flow is not used in anywhere in the TS</a:t>
            </a:r>
          </a:p>
          <a:p>
            <a:pPr lvl="1"/>
            <a:r>
              <a:rPr lang="en-IN" sz="1400" dirty="0" smtClean="0"/>
              <a:t>TS 23.379 defines (off-network) “</a:t>
            </a:r>
            <a:r>
              <a:rPr lang="en-GB" sz="1400" dirty="0" smtClean="0"/>
              <a:t>MCPTT </a:t>
            </a:r>
            <a:r>
              <a:rPr lang="en-GB" sz="1400" dirty="0"/>
              <a:t>emergency alert </a:t>
            </a:r>
            <a:r>
              <a:rPr lang="en-GB" sz="1400" dirty="0" smtClean="0"/>
              <a:t>cancel”, but that </a:t>
            </a:r>
            <a:r>
              <a:rPr lang="en-GB" sz="1400" dirty="0"/>
              <a:t>information </a:t>
            </a:r>
            <a:r>
              <a:rPr lang="en-GB" sz="1400" dirty="0" smtClean="0"/>
              <a:t>flow is not used anywhere in the TS</a:t>
            </a:r>
          </a:p>
          <a:p>
            <a:pPr lvl="1"/>
            <a:r>
              <a:rPr lang="en-GB" sz="1400" dirty="0"/>
              <a:t>in off-network Emergency </a:t>
            </a:r>
            <a:r>
              <a:rPr lang="en-GB" sz="1400" dirty="0" smtClean="0"/>
              <a:t>alert cancellation</a:t>
            </a:r>
            <a:r>
              <a:rPr lang="en-GB" sz="1400" dirty="0"/>
              <a:t>, there is no support for the following  </a:t>
            </a:r>
            <a:r>
              <a:rPr lang="en-GB" sz="1400" i="1" dirty="0"/>
              <a:t>“As part of this process, the MCPTT client may also request the cancellation of the in-progress emergency condition in the group if authorized to do so</a:t>
            </a:r>
            <a:r>
              <a:rPr lang="en-GB" sz="1400" i="1" dirty="0" smtClean="0"/>
              <a:t>.” </a:t>
            </a:r>
            <a:r>
              <a:rPr lang="en-GB" sz="1400" dirty="0">
                <a:sym typeface="Wingdings" panose="05000000000000000000" pitchFamily="2" charset="2"/>
              </a:rPr>
              <a:t> this text is proposed to be </a:t>
            </a:r>
            <a:r>
              <a:rPr lang="en-GB" sz="1400" dirty="0" smtClean="0">
                <a:sym typeface="Wingdings" panose="05000000000000000000" pitchFamily="2" charset="2"/>
              </a:rPr>
              <a:t>removed. The procedures to cancel in progress emergency condition are explained in </a:t>
            </a:r>
            <a:r>
              <a:rPr lang="en-GB" sz="1400" dirty="0"/>
              <a:t>See TS23.281, clause 7.1.3.8.1 and TS23.379, clause </a:t>
            </a:r>
            <a:r>
              <a:rPr lang="en-GB" sz="1400" dirty="0" smtClean="0"/>
              <a:t>10.6.3.9.1.</a:t>
            </a:r>
            <a:r>
              <a:rPr lang="en-GB" sz="1400" dirty="0" smtClean="0">
                <a:sym typeface="Wingdings" panose="05000000000000000000" pitchFamily="2" charset="2"/>
              </a:rPr>
              <a:t> </a:t>
            </a:r>
            <a:endParaRPr lang="en-GB" sz="1400" dirty="0">
              <a:sym typeface="Wingdings" panose="05000000000000000000" pitchFamily="2" charset="2"/>
            </a:endParaRPr>
          </a:p>
          <a:p>
            <a:r>
              <a:rPr lang="en-IN" sz="1800" dirty="0" smtClean="0"/>
              <a:t>In stage 3, the procedure is named “Emergency alert cancel”</a:t>
            </a:r>
          </a:p>
          <a:p>
            <a:pPr lvl="1"/>
            <a:r>
              <a:rPr lang="en-IN" sz="1400" dirty="0" smtClean="0"/>
              <a:t>TS 24.281 has  1 match for “emergency state cancel” and  61 matches for “emergency alert cancel”</a:t>
            </a:r>
          </a:p>
          <a:p>
            <a:pPr lvl="1"/>
            <a:r>
              <a:rPr lang="en-IN" sz="1400" dirty="0" smtClean="0"/>
              <a:t>TS 24.379 has </a:t>
            </a:r>
            <a:r>
              <a:rPr lang="en-IN" sz="1400" dirty="0"/>
              <a:t>1 match for “emergency state cancel” </a:t>
            </a:r>
            <a:r>
              <a:rPr lang="en-IN" sz="1400" dirty="0" smtClean="0"/>
              <a:t>and 72 </a:t>
            </a:r>
            <a:r>
              <a:rPr lang="en-IN" sz="1400" dirty="0"/>
              <a:t>matches for “emergency alert cancel”</a:t>
            </a:r>
          </a:p>
          <a:p>
            <a:r>
              <a:rPr lang="en-IN" sz="1800" dirty="0" smtClean="0"/>
              <a:t>We propose to:</a:t>
            </a:r>
          </a:p>
          <a:p>
            <a:pPr lvl="1"/>
            <a:r>
              <a:rPr lang="en-IN" sz="1400" dirty="0" smtClean="0"/>
              <a:t>Align stage 2 terminology with that used in stage 3 </a:t>
            </a:r>
            <a:r>
              <a:rPr lang="en-IN" sz="1400" dirty="0" smtClean="0">
                <a:sym typeface="Wingdings" panose="05000000000000000000" pitchFamily="2" charset="2"/>
              </a:rPr>
              <a:t> r</a:t>
            </a:r>
            <a:r>
              <a:rPr lang="en-IN" sz="1400" dirty="0" smtClean="0"/>
              <a:t>ename the “emergency state cancel” to “emergency alert cancel”</a:t>
            </a:r>
          </a:p>
          <a:p>
            <a:pPr lvl="1"/>
            <a:r>
              <a:rPr lang="en-IN" sz="1400" dirty="0" smtClean="0"/>
              <a:t>Make the above mentioned correction (off-network/cancelling group emergency state)</a:t>
            </a:r>
          </a:p>
          <a:p>
            <a:pPr marL="342900" lvl="1" indent="-342900">
              <a:buBlip>
                <a:blip r:embed="rId2"/>
              </a:buBlip>
            </a:pPr>
            <a:r>
              <a:rPr lang="de-DE" altLang="en-US" sz="1600" dirty="0" smtClean="0"/>
              <a:t>The </a:t>
            </a:r>
            <a:r>
              <a:rPr lang="de-DE" altLang="en-US" sz="1600" dirty="0" err="1"/>
              <a:t>detailed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changes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are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covered</a:t>
            </a:r>
            <a:r>
              <a:rPr lang="de-DE" altLang="en-US" sz="1600" dirty="0"/>
              <a:t> in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following</a:t>
            </a:r>
            <a:r>
              <a:rPr lang="de-DE" altLang="en-US" sz="1600" dirty="0"/>
              <a:t> </a:t>
            </a:r>
            <a:r>
              <a:rPr lang="de-DE" altLang="en-US" sz="1600" dirty="0" smtClean="0"/>
              <a:t>CRs:</a:t>
            </a:r>
            <a:endParaRPr lang="de-DE" altLang="en-US" sz="1600" dirty="0" smtClean="0"/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200" dirty="0"/>
              <a:t>TS23.280: </a:t>
            </a:r>
            <a:r>
              <a:rPr lang="en-US" altLang="en-US" sz="1200" dirty="0" smtClean="0"/>
              <a:t>   S6-171624 </a:t>
            </a:r>
            <a:r>
              <a:rPr lang="en-US" altLang="en-US" sz="1200" dirty="0"/>
              <a:t>Renaming of </a:t>
            </a:r>
            <a:r>
              <a:rPr lang="en-US" altLang="en-US" sz="1200" dirty="0" err="1"/>
              <a:t>MCService</a:t>
            </a:r>
            <a:r>
              <a:rPr lang="en-US" altLang="en-US" sz="1200" dirty="0"/>
              <a:t> emergency state cancel </a:t>
            </a:r>
            <a:r>
              <a:rPr lang="en-US" altLang="en-US" sz="1200" dirty="0" smtClean="0"/>
              <a:t>and other corrections</a:t>
            </a:r>
            <a:endParaRPr lang="en-US" altLang="en-US" sz="1200" dirty="0" smtClean="0"/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200" dirty="0"/>
              <a:t>TS23.379: </a:t>
            </a:r>
            <a:r>
              <a:rPr lang="en-US" altLang="en-US" sz="1200" dirty="0" smtClean="0"/>
              <a:t>   S6-171628 </a:t>
            </a:r>
            <a:r>
              <a:rPr lang="en-US" altLang="en-US" sz="1200" dirty="0"/>
              <a:t>Renaming of MCPTT emergency state cancel </a:t>
            </a:r>
            <a:r>
              <a:rPr lang="en-US" altLang="en-US" sz="1200" dirty="0" smtClean="0"/>
              <a:t>and other corrections</a:t>
            </a:r>
            <a:endParaRPr lang="en-US" altLang="en-US" sz="1200" dirty="0" smtClean="0"/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200" dirty="0"/>
              <a:t>TS23.281: </a:t>
            </a:r>
            <a:r>
              <a:rPr lang="en-US" altLang="en-US" sz="1200" dirty="0" smtClean="0"/>
              <a:t>   S6-171627 </a:t>
            </a:r>
            <a:r>
              <a:rPr lang="en-US" altLang="en-US" sz="1200" dirty="0" smtClean="0"/>
              <a:t>Renaming </a:t>
            </a:r>
            <a:r>
              <a:rPr lang="en-US" altLang="en-US" sz="1200" dirty="0"/>
              <a:t>of </a:t>
            </a:r>
            <a:r>
              <a:rPr lang="en-US" altLang="en-US" sz="1200" dirty="0" err="1"/>
              <a:t>MCVideo</a:t>
            </a:r>
            <a:r>
              <a:rPr lang="en-US" altLang="en-US" sz="1200" dirty="0"/>
              <a:t> emergency state </a:t>
            </a:r>
            <a:r>
              <a:rPr lang="en-US" altLang="en-US" sz="1200" dirty="0" smtClean="0"/>
              <a:t>cancel and other corrections</a:t>
            </a:r>
            <a:endParaRPr lang="de-DE" altLang="en-US" sz="1200" dirty="0"/>
          </a:p>
          <a:p>
            <a:pPr marL="742950" lvl="2" indent="-342900">
              <a:buBlip>
                <a:blip r:embed="rId2"/>
              </a:buBlip>
            </a:pPr>
            <a:endParaRPr lang="de-DE" altLang="en-US" sz="12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684073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4. Emergency state cancel, issue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Another (separate) issue was found from MCPTT and </a:t>
            </a:r>
            <a:r>
              <a:rPr lang="en-GB" sz="1800" dirty="0" err="1" smtClean="0"/>
              <a:t>MCVideo</a:t>
            </a:r>
            <a:r>
              <a:rPr lang="en-GB" sz="1800" dirty="0" smtClean="0"/>
              <a:t> stage 2</a:t>
            </a:r>
          </a:p>
          <a:p>
            <a:pPr lvl="1"/>
            <a:r>
              <a:rPr lang="en-GB" sz="1400" dirty="0" smtClean="0"/>
              <a:t>In </a:t>
            </a:r>
            <a:r>
              <a:rPr lang="en-GB" sz="1400" dirty="0"/>
              <a:t>on-network Emergency </a:t>
            </a:r>
            <a:r>
              <a:rPr lang="en-GB" sz="1400" dirty="0" smtClean="0"/>
              <a:t>state (</a:t>
            </a:r>
            <a:r>
              <a:rPr lang="en-GB" sz="1400" dirty="0" err="1" smtClean="0"/>
              <a:t>i.e.alert</a:t>
            </a:r>
            <a:r>
              <a:rPr lang="en-GB" sz="1400" dirty="0" smtClean="0"/>
              <a:t>) </a:t>
            </a:r>
            <a:r>
              <a:rPr lang="en-GB" sz="1400" dirty="0"/>
              <a:t>c</a:t>
            </a:r>
            <a:r>
              <a:rPr lang="en-GB" sz="1400" dirty="0" smtClean="0"/>
              <a:t>ancellation</a:t>
            </a:r>
            <a:r>
              <a:rPr lang="en-GB" sz="1400" dirty="0"/>
              <a:t>, an authorized user can cancel the local emergency state of another </a:t>
            </a:r>
            <a:r>
              <a:rPr lang="en-GB" sz="1400" dirty="0" smtClean="0"/>
              <a:t>user  </a:t>
            </a:r>
            <a:r>
              <a:rPr lang="en-GB" sz="1400" dirty="0" smtClean="0">
                <a:sym typeface="Wingdings" panose="05000000000000000000" pitchFamily="2" charset="2"/>
              </a:rPr>
              <a:t>  </a:t>
            </a:r>
            <a:r>
              <a:rPr lang="en-GB" sz="1400" dirty="0" smtClean="0"/>
              <a:t>but </a:t>
            </a:r>
            <a:r>
              <a:rPr lang="en-GB" sz="1400" dirty="0"/>
              <a:t>related IE is missing from the information flows.  </a:t>
            </a:r>
            <a:endParaRPr lang="en-GB" sz="1400" dirty="0" smtClean="0"/>
          </a:p>
          <a:p>
            <a:pPr lvl="1"/>
            <a:r>
              <a:rPr lang="en-GB" sz="1400" dirty="0" smtClean="0"/>
              <a:t>This </a:t>
            </a:r>
            <a:r>
              <a:rPr lang="en-GB" sz="1400" dirty="0"/>
              <a:t>is corrected </a:t>
            </a:r>
            <a:r>
              <a:rPr lang="en-GB" sz="1400" dirty="0" smtClean="0"/>
              <a:t>in the following CRs:</a:t>
            </a:r>
            <a:endParaRPr lang="en-GB" sz="1400" dirty="0" smtClean="0"/>
          </a:p>
          <a:p>
            <a:pPr lvl="2"/>
            <a:r>
              <a:rPr lang="en-US" altLang="en-US" sz="1200" dirty="0"/>
              <a:t>TS23.379: </a:t>
            </a:r>
            <a:r>
              <a:rPr lang="en-US" altLang="en-US" sz="1200" dirty="0" smtClean="0"/>
              <a:t>   </a:t>
            </a:r>
            <a:r>
              <a:rPr lang="en-US" sz="1200" dirty="0" smtClean="0"/>
              <a:t>S6-171544 </a:t>
            </a:r>
            <a:r>
              <a:rPr lang="en-US" sz="1200" dirty="0"/>
              <a:t>Correction to MCPTT emergency state cancel information </a:t>
            </a:r>
            <a:r>
              <a:rPr lang="en-US" sz="1200" dirty="0" smtClean="0"/>
              <a:t>flows</a:t>
            </a:r>
            <a:endParaRPr lang="en-GB" sz="1200" dirty="0" smtClean="0"/>
          </a:p>
          <a:p>
            <a:pPr lvl="2"/>
            <a:r>
              <a:rPr lang="en-US" altLang="en-US" sz="1200" dirty="0"/>
              <a:t>TS23.281: </a:t>
            </a:r>
            <a:r>
              <a:rPr lang="en-US" altLang="en-US" sz="1200" dirty="0" smtClean="0"/>
              <a:t>   </a:t>
            </a:r>
            <a:r>
              <a:rPr lang="en-US" sz="1200" dirty="0" smtClean="0"/>
              <a:t>S6-171617 </a:t>
            </a:r>
            <a:r>
              <a:rPr lang="en-US" sz="1200" dirty="0"/>
              <a:t>Correction to </a:t>
            </a:r>
            <a:r>
              <a:rPr lang="en-US" sz="1200" dirty="0" err="1"/>
              <a:t>MCVideo</a:t>
            </a:r>
            <a:r>
              <a:rPr lang="en-US" sz="1200" dirty="0"/>
              <a:t> emergency state cancel information </a:t>
            </a:r>
            <a:r>
              <a:rPr lang="en-US" sz="1200" dirty="0" smtClean="0"/>
              <a:t>flows</a:t>
            </a:r>
          </a:p>
        </p:txBody>
      </p:sp>
    </p:spTree>
    <p:extLst>
      <p:ext uri="{BB962C8B-B14F-4D97-AF65-F5344CB8AC3E}">
        <p14:creationId xmlns:p14="http://schemas.microsoft.com/office/powerpoint/2010/main" val="1570013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636</Words>
  <Application>Microsoft Office PowerPoint</Application>
  <PresentationFormat>On-screen Show (4:3)</PresentationFormat>
  <Paragraphs>47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Custom Design</vt:lpstr>
      <vt:lpstr>  Proposal to rename  “emergency group call cancel” “group emergency condition” “emergency state cancel” + Other corrections to emergency procedures and information flows  TS23.379, TS23.281, TS23.280</vt:lpstr>
      <vt:lpstr>Background</vt:lpstr>
      <vt:lpstr>1. Emergency group call cancel</vt:lpstr>
      <vt:lpstr>2. Group emergency condition</vt:lpstr>
      <vt:lpstr>3. Emergency state cancel</vt:lpstr>
      <vt:lpstr>4. Emergency state cancel, issue 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Vialen, Jukka</cp:lastModifiedBy>
  <cp:revision>770</cp:revision>
  <dcterms:created xsi:type="dcterms:W3CDTF">2008-08-30T09:32:10Z</dcterms:created>
  <dcterms:modified xsi:type="dcterms:W3CDTF">2017-11-20T14:59:54Z</dcterms:modified>
</cp:coreProperties>
</file>