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2"/>
  </p:handoutMasterIdLst>
  <p:sldIdLst>
    <p:sldId id="257" r:id="rId2"/>
    <p:sldId id="258" r:id="rId3"/>
    <p:sldId id="259" r:id="rId4"/>
    <p:sldId id="262" r:id="rId5"/>
    <p:sldId id="264" r:id="rId6"/>
    <p:sldId id="267" r:id="rId7"/>
    <p:sldId id="271" r:id="rId8"/>
    <p:sldId id="260" r:id="rId9"/>
    <p:sldId id="261" r:id="rId10"/>
    <p:sldId id="263" r:id="rId11"/>
    <p:sldId id="265" r:id="rId12"/>
    <p:sldId id="266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77" autoAdjust="0"/>
    <p:restoredTop sz="94660"/>
  </p:normalViewPr>
  <p:slideViewPr>
    <p:cSldViewPr>
      <p:cViewPr varScale="1">
        <p:scale>
          <a:sx n="115" d="100"/>
          <a:sy n="115" d="100"/>
        </p:scale>
        <p:origin x="-214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8E13D-1BB2-4269-AC5D-85D0241FADEE}" type="datetimeFigureOut">
              <a:rPr lang="fr-FR" smtClean="0"/>
              <a:pPr/>
              <a:t>25/06/2015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C03E7-96F7-48C2-92EE-902D3D9BA1E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4A163-CD8B-4853-8210-827AB5B3A0F8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2015-06-25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BF97E-8A0D-4CD4-BF19-CEFB5AD9F36C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2015-06-25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14422"/>
            <a:ext cx="8229600" cy="5143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fld id="{BC07E7BA-8D11-45EF-BC16-411BDA0A505E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latinLnBrk="1"/>
              <a:t>2015-06-25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48264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latinLnBrk="1"/>
              <a:t>‹N°›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dt="0"/>
  <p:txStyles>
    <p:titleStyle>
      <a:lvl1pPr algn="ctr" defTabSz="914400" rtl="0" eaLnBrk="1" latinLnBrk="1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Wingdings" pitchFamily="2" charset="2"/>
        <a:buChar char="v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420888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b="1" dirty="0" smtClean="0"/>
              <a:t>Status for solutions in TR 23.779</a:t>
            </a:r>
            <a:endParaRPr lang="ko-KR" altLang="en-US" sz="24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484712"/>
            <a:ext cx="6400800" cy="1752600"/>
          </a:xfrm>
        </p:spPr>
        <p:txBody>
          <a:bodyPr>
            <a:normAutofit fontScale="92500" lnSpcReduction="10000"/>
          </a:bodyPr>
          <a:lstStyle/>
          <a:p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sz="2000" dirty="0" smtClean="0">
                <a:solidFill>
                  <a:srgbClr val="002060"/>
                </a:solidFill>
              </a:rPr>
              <a:t>LG Electronics</a:t>
            </a:r>
          </a:p>
          <a:p>
            <a:r>
              <a:rPr lang="en-US" altLang="ko-KR" sz="2000" dirty="0" smtClean="0">
                <a:solidFill>
                  <a:srgbClr val="002060"/>
                </a:solidFill>
              </a:rPr>
              <a:t>Yannick Lair</a:t>
            </a:r>
          </a:p>
          <a:p>
            <a:r>
              <a:rPr lang="en-US" altLang="ko-KR" sz="2000" dirty="0" smtClean="0">
                <a:solidFill>
                  <a:srgbClr val="002060"/>
                </a:solidFill>
              </a:rPr>
              <a:t>22 June 2015</a:t>
            </a:r>
            <a:endParaRPr lang="ko-KR" altLang="en-US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Group Management – on-network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atinLnBrk="0"/>
            <a:r>
              <a:rPr lang="en-US" altLang="ko-KR" dirty="0" smtClean="0"/>
              <a:t>Three solutions in TR 23.779:</a:t>
            </a:r>
          </a:p>
          <a:p>
            <a:pPr lvl="1" latinLnBrk="0"/>
            <a:r>
              <a:rPr lang="en-GB" dirty="0" smtClean="0"/>
              <a:t>Solution 4-2-1: Group management – search (SA6#3)</a:t>
            </a:r>
          </a:p>
          <a:p>
            <a:pPr lvl="1" latinLnBrk="0"/>
            <a:r>
              <a:rPr lang="nl-NL" dirty="0" err="1" smtClean="0"/>
              <a:t>Solution</a:t>
            </a:r>
            <a:r>
              <a:rPr lang="nl-NL" dirty="0" smtClean="0"/>
              <a:t> 4-2-2-1: Group </a:t>
            </a:r>
            <a:r>
              <a:rPr lang="nl-NL" dirty="0" err="1" smtClean="0"/>
              <a:t>regroup</a:t>
            </a:r>
            <a:r>
              <a:rPr lang="nl-NL" dirty="0" smtClean="0"/>
              <a:t> </a:t>
            </a:r>
            <a:r>
              <a:rPr lang="nl-NL" dirty="0" err="1" smtClean="0"/>
              <a:t>for</a:t>
            </a:r>
            <a:r>
              <a:rPr lang="nl-NL" dirty="0" smtClean="0"/>
              <a:t> </a:t>
            </a:r>
            <a:r>
              <a:rPr lang="nl-NL" dirty="0" err="1" smtClean="0"/>
              <a:t>groups</a:t>
            </a:r>
            <a:r>
              <a:rPr lang="nl-NL" dirty="0" smtClean="0"/>
              <a:t> </a:t>
            </a:r>
            <a:r>
              <a:rPr lang="en-GB" dirty="0" smtClean="0"/>
              <a:t>within the same MCPTT system (SA6#3)</a:t>
            </a:r>
            <a:endParaRPr lang="en-US" altLang="ko-KR" dirty="0" smtClean="0"/>
          </a:p>
          <a:p>
            <a:pPr lvl="1" latinLnBrk="0"/>
            <a:r>
              <a:rPr lang="nl-NL" dirty="0" err="1" smtClean="0"/>
              <a:t>Solution</a:t>
            </a:r>
            <a:r>
              <a:rPr lang="nl-NL" dirty="0" smtClean="0"/>
              <a:t> 4-2-2-2: Group </a:t>
            </a:r>
            <a:r>
              <a:rPr lang="nl-NL" dirty="0" err="1" smtClean="0"/>
              <a:t>regroup</a:t>
            </a:r>
            <a:r>
              <a:rPr lang="nl-NL" dirty="0" smtClean="0"/>
              <a:t> </a:t>
            </a:r>
            <a:r>
              <a:rPr lang="nl-NL" dirty="0" err="1" smtClean="0"/>
              <a:t>for</a:t>
            </a:r>
            <a:r>
              <a:rPr lang="nl-NL" dirty="0" smtClean="0"/>
              <a:t> </a:t>
            </a:r>
            <a:r>
              <a:rPr lang="nl-NL" dirty="0" err="1" smtClean="0"/>
              <a:t>groups</a:t>
            </a:r>
            <a:r>
              <a:rPr lang="nl-NL" dirty="0" smtClean="0"/>
              <a:t> </a:t>
            </a:r>
            <a:r>
              <a:rPr lang="en-GB" dirty="0" smtClean="0"/>
              <a:t>from the different MCPTT systems (SA6#3)</a:t>
            </a:r>
          </a:p>
          <a:p>
            <a:pPr lvl="2" latinLnBrk="0"/>
            <a:r>
              <a:rPr lang="en-GB" dirty="0" smtClean="0">
                <a:solidFill>
                  <a:srgbClr val="0070C0"/>
                </a:solidFill>
              </a:rPr>
              <a:t>Was accepted for normative phase with approval of information flow 7.4.1 (10.4.1 in TS) “Temporary group formation – group regrouping involving multiple MCPTT systems”</a:t>
            </a:r>
          </a:p>
          <a:p>
            <a:pPr lvl="1" latinLnBrk="0">
              <a:buNone/>
            </a:pPr>
            <a:endParaRPr lang="en-GB" dirty="0" smtClean="0"/>
          </a:p>
          <a:p>
            <a:pPr latinLnBrk="0"/>
            <a:r>
              <a:rPr lang="en-GB" dirty="0" smtClean="0"/>
              <a:t>SA6 also agreed on information flow for:</a:t>
            </a:r>
          </a:p>
          <a:p>
            <a:pPr lvl="1" latinLnBrk="0"/>
            <a:r>
              <a:rPr lang="en-GB" dirty="0" smtClean="0"/>
              <a:t>7-4-2 (10.4.2 in TS) “Temporary group – broadcast group call”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2" latinLnBrk="0"/>
            <a:endParaRPr lang="en-US" altLang="ko-KR" dirty="0" smtClean="0">
              <a:solidFill>
                <a:srgbClr val="FF0000"/>
              </a:solidFill>
            </a:endParaRPr>
          </a:p>
          <a:p>
            <a:pPr latinLnBrk="0"/>
            <a:r>
              <a:rPr lang="en-US" altLang="ko-KR" dirty="0" smtClean="0">
                <a:solidFill>
                  <a:srgbClr val="FF0000"/>
                </a:solidFill>
              </a:rPr>
              <a:t>Remaining work for TR 23.779: 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Capture decision for solution 4-2-2-2.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Evaluation of other solutions and conclusion.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Call control/</a:t>
            </a:r>
            <a:r>
              <a:rPr lang="en-US" altLang="ko-KR" dirty="0" err="1" smtClean="0"/>
              <a:t>signalling</a:t>
            </a:r>
            <a:r>
              <a:rPr lang="en-US" altLang="ko-KR" dirty="0" smtClean="0"/>
              <a:t> - On-network (1/2)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atinLnBrk="0"/>
            <a:r>
              <a:rPr lang="en-US" altLang="ko-KR" dirty="0" smtClean="0"/>
              <a:t>Nine solutions in TR 23.779:</a:t>
            </a:r>
          </a:p>
          <a:p>
            <a:pPr lvl="1" latinLnBrk="0"/>
            <a:r>
              <a:rPr lang="en-US" dirty="0" smtClean="0"/>
              <a:t>Solution 5-2-1: MCPTT Group Call resources allocation (alternative #1) (SA6#3)</a:t>
            </a:r>
          </a:p>
          <a:p>
            <a:pPr lvl="1" latinLnBrk="0"/>
            <a:r>
              <a:rPr lang="en-US" dirty="0" smtClean="0"/>
              <a:t>Solution 5-2-2: MCPTT Group Call resources allocation (alternative #2) (SA6#3)</a:t>
            </a:r>
          </a:p>
          <a:p>
            <a:pPr lvl="1" latinLnBrk="0"/>
            <a:r>
              <a:rPr lang="en-US" dirty="0" smtClean="0"/>
              <a:t>Solution 5-2-3: Solution for On Network Pre-arranged Group Call Set up (SA6#3)</a:t>
            </a:r>
          </a:p>
          <a:p>
            <a:pPr lvl="2" latinLnBrk="0"/>
            <a:r>
              <a:rPr lang="en-US" dirty="0" smtClean="0">
                <a:solidFill>
                  <a:srgbClr val="0070C0"/>
                </a:solidFill>
              </a:rPr>
              <a:t>Solution 5-2-3 was accepted for normative phase with approval of information flows in 7.5.1 (10.5.1 in TS) “Pre-arranged group call”</a:t>
            </a:r>
          </a:p>
          <a:p>
            <a:pPr lvl="1" latinLnBrk="0"/>
            <a:r>
              <a:rPr lang="en-US" dirty="0" smtClean="0"/>
              <a:t>Solution 5-2-4: Solution for On Network Late Call Entry (SA6#3)</a:t>
            </a:r>
          </a:p>
          <a:p>
            <a:pPr lvl="1" latinLnBrk="0"/>
            <a:r>
              <a:rPr lang="en-US" dirty="0" smtClean="0"/>
              <a:t>Solution 5-2-5: </a:t>
            </a:r>
            <a:r>
              <a:rPr lang="en-GB" dirty="0" smtClean="0"/>
              <a:t>Chat group call with implicit affiliation</a:t>
            </a:r>
            <a:r>
              <a:rPr lang="en-US" dirty="0" smtClean="0"/>
              <a:t> (SA6#4)</a:t>
            </a:r>
          </a:p>
          <a:p>
            <a:pPr lvl="1" latinLnBrk="0"/>
            <a:r>
              <a:rPr lang="en-GB" dirty="0" smtClean="0"/>
              <a:t>Solution 5-2-6: MCPTT group call MBMS resources allocation (SA6#4)</a:t>
            </a:r>
          </a:p>
          <a:p>
            <a:pPr lvl="1" latinLnBrk="0"/>
            <a:r>
              <a:rPr lang="en-GB" dirty="0" smtClean="0"/>
              <a:t>Solution 5-2-7: Associating an MCPTT group call with a multicast bearer (SA6#4)</a:t>
            </a:r>
          </a:p>
          <a:p>
            <a:pPr lvl="1" latinLnBrk="0"/>
            <a:r>
              <a:rPr lang="en-GB" dirty="0" smtClean="0"/>
              <a:t>Solution 5-2-8: group call procedures based on solution 2-4 (SA6#4)</a:t>
            </a:r>
          </a:p>
          <a:p>
            <a:pPr lvl="1" latinLnBrk="0"/>
            <a:r>
              <a:rPr lang="en-GB" dirty="0" smtClean="0"/>
              <a:t>Solution 5-2-9: pre-established session (SA6#4)</a:t>
            </a:r>
          </a:p>
          <a:p>
            <a:pPr lvl="2" latinLnBrk="0"/>
            <a:r>
              <a:rPr lang="en-US" dirty="0" smtClean="0">
                <a:solidFill>
                  <a:srgbClr val="00B050"/>
                </a:solidFill>
              </a:rPr>
              <a:t>Competing with solution 7-2</a:t>
            </a:r>
          </a:p>
          <a:p>
            <a:pPr latinLnBrk="0"/>
            <a:endParaRPr lang="en-GB" dirty="0" smtClean="0"/>
          </a:p>
          <a:p>
            <a:pPr latinLnBrk="0"/>
            <a:r>
              <a:rPr lang="en-GB" dirty="0" smtClean="0"/>
              <a:t>SA6 also agreed on information flow for:</a:t>
            </a:r>
          </a:p>
          <a:p>
            <a:pPr lvl="1" latinLnBrk="0"/>
            <a:r>
              <a:rPr lang="en-GB" dirty="0" smtClean="0"/>
              <a:t>7-5-2 (10.5.2 in TS) “Group call involving groups from multiple MCPTT systems”</a:t>
            </a:r>
            <a:endParaRPr lang="en-US" altLang="ko-KR" dirty="0" smtClean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Call control/</a:t>
            </a:r>
            <a:r>
              <a:rPr lang="en-US" altLang="ko-KR" dirty="0" err="1" smtClean="0"/>
              <a:t>signalling</a:t>
            </a:r>
            <a:r>
              <a:rPr lang="en-US" altLang="ko-KR" dirty="0" smtClean="0"/>
              <a:t> - On-network (2/2)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dirty="0" smtClean="0">
                <a:solidFill>
                  <a:srgbClr val="FF0000"/>
                </a:solidFill>
              </a:rPr>
              <a:t>Remaining work for TR 23.779: 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Capture conclusion for solution 5-2-3 in </a:t>
            </a:r>
            <a:r>
              <a:rPr lang="en-US" altLang="ko-KR" dirty="0" err="1" smtClean="0">
                <a:solidFill>
                  <a:srgbClr val="FF0000"/>
                </a:solidFill>
              </a:rPr>
              <a:t>subclause</a:t>
            </a:r>
            <a:r>
              <a:rPr lang="en-US" altLang="ko-KR" dirty="0" smtClean="0">
                <a:solidFill>
                  <a:srgbClr val="FF0000"/>
                </a:solidFill>
              </a:rPr>
              <a:t> 5.5.2.3.4.</a:t>
            </a:r>
          </a:p>
          <a:p>
            <a:pPr lvl="1" latinLnBrk="0"/>
            <a:r>
              <a:rPr lang="en-US" dirty="0" smtClean="0">
                <a:solidFill>
                  <a:srgbClr val="00B050"/>
                </a:solidFill>
              </a:rPr>
              <a:t>Some solutions are for allocation of resources (e.g. 5-2-1, 5-2-2, 5-2-3) and other solutions are to address TS 22.179 requirements (e.g. 5-2-4, 5-2-5) so these solutions are complementary. </a:t>
            </a:r>
          </a:p>
          <a:p>
            <a:pPr lvl="1" latinLnBrk="0"/>
            <a:r>
              <a:rPr lang="en-US" smtClean="0">
                <a:solidFill>
                  <a:srgbClr val="00B050"/>
                </a:solidFill>
              </a:rPr>
              <a:t>A </a:t>
            </a:r>
            <a:r>
              <a:rPr lang="en-US" dirty="0" smtClean="0">
                <a:solidFill>
                  <a:srgbClr val="00B050"/>
                </a:solidFill>
              </a:rPr>
              <a:t>decision is needed as to which solutions or parts of solutions </a:t>
            </a:r>
            <a:r>
              <a:rPr lang="en-US" smtClean="0">
                <a:solidFill>
                  <a:srgbClr val="00B050"/>
                </a:solidFill>
              </a:rPr>
              <a:t>to pursue for Rel-13.</a:t>
            </a:r>
            <a:endParaRPr lang="en-US" dirty="0" smtClean="0">
              <a:solidFill>
                <a:srgbClr val="00B050"/>
              </a:solidFill>
            </a:endParaRP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Evaluation of other solutions and conclusion.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Floor control – on-network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atinLnBrk="0"/>
            <a:r>
              <a:rPr lang="en-US" altLang="ko-KR" dirty="0" smtClean="0"/>
              <a:t>Two solutions in TR 23.779:</a:t>
            </a:r>
          </a:p>
          <a:p>
            <a:pPr lvl="1" latinLnBrk="0"/>
            <a:r>
              <a:rPr lang="en-GB" dirty="0" smtClean="0"/>
              <a:t>Solution 6-2-1: Solution for on-network Floor Control (alternative #1)(SA6#1)</a:t>
            </a:r>
          </a:p>
          <a:p>
            <a:pPr lvl="1" latinLnBrk="0"/>
            <a:r>
              <a:rPr lang="en-GB" dirty="0" smtClean="0"/>
              <a:t>Solution 6-2-2: Solution for on-network Floor Control (alternative #2) (SA6#3)</a:t>
            </a:r>
          </a:p>
          <a:p>
            <a:pPr lvl="2" latinLnBrk="0"/>
            <a:r>
              <a:rPr lang="en-GB" altLang="ko-KR" dirty="0" smtClean="0">
                <a:solidFill>
                  <a:srgbClr val="0070C0"/>
                </a:solidFill>
              </a:rPr>
              <a:t>Solution 6-2-2 was accepted for normative phase with approval of several information flows in </a:t>
            </a:r>
            <a:r>
              <a:rPr lang="en-US" dirty="0" smtClean="0">
                <a:solidFill>
                  <a:srgbClr val="0070C0"/>
                </a:solidFill>
              </a:rPr>
              <a:t>7.6 (10.6 in TS) Floor control for on-network MCPTT service:</a:t>
            </a:r>
          </a:p>
          <a:p>
            <a:pPr lvl="3" latinLnBrk="0"/>
            <a:r>
              <a:rPr lang="en-US" altLang="ko-KR" dirty="0" smtClean="0">
                <a:solidFill>
                  <a:srgbClr val="0070C0"/>
                </a:solidFill>
              </a:rPr>
              <a:t>Floor request, floor grant and floor taken during an MCPTT session</a:t>
            </a:r>
          </a:p>
          <a:p>
            <a:pPr lvl="3" latinLnBrk="0"/>
            <a:r>
              <a:rPr lang="en-US" altLang="ko-KR" dirty="0" smtClean="0">
                <a:solidFill>
                  <a:srgbClr val="0070C0"/>
                </a:solidFill>
              </a:rPr>
              <a:t>Floor revoke, floor rejected during an MCPTT session</a:t>
            </a:r>
          </a:p>
          <a:p>
            <a:pPr lvl="3" latinLnBrk="0"/>
            <a:r>
              <a:rPr lang="en-US" altLang="ko-KR" dirty="0" smtClean="0">
                <a:solidFill>
                  <a:srgbClr val="0070C0"/>
                </a:solidFill>
              </a:rPr>
              <a:t>Queue position during an MCPTT session</a:t>
            </a:r>
          </a:p>
          <a:p>
            <a:pPr lvl="2" latinLnBrk="0"/>
            <a:endParaRPr lang="en-US" altLang="ko-KR" dirty="0" smtClean="0"/>
          </a:p>
          <a:p>
            <a:pPr latinLnBrk="0"/>
            <a:r>
              <a:rPr lang="en-US" altLang="ko-KR" dirty="0" smtClean="0">
                <a:solidFill>
                  <a:srgbClr val="FF0000"/>
                </a:solidFill>
              </a:rPr>
              <a:t>Remaining work for TR 23.779: 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Capture conclusions in </a:t>
            </a:r>
            <a:r>
              <a:rPr lang="en-US" altLang="ko-KR" dirty="0" err="1" smtClean="0">
                <a:solidFill>
                  <a:srgbClr val="FF0000"/>
                </a:solidFill>
              </a:rPr>
              <a:t>subclause</a:t>
            </a:r>
            <a:r>
              <a:rPr lang="en-US" altLang="ko-KR" dirty="0" smtClean="0">
                <a:solidFill>
                  <a:srgbClr val="FF0000"/>
                </a:solidFill>
              </a:rPr>
              <a:t> 5.6.2.2.4 for the agreement of solution 6-2-2.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Capture conclusion in 5.6.2.1.4 that solution 6-2-1 is not pursued further.</a:t>
            </a:r>
          </a:p>
          <a:p>
            <a:pPr lvl="2" latinLnBrk="0"/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Priority/Pre-emption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dirty="0" smtClean="0"/>
              <a:t>Two solutions in TR 23.779:</a:t>
            </a:r>
          </a:p>
          <a:p>
            <a:pPr lvl="1" latinLnBrk="0"/>
            <a:r>
              <a:rPr lang="en-GB" dirty="0" smtClean="0"/>
              <a:t>Solution 7-1: Messages to be broadcast (SA6#1)</a:t>
            </a:r>
          </a:p>
          <a:p>
            <a:pPr lvl="1" latinLnBrk="0"/>
            <a:r>
              <a:rPr lang="en-GB" dirty="0" smtClean="0"/>
              <a:t>Solution 7-2: Preliminary setup of </a:t>
            </a:r>
            <a:r>
              <a:rPr lang="en-GB" dirty="0" err="1" smtClean="0"/>
              <a:t>unicast</a:t>
            </a:r>
            <a:r>
              <a:rPr lang="en-GB" dirty="0" smtClean="0"/>
              <a:t> media IP connectivity (SA6#1)</a:t>
            </a:r>
            <a:endParaRPr lang="en-US" altLang="ko-KR" dirty="0" smtClean="0"/>
          </a:p>
          <a:p>
            <a:pPr lvl="2" latinLnBrk="0"/>
            <a:r>
              <a:rPr lang="en-US" altLang="ko-KR" dirty="0" smtClean="0">
                <a:solidFill>
                  <a:srgbClr val="00B050"/>
                </a:solidFill>
              </a:rPr>
              <a:t>Competing solution in 5-2-9.</a:t>
            </a:r>
          </a:p>
          <a:p>
            <a:pPr latinLnBrk="0"/>
            <a:endParaRPr lang="en-US" altLang="ko-KR" dirty="0" smtClean="0">
              <a:solidFill>
                <a:srgbClr val="FF0000"/>
              </a:solidFill>
            </a:endParaRPr>
          </a:p>
          <a:p>
            <a:pPr latinLnBrk="0"/>
            <a:r>
              <a:rPr lang="en-US" altLang="ko-KR" dirty="0" smtClean="0">
                <a:solidFill>
                  <a:srgbClr val="FF0000"/>
                </a:solidFill>
              </a:rPr>
              <a:t>Remaining work for TR 23.779: 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Evaluation of solutions and conclusion.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Service continuity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atinLnBrk="0"/>
            <a:r>
              <a:rPr lang="en-US" altLang="ko-KR" sz="1800" dirty="0" smtClean="0"/>
              <a:t>Two solutions in TR 23.779:</a:t>
            </a:r>
          </a:p>
          <a:p>
            <a:pPr lvl="1" latinLnBrk="0"/>
            <a:r>
              <a:rPr lang="en-GB" sz="1600" dirty="0" smtClean="0"/>
              <a:t>Solution 8-1: SIP-based service continuity between on-network and UE-to-network relay (SA6#1)</a:t>
            </a:r>
          </a:p>
          <a:p>
            <a:pPr lvl="1" latinLnBrk="0"/>
            <a:r>
              <a:rPr lang="en-GB" sz="1600" dirty="0" smtClean="0"/>
              <a:t>Solution 8-2: SIP-based service continuity between EPC path and </a:t>
            </a:r>
            <a:r>
              <a:rPr lang="en-GB" sz="1600" dirty="0" err="1" smtClean="0"/>
              <a:t>ProSe</a:t>
            </a:r>
            <a:r>
              <a:rPr lang="en-GB" sz="1600" dirty="0" smtClean="0"/>
              <a:t> communication path (SA6#1)</a:t>
            </a:r>
          </a:p>
          <a:p>
            <a:pPr lvl="1" latinLnBrk="0">
              <a:buNone/>
            </a:pPr>
            <a:endParaRPr lang="en-US" altLang="ko-KR" sz="1600" dirty="0" smtClean="0"/>
          </a:p>
          <a:p>
            <a:pPr latinLnBrk="0"/>
            <a:r>
              <a:rPr lang="en-US" sz="1800" dirty="0" smtClean="0"/>
              <a:t>SA2 will not specify solution for service continuity mechanisms at </a:t>
            </a:r>
            <a:r>
              <a:rPr lang="en-US" sz="1800" dirty="0" err="1" smtClean="0"/>
              <a:t>ProSe</a:t>
            </a:r>
            <a:r>
              <a:rPr lang="en-US" sz="1800" dirty="0" smtClean="0"/>
              <a:t> level in Rel-13. Way forward needs to be defined in SA6.</a:t>
            </a:r>
          </a:p>
          <a:p>
            <a:pPr latinLnBrk="0"/>
            <a:endParaRPr lang="en-US" sz="1800" dirty="0" smtClean="0"/>
          </a:p>
          <a:p>
            <a:pPr latinLnBrk="0"/>
            <a:r>
              <a:rPr lang="en-US" sz="1800" dirty="0" smtClean="0"/>
              <a:t>Solutions 8-1 and 8-2 address a different scenario of service continuity. Solution 8-1 uses well-known SIP-based service continuity mechanisms. Solution 8-2 needs modifications to IMS service continuity.</a:t>
            </a:r>
          </a:p>
          <a:p>
            <a:pPr lvl="1" latinLnBrk="0"/>
            <a:endParaRPr lang="en-US" altLang="ko-KR" sz="1600" dirty="0" smtClean="0"/>
          </a:p>
          <a:p>
            <a:pPr latinLnBrk="0"/>
            <a:r>
              <a:rPr lang="en-US" altLang="ko-KR" sz="1800" dirty="0" smtClean="0">
                <a:solidFill>
                  <a:srgbClr val="FF0000"/>
                </a:solidFill>
              </a:rPr>
              <a:t>Remaining work for TR 23.779: </a:t>
            </a:r>
          </a:p>
          <a:p>
            <a:pPr lvl="1" latinLnBrk="0"/>
            <a:r>
              <a:rPr lang="en-US" altLang="ko-KR" sz="1600" dirty="0" smtClean="0">
                <a:solidFill>
                  <a:srgbClr val="FF0000"/>
                </a:solidFill>
              </a:rPr>
              <a:t>Evaluation of solutions and conclusion.</a:t>
            </a:r>
            <a:endParaRPr lang="ko-KR" altLang="en-US" sz="1600" dirty="0" smtClean="0">
              <a:solidFill>
                <a:srgbClr val="FF0000"/>
              </a:solidFill>
            </a:endParaRPr>
          </a:p>
          <a:p>
            <a:pPr lvl="1" latinLnBrk="0"/>
            <a:r>
              <a:rPr lang="en-US" altLang="ko-KR" sz="1600" dirty="0" smtClean="0">
                <a:solidFill>
                  <a:srgbClr val="FF0000"/>
                </a:solidFill>
              </a:rPr>
              <a:t>Need to liaise with SA2 in case solution 8-2 is adopted for new requirements on IMS service continuity.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Private calls – on-network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atinLnBrk="0"/>
            <a:r>
              <a:rPr lang="en-US" altLang="ko-KR" dirty="0" smtClean="0"/>
              <a:t>Two solutions in TR 23.779:</a:t>
            </a:r>
          </a:p>
          <a:p>
            <a:pPr lvl="1" latinLnBrk="0"/>
            <a:r>
              <a:rPr lang="en-US" altLang="ko-KR" dirty="0" smtClean="0"/>
              <a:t>Solution 9-2-1: </a:t>
            </a:r>
            <a:r>
              <a:rPr lang="en-GB" dirty="0" smtClean="0"/>
              <a:t>Support for MCPTT on-network Private Calls (with Floor Control) (SA6#3)</a:t>
            </a:r>
          </a:p>
          <a:p>
            <a:pPr lvl="1" latinLnBrk="0"/>
            <a:r>
              <a:rPr lang="en-US" altLang="ko-KR" dirty="0" smtClean="0"/>
              <a:t>Solution 9-2-2: </a:t>
            </a:r>
            <a:r>
              <a:rPr lang="en-GB" dirty="0" smtClean="0"/>
              <a:t>Support for Private Calls without floor control (SA6#3)</a:t>
            </a:r>
          </a:p>
          <a:p>
            <a:pPr latinLnBrk="0"/>
            <a:endParaRPr lang="en-GB" altLang="ko-KR" dirty="0" smtClean="0"/>
          </a:p>
          <a:p>
            <a:pPr latinLnBrk="0"/>
            <a:r>
              <a:rPr lang="en-GB" altLang="ko-KR" dirty="0" smtClean="0">
                <a:solidFill>
                  <a:srgbClr val="0070C0"/>
                </a:solidFill>
              </a:rPr>
              <a:t>These were both accepted for normative phase with approval of information flows</a:t>
            </a:r>
          </a:p>
          <a:p>
            <a:pPr lvl="1" latinLnBrk="0"/>
            <a:r>
              <a:rPr lang="en-US" dirty="0" smtClean="0">
                <a:solidFill>
                  <a:srgbClr val="0070C0"/>
                </a:solidFill>
              </a:rPr>
              <a:t>7.7.1 (10.7.1 in TS) “Call setup – automatic commencement mode”</a:t>
            </a:r>
          </a:p>
          <a:p>
            <a:pPr lvl="1" latinLnBrk="0"/>
            <a:r>
              <a:rPr lang="en-US" dirty="0" smtClean="0">
                <a:solidFill>
                  <a:srgbClr val="0070C0"/>
                </a:solidFill>
              </a:rPr>
              <a:t>7.7.2 (10.7.2 in TS) “Private call using manual commencement mode”</a:t>
            </a:r>
          </a:p>
          <a:p>
            <a:pPr lvl="1" latinLnBrk="0"/>
            <a:r>
              <a:rPr lang="en-US" dirty="0" smtClean="0">
                <a:solidFill>
                  <a:srgbClr val="0070C0"/>
                </a:solidFill>
              </a:rPr>
              <a:t>7.7.3 (10.7.3 in TS) “End private call” </a:t>
            </a:r>
          </a:p>
          <a:p>
            <a:pPr lvl="1" latinLnBrk="0"/>
            <a:r>
              <a:rPr lang="en-US" dirty="0" smtClean="0">
                <a:solidFill>
                  <a:srgbClr val="0070C0"/>
                </a:solidFill>
              </a:rPr>
              <a:t>7.7.4 (10.7.4 in TS) “Call Setup – automatic commencement mode – users in multiple MCPTT system”</a:t>
            </a:r>
            <a:endParaRPr lang="en-GB" altLang="ko-KR" dirty="0" smtClean="0">
              <a:solidFill>
                <a:srgbClr val="0070C0"/>
              </a:solidFill>
            </a:endParaRPr>
          </a:p>
          <a:p>
            <a:pPr latinLnBrk="0">
              <a:buNone/>
            </a:pPr>
            <a:r>
              <a:rPr lang="en-GB" altLang="ko-KR" dirty="0" smtClean="0"/>
              <a:t> </a:t>
            </a:r>
          </a:p>
          <a:p>
            <a:pPr latinLnBrk="0"/>
            <a:r>
              <a:rPr lang="en-US" altLang="ko-KR" dirty="0" smtClean="0">
                <a:solidFill>
                  <a:srgbClr val="FF0000"/>
                </a:solidFill>
              </a:rPr>
              <a:t>Remaining work for TR 23.779: 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Capture the agreement of these two solutions in </a:t>
            </a:r>
            <a:r>
              <a:rPr lang="en-US" altLang="ko-KR" dirty="0" err="1" smtClean="0">
                <a:solidFill>
                  <a:srgbClr val="FF0000"/>
                </a:solidFill>
              </a:rPr>
              <a:t>subclauses</a:t>
            </a:r>
            <a:r>
              <a:rPr lang="en-US" altLang="ko-KR" dirty="0" smtClean="0">
                <a:solidFill>
                  <a:srgbClr val="FF0000"/>
                </a:solidFill>
              </a:rPr>
              <a:t> 5.9.2.1.4 and 5.9.2.2.4.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 on/Authentication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dirty="0" smtClean="0"/>
              <a:t>One solution in TR 23.779:</a:t>
            </a:r>
          </a:p>
          <a:p>
            <a:pPr lvl="1" latinLnBrk="0"/>
            <a:r>
              <a:rPr lang="en-GB" dirty="0" smtClean="0"/>
              <a:t>Solution 10-1: MCPTT UE and MCPTT user single log on (SA6#3)</a:t>
            </a:r>
          </a:p>
          <a:p>
            <a:pPr lvl="1" latinLnBrk="0"/>
            <a:endParaRPr lang="en-GB" dirty="0" smtClean="0"/>
          </a:p>
          <a:p>
            <a:r>
              <a:rPr lang="en-GB" altLang="ko-KR" dirty="0" smtClean="0"/>
              <a:t>Some </a:t>
            </a:r>
            <a:r>
              <a:rPr lang="en-US" dirty="0" smtClean="0"/>
              <a:t>procedures for authentication are also described in   solution 2-3.</a:t>
            </a:r>
            <a:endParaRPr lang="fr-FR" dirty="0" smtClean="0"/>
          </a:p>
          <a:p>
            <a:endParaRPr lang="en-US" dirty="0" smtClean="0"/>
          </a:p>
          <a:p>
            <a:r>
              <a:rPr lang="en-US" dirty="0" smtClean="0"/>
              <a:t>SA6 also agreed on information flow in 7.1 (10.1 in TS)      “</a:t>
            </a:r>
            <a:r>
              <a:rPr lang="en-GB" dirty="0" smtClean="0"/>
              <a:t>Registration and user authentication for MCPTT service” </a:t>
            </a:r>
            <a:endParaRPr lang="en-US" dirty="0" smtClean="0"/>
          </a:p>
          <a:p>
            <a:pPr latinLnBrk="0"/>
            <a:endParaRPr lang="fr-FR" altLang="ko-KR" dirty="0" smtClean="0"/>
          </a:p>
          <a:p>
            <a:pPr latinLnBrk="0"/>
            <a:r>
              <a:rPr lang="en-US" altLang="ko-KR" dirty="0" smtClean="0">
                <a:solidFill>
                  <a:srgbClr val="FF0000"/>
                </a:solidFill>
              </a:rPr>
              <a:t>Remaining work for TR 23.779: 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Evaluation of the solution and conclusion.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Any dependency on SA3?</a:t>
            </a:r>
          </a:p>
          <a:p>
            <a:pPr lvl="1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affiliation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dirty="0" smtClean="0"/>
              <a:t>Two solutions in TR 23.779:</a:t>
            </a:r>
          </a:p>
          <a:p>
            <a:pPr lvl="1" latinLnBrk="0"/>
            <a:r>
              <a:rPr lang="en-GB" dirty="0" smtClean="0"/>
              <a:t>Solution 11-1: Group affiliation based on OMA XDM (SA6#3)</a:t>
            </a:r>
          </a:p>
          <a:p>
            <a:pPr lvl="1" latinLnBrk="0"/>
            <a:r>
              <a:rPr lang="en-GB" dirty="0" smtClean="0"/>
              <a:t>Solution 11-2: Group affiliation based on presence (SA6#4)</a:t>
            </a:r>
          </a:p>
          <a:p>
            <a:pPr lvl="1" latinLnBrk="0"/>
            <a:endParaRPr lang="fr-FR" altLang="ko-KR" dirty="0" smtClean="0"/>
          </a:p>
          <a:p>
            <a:r>
              <a:rPr lang="fr-FR" dirty="0" smtClean="0"/>
              <a:t>High </a:t>
            </a:r>
            <a:r>
              <a:rPr lang="fr-FR" dirty="0" err="1" smtClean="0"/>
              <a:t>level</a:t>
            </a:r>
            <a:r>
              <a:rPr lang="fr-FR" dirty="0" smtClean="0"/>
              <a:t> </a:t>
            </a:r>
            <a:r>
              <a:rPr lang="fr-FR" dirty="0" err="1" smtClean="0"/>
              <a:t>flows</a:t>
            </a:r>
            <a:r>
              <a:rPr lang="fr-FR" dirty="0" smtClean="0"/>
              <a:t> </a:t>
            </a:r>
            <a:r>
              <a:rPr lang="fr-FR" dirty="0" err="1" smtClean="0"/>
              <a:t>agreed</a:t>
            </a:r>
            <a:r>
              <a:rPr lang="fr-FR" dirty="0" smtClean="0"/>
              <a:t> for normative phase:</a:t>
            </a:r>
          </a:p>
          <a:p>
            <a:pPr lvl="1" latinLnBrk="0"/>
            <a:r>
              <a:rPr lang="en-US" dirty="0" smtClean="0"/>
              <a:t>7.2 (10.2 in TS) “</a:t>
            </a:r>
            <a:r>
              <a:rPr lang="en-US" dirty="0" err="1" smtClean="0"/>
              <a:t>Affiliatîon</a:t>
            </a:r>
            <a:r>
              <a:rPr lang="en-US" dirty="0" smtClean="0"/>
              <a:t> to an MCPTT group”</a:t>
            </a:r>
          </a:p>
          <a:p>
            <a:pPr lvl="1" latinLnBrk="0"/>
            <a:r>
              <a:rPr lang="en-US" dirty="0" smtClean="0"/>
              <a:t>7.3 (10.3 in TS) “Subscription to MCPTT group metadata”</a:t>
            </a:r>
          </a:p>
          <a:p>
            <a:endParaRPr lang="en-US" dirty="0" smtClean="0"/>
          </a:p>
          <a:p>
            <a:pPr latinLnBrk="0"/>
            <a:r>
              <a:rPr lang="en-US" altLang="ko-KR" dirty="0" smtClean="0">
                <a:solidFill>
                  <a:srgbClr val="FF0000"/>
                </a:solidFill>
              </a:rPr>
              <a:t>Remaining work for TR 23.779: 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Evaluation of solutions and conclusion.</a:t>
            </a:r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MCPTT for IOPS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dirty="0" smtClean="0"/>
              <a:t>One solution in TR 23.779:</a:t>
            </a:r>
          </a:p>
          <a:p>
            <a:pPr lvl="1" latinLnBrk="0"/>
            <a:r>
              <a:rPr lang="en-GB" dirty="0" smtClean="0"/>
              <a:t>Solution 12-1: Local SIP core and local MCPTT server (SA6#4)</a:t>
            </a:r>
          </a:p>
          <a:p>
            <a:pPr lvl="1" latinLnBrk="0"/>
            <a:endParaRPr lang="fr-FR" altLang="ko-KR" dirty="0" smtClean="0"/>
          </a:p>
          <a:p>
            <a:r>
              <a:rPr lang="en-GB" dirty="0" smtClean="0"/>
              <a:t>IOPS service requirements are listed in TS 22.346</a:t>
            </a:r>
          </a:p>
          <a:p>
            <a:pPr>
              <a:buNone/>
            </a:pPr>
            <a:endParaRPr lang="en-US" dirty="0" smtClean="0"/>
          </a:p>
          <a:p>
            <a:pPr latinLnBrk="0"/>
            <a:r>
              <a:rPr lang="en-US" altLang="ko-KR" dirty="0" smtClean="0">
                <a:solidFill>
                  <a:srgbClr val="FF0000"/>
                </a:solidFill>
              </a:rPr>
              <a:t>Remaining work for TR 23.779: 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Evaluation of the solution and conclusion.</a:t>
            </a:r>
          </a:p>
          <a:p>
            <a:pPr lvl="1" latinLnBrk="0"/>
            <a:r>
              <a:rPr lang="en-GB" altLang="ko-KR" dirty="0" smtClean="0">
                <a:solidFill>
                  <a:srgbClr val="FF0000"/>
                </a:solidFill>
              </a:rPr>
              <a:t>Any dependency on SA3?</a:t>
            </a:r>
            <a:endParaRPr lang="en-US" altLang="ko-KR" dirty="0" smtClean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Off-network operations (1/2)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atinLnBrk="0"/>
            <a:r>
              <a:rPr lang="en-US" altLang="ko-KR" dirty="0" smtClean="0"/>
              <a:t>Five solutions in TR 23.779:</a:t>
            </a:r>
          </a:p>
          <a:p>
            <a:pPr lvl="1" latinLnBrk="0"/>
            <a:r>
              <a:rPr lang="en-GB" sz="1700" dirty="0" smtClean="0"/>
              <a:t>Solution 1-1: Distributed mesh support for MCPTT off-network MCPTT group calls (</a:t>
            </a:r>
            <a:r>
              <a:rPr lang="fr-FR" sz="1700" dirty="0" smtClean="0"/>
              <a:t>SA2#104</a:t>
            </a:r>
            <a:r>
              <a:rPr lang="en-GB" sz="1700" dirty="0" smtClean="0"/>
              <a:t>)</a:t>
            </a:r>
          </a:p>
          <a:p>
            <a:pPr lvl="2" latinLnBrk="0"/>
            <a:r>
              <a:rPr lang="en-GB" sz="1700" dirty="0" smtClean="0">
                <a:solidFill>
                  <a:srgbClr val="0070C0"/>
                </a:solidFill>
              </a:rPr>
              <a:t>Superseded by solution 1-5.</a:t>
            </a:r>
          </a:p>
          <a:p>
            <a:pPr lvl="1" latinLnBrk="0"/>
            <a:r>
              <a:rPr lang="en-GB" sz="1700" dirty="0" smtClean="0"/>
              <a:t>Solution 1-2: Off-network MCPTT service using </a:t>
            </a:r>
            <a:r>
              <a:rPr lang="en-GB" sz="1700" dirty="0" err="1" smtClean="0"/>
              <a:t>ProSe</a:t>
            </a:r>
            <a:r>
              <a:rPr lang="en-GB" sz="1700" dirty="0" smtClean="0"/>
              <a:t> UE-to-UE relay (</a:t>
            </a:r>
            <a:r>
              <a:rPr lang="fr-FR" sz="1700" dirty="0" smtClean="0"/>
              <a:t>SA2#106</a:t>
            </a:r>
            <a:r>
              <a:rPr lang="en-GB" sz="1700" dirty="0" smtClean="0"/>
              <a:t>)</a:t>
            </a:r>
          </a:p>
          <a:p>
            <a:pPr lvl="2" latinLnBrk="0"/>
            <a:r>
              <a:rPr lang="en-GB" sz="1700" dirty="0" smtClean="0">
                <a:solidFill>
                  <a:srgbClr val="00B050"/>
                </a:solidFill>
              </a:rPr>
              <a:t>Should not be pursued further for Rel-13 </a:t>
            </a:r>
            <a:r>
              <a:rPr lang="en-GB" sz="1700" dirty="0" smtClean="0">
                <a:solidFill>
                  <a:srgbClr val="0070C0"/>
                </a:solidFill>
              </a:rPr>
              <a:t>since SA2 has decided not to specify solution for UE-to-UE relay in Rel-13 and </a:t>
            </a:r>
            <a:r>
              <a:rPr lang="en-US" sz="1700" dirty="0" smtClean="0">
                <a:solidFill>
                  <a:srgbClr val="0070C0"/>
                </a:solidFill>
              </a:rPr>
              <a:t>RAN did not consider UE-to-UE relay in the scope of their work in Rel-13</a:t>
            </a:r>
            <a:r>
              <a:rPr lang="en-GB" sz="1700" dirty="0" smtClean="0">
                <a:solidFill>
                  <a:srgbClr val="0070C0"/>
                </a:solidFill>
              </a:rPr>
              <a:t>.</a:t>
            </a:r>
          </a:p>
          <a:p>
            <a:pPr lvl="1" latinLnBrk="0"/>
            <a:r>
              <a:rPr lang="en-GB" sz="1700" dirty="0" smtClean="0"/>
              <a:t>Solution 1-3: Application level device to device relay operation for off-network MCPTT (SA6#1)</a:t>
            </a:r>
          </a:p>
          <a:p>
            <a:pPr lvl="2" latinLnBrk="0"/>
            <a:r>
              <a:rPr lang="fr-FR" sz="1700" dirty="0" err="1" smtClean="0">
                <a:solidFill>
                  <a:srgbClr val="00B050"/>
                </a:solidFill>
              </a:rPr>
              <a:t>Telefonica</a:t>
            </a:r>
            <a:r>
              <a:rPr lang="fr-FR" sz="1700" dirty="0" smtClean="0">
                <a:solidFill>
                  <a:srgbClr val="00B050"/>
                </a:solidFill>
              </a:rPr>
              <a:t> </a:t>
            </a:r>
            <a:r>
              <a:rPr lang="fr-FR" sz="1700" dirty="0" err="1" smtClean="0">
                <a:solidFill>
                  <a:srgbClr val="00B050"/>
                </a:solidFill>
              </a:rPr>
              <a:t>will</a:t>
            </a:r>
            <a:r>
              <a:rPr lang="fr-FR" sz="1700" dirty="0" smtClean="0">
                <a:solidFill>
                  <a:srgbClr val="00B050"/>
                </a:solidFill>
              </a:rPr>
              <a:t> not </a:t>
            </a:r>
            <a:r>
              <a:rPr lang="fr-FR" sz="1700" dirty="0" err="1" smtClean="0">
                <a:solidFill>
                  <a:srgbClr val="00B050"/>
                </a:solidFill>
              </a:rPr>
              <a:t>be</a:t>
            </a:r>
            <a:r>
              <a:rPr lang="fr-FR" sz="1700" dirty="0" smtClean="0">
                <a:solidFill>
                  <a:srgbClr val="00B050"/>
                </a:solidFill>
              </a:rPr>
              <a:t> in a position to </a:t>
            </a:r>
            <a:r>
              <a:rPr lang="fr-FR" sz="1700" dirty="0" err="1" smtClean="0">
                <a:solidFill>
                  <a:srgbClr val="00B050"/>
                </a:solidFill>
              </a:rPr>
              <a:t>pursue</a:t>
            </a:r>
            <a:r>
              <a:rPr lang="fr-FR" sz="1700" dirty="0" smtClean="0">
                <a:solidFill>
                  <a:srgbClr val="00B050"/>
                </a:solidFill>
              </a:rPr>
              <a:t> </a:t>
            </a:r>
            <a:r>
              <a:rPr lang="fr-FR" sz="1700" dirty="0" err="1" smtClean="0">
                <a:solidFill>
                  <a:srgbClr val="00B050"/>
                </a:solidFill>
              </a:rPr>
              <a:t>this</a:t>
            </a:r>
            <a:r>
              <a:rPr lang="fr-FR" sz="1700" dirty="0" smtClean="0">
                <a:solidFill>
                  <a:srgbClr val="00B050"/>
                </a:solidFill>
              </a:rPr>
              <a:t> solution </a:t>
            </a:r>
            <a:r>
              <a:rPr lang="fr-FR" sz="1700" dirty="0" err="1" smtClean="0">
                <a:solidFill>
                  <a:srgbClr val="00B050"/>
                </a:solidFill>
              </a:rPr>
              <a:t>further</a:t>
            </a:r>
            <a:r>
              <a:rPr lang="fr-FR" sz="1700" dirty="0" smtClean="0">
                <a:solidFill>
                  <a:srgbClr val="00B050"/>
                </a:solidFill>
              </a:rPr>
              <a:t> in Rel-13.</a:t>
            </a:r>
            <a:endParaRPr lang="en-US" altLang="ko-KR" sz="1700" dirty="0" smtClean="0">
              <a:solidFill>
                <a:srgbClr val="00B050"/>
              </a:solidFill>
            </a:endParaRPr>
          </a:p>
          <a:p>
            <a:pPr lvl="1" latinLnBrk="0"/>
            <a:r>
              <a:rPr lang="en-GB" sz="1700" dirty="0" smtClean="0"/>
              <a:t>Solution 1-4: Group priority solution for off-network communication when UE in coverage of PLMN network (SA6#3)</a:t>
            </a:r>
          </a:p>
          <a:p>
            <a:pPr lvl="2" latinLnBrk="0"/>
            <a:r>
              <a:rPr lang="en-GB" sz="1700" dirty="0" smtClean="0">
                <a:solidFill>
                  <a:srgbClr val="0070C0"/>
                </a:solidFill>
              </a:rPr>
              <a:t>Related to priorities handling, so should better appear in clause 5.7.</a:t>
            </a:r>
            <a:r>
              <a:rPr lang="en-GB" sz="1700" dirty="0" smtClean="0">
                <a:solidFill>
                  <a:srgbClr val="00B050"/>
                </a:solidFill>
              </a:rPr>
              <a:t> No group priority handling in SA2.</a:t>
            </a:r>
          </a:p>
          <a:p>
            <a:pPr lvl="1" latinLnBrk="0"/>
            <a:r>
              <a:rPr lang="en-GB" sz="1700" dirty="0" smtClean="0"/>
              <a:t>Solution 1-5: MCPTT off-network (SA6#4)</a:t>
            </a:r>
          </a:p>
          <a:p>
            <a:pPr lvl="2" latinLnBrk="0"/>
            <a:r>
              <a:rPr lang="fr-FR" sz="1700" dirty="0" smtClean="0">
                <a:solidFill>
                  <a:srgbClr val="0070C0"/>
                </a:solidFill>
              </a:rPr>
              <a:t>This solution </a:t>
            </a:r>
            <a:r>
              <a:rPr lang="fr-FR" sz="1700" dirty="0" err="1" smtClean="0">
                <a:solidFill>
                  <a:srgbClr val="0070C0"/>
                </a:solidFill>
              </a:rPr>
              <a:t>is</a:t>
            </a:r>
            <a:r>
              <a:rPr lang="fr-FR" sz="1700" dirty="0" smtClean="0">
                <a:solidFill>
                  <a:srgbClr val="0070C0"/>
                </a:solidFill>
              </a:rPr>
              <a:t> compromise </a:t>
            </a:r>
            <a:r>
              <a:rPr lang="fr-FR" sz="1700" dirty="0" err="1" smtClean="0">
                <a:solidFill>
                  <a:srgbClr val="0070C0"/>
                </a:solidFill>
              </a:rPr>
              <a:t>proposal</a:t>
            </a:r>
            <a:r>
              <a:rPr lang="fr-FR" sz="1700" dirty="0" smtClean="0">
                <a:solidFill>
                  <a:srgbClr val="0070C0"/>
                </a:solidFill>
              </a:rPr>
              <a:t> </a:t>
            </a:r>
            <a:r>
              <a:rPr lang="fr-FR" sz="1700" dirty="0" err="1" smtClean="0">
                <a:solidFill>
                  <a:srgbClr val="0070C0"/>
                </a:solidFill>
              </a:rPr>
              <a:t>between</a:t>
            </a:r>
            <a:r>
              <a:rPr lang="fr-FR" sz="1700" dirty="0" smtClean="0">
                <a:solidFill>
                  <a:srgbClr val="0070C0"/>
                </a:solidFill>
              </a:rPr>
              <a:t> solutions 1-1, 4-1-1, 6-1-1 and 6-1-2. </a:t>
            </a:r>
            <a:r>
              <a:rPr lang="fr-FR" sz="1700" dirty="0" err="1" smtClean="0">
                <a:solidFill>
                  <a:srgbClr val="0070C0"/>
                </a:solidFill>
              </a:rPr>
              <a:t>Understanding</a:t>
            </a:r>
            <a:r>
              <a:rPr lang="fr-FR" sz="1700" dirty="0" smtClean="0">
                <a:solidFill>
                  <a:srgbClr val="0070C0"/>
                </a:solidFill>
              </a:rPr>
              <a:t> </a:t>
            </a:r>
            <a:r>
              <a:rPr lang="fr-FR" sz="1700" dirty="0" err="1" smtClean="0">
                <a:solidFill>
                  <a:srgbClr val="0070C0"/>
                </a:solidFill>
              </a:rPr>
              <a:t>is</a:t>
            </a:r>
            <a:r>
              <a:rPr lang="fr-FR" sz="1700" dirty="0" smtClean="0">
                <a:solidFill>
                  <a:srgbClr val="0070C0"/>
                </a:solidFill>
              </a:rPr>
              <a:t> </a:t>
            </a:r>
            <a:r>
              <a:rPr lang="fr-FR" sz="1700" dirty="0" err="1" smtClean="0">
                <a:solidFill>
                  <a:srgbClr val="0070C0"/>
                </a:solidFill>
              </a:rPr>
              <a:t>that</a:t>
            </a:r>
            <a:r>
              <a:rPr lang="fr-FR" sz="1700" dirty="0" smtClean="0">
                <a:solidFill>
                  <a:srgbClr val="0070C0"/>
                </a:solidFill>
              </a:rPr>
              <a:t> </a:t>
            </a:r>
            <a:r>
              <a:rPr lang="fr-FR" sz="1700" dirty="0" err="1" smtClean="0">
                <a:solidFill>
                  <a:srgbClr val="0070C0"/>
                </a:solidFill>
              </a:rPr>
              <a:t>this</a:t>
            </a:r>
            <a:r>
              <a:rPr lang="fr-FR" sz="1700" dirty="0" smtClean="0">
                <a:solidFill>
                  <a:srgbClr val="0070C0"/>
                </a:solidFill>
              </a:rPr>
              <a:t> </a:t>
            </a:r>
            <a:r>
              <a:rPr lang="fr-FR" sz="1700" dirty="0" err="1" smtClean="0">
                <a:solidFill>
                  <a:srgbClr val="0070C0"/>
                </a:solidFill>
              </a:rPr>
              <a:t>is</a:t>
            </a:r>
            <a:r>
              <a:rPr lang="fr-FR" sz="1700" dirty="0" smtClean="0">
                <a:solidFill>
                  <a:srgbClr val="0070C0"/>
                </a:solidFill>
              </a:rPr>
              <a:t> the </a:t>
            </a:r>
            <a:r>
              <a:rPr lang="fr-FR" sz="1700" dirty="0" err="1" smtClean="0">
                <a:solidFill>
                  <a:srgbClr val="0070C0"/>
                </a:solidFill>
              </a:rPr>
              <a:t>agreed</a:t>
            </a:r>
            <a:r>
              <a:rPr lang="fr-FR" sz="1700" dirty="0" smtClean="0">
                <a:solidFill>
                  <a:srgbClr val="0070C0"/>
                </a:solidFill>
              </a:rPr>
              <a:t> solution for Rel-13.</a:t>
            </a:r>
            <a:endParaRPr lang="en-US" altLang="ko-KR" sz="1700" dirty="0" smtClean="0">
              <a:solidFill>
                <a:srgbClr val="0070C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Status of candidate solutions in MCPTT TR 23.779 v0.8.0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7" name="Objet 6"/>
          <p:cNvGraphicFramePr>
            <a:graphicFrameLocks noChangeAspect="1"/>
          </p:cNvGraphicFramePr>
          <p:nvPr/>
        </p:nvGraphicFramePr>
        <p:xfrm>
          <a:off x="4114800" y="3043238"/>
          <a:ext cx="914400" cy="771525"/>
        </p:xfrm>
        <a:graphic>
          <a:graphicData uri="http://schemas.openxmlformats.org/presentationml/2006/ole">
            <p:oleObj spid="_x0000_s1027" name="Document" showAsIcon="1" r:id="rId3" imgW="914400" imgH="771480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Off-network operations (2/2)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dirty="0" smtClean="0">
                <a:solidFill>
                  <a:srgbClr val="FF0000"/>
                </a:solidFill>
              </a:rPr>
              <a:t>Remaining work for TR 23.779: 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For solutions 1-2 : capture conclusion that this solution is not pursued further in Rel-13.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For solutions 1-1, 4-1-1, 6-1-1 and 6-1-2: capture conclusion that these solutions are superseded by agreed solution 1-5.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For solution 1-5: this solution refers to solutions 1, 2, 3 and 4. It would be better to explicitly refer to solutions 1-1, 4-1-1, 6-1-1 and 6-1-2.</a:t>
            </a:r>
          </a:p>
          <a:p>
            <a:pPr lvl="1" latinLnBrk="0"/>
            <a:r>
              <a:rPr lang="en-US" altLang="ko-KR" dirty="0" smtClean="0">
                <a:solidFill>
                  <a:srgbClr val="00B050"/>
                </a:solidFill>
              </a:rPr>
              <a:t>Evaluation of other solutions and conclusion.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Group Management – off-network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dirty="0" smtClean="0"/>
              <a:t>One solution in TR 23.779:</a:t>
            </a:r>
          </a:p>
          <a:p>
            <a:pPr lvl="1" latinLnBrk="0"/>
            <a:r>
              <a:rPr lang="en-GB" dirty="0" smtClean="0"/>
              <a:t>Solution 4-1-1: Group Call Participants Discovery by off-network and off-network with </a:t>
            </a:r>
            <a:r>
              <a:rPr lang="en-GB" dirty="0" err="1" smtClean="0"/>
              <a:t>ProSe</a:t>
            </a:r>
            <a:r>
              <a:rPr lang="en-GB" dirty="0" smtClean="0"/>
              <a:t> UE-to-UE relay group call setup (SA6#1)</a:t>
            </a:r>
          </a:p>
          <a:p>
            <a:pPr lvl="2" latinLnBrk="0"/>
            <a:r>
              <a:rPr lang="en-GB" dirty="0" smtClean="0">
                <a:solidFill>
                  <a:srgbClr val="0070C0"/>
                </a:solidFill>
              </a:rPr>
              <a:t>Included in solution 1-5. UE-to-UE relay parts are not relevant since </a:t>
            </a:r>
            <a:r>
              <a:rPr lang="en-GB" dirty="0" err="1" smtClean="0">
                <a:solidFill>
                  <a:srgbClr val="0070C0"/>
                </a:solidFill>
              </a:rPr>
              <a:t>ProSe</a:t>
            </a:r>
            <a:r>
              <a:rPr lang="en-GB" dirty="0" smtClean="0">
                <a:solidFill>
                  <a:srgbClr val="0070C0"/>
                </a:solidFill>
              </a:rPr>
              <a:t> UE-to-UE relay is not part of Rel-13 in RAN and SA2.</a:t>
            </a:r>
          </a:p>
          <a:p>
            <a:pPr lvl="2" latinLnBrk="0"/>
            <a:endParaRPr lang="en-US" altLang="ko-KR" dirty="0" smtClean="0">
              <a:solidFill>
                <a:srgbClr val="FF0000"/>
              </a:solidFill>
            </a:endParaRPr>
          </a:p>
          <a:p>
            <a:pPr latinLnBrk="0"/>
            <a:r>
              <a:rPr lang="en-US" altLang="ko-KR" dirty="0" smtClean="0">
                <a:solidFill>
                  <a:srgbClr val="FF0000"/>
                </a:solidFill>
              </a:rPr>
              <a:t>Remaining work for TR 23.779: 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As per off-network operations : capture conclusion that this solution is included in agreed solution 1-5, except for the UE-to-UE relay part since </a:t>
            </a:r>
            <a:r>
              <a:rPr lang="en-US" altLang="ko-KR" dirty="0" err="1" smtClean="0">
                <a:solidFill>
                  <a:srgbClr val="FF0000"/>
                </a:solidFill>
              </a:rPr>
              <a:t>ProSe</a:t>
            </a:r>
            <a:r>
              <a:rPr lang="en-US" altLang="ko-KR" dirty="0" smtClean="0">
                <a:solidFill>
                  <a:srgbClr val="FF0000"/>
                </a:solidFill>
              </a:rPr>
              <a:t> UE-to-UE relays will not be provided by RAN and SA2 in Rel-13. 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Call control/</a:t>
            </a:r>
            <a:r>
              <a:rPr lang="en-US" altLang="ko-KR" dirty="0" err="1" smtClean="0"/>
              <a:t>signalling</a:t>
            </a:r>
            <a:r>
              <a:rPr lang="en-US" altLang="ko-KR" dirty="0" smtClean="0"/>
              <a:t> - Off-Network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fr-FR" altLang="ko-KR" dirty="0" smtClean="0"/>
              <a:t>No solution </a:t>
            </a:r>
            <a:r>
              <a:rPr lang="fr-FR" altLang="ko-KR" dirty="0" err="1" smtClean="0"/>
              <a:t>provided</a:t>
            </a:r>
            <a:r>
              <a:rPr lang="fr-FR" altLang="ko-KR" dirty="0" smtClean="0"/>
              <a:t>, but </a:t>
            </a:r>
            <a:r>
              <a:rPr lang="fr-FR" altLang="ko-KR" dirty="0" err="1" smtClean="0"/>
              <a:t>partly</a:t>
            </a:r>
            <a:r>
              <a:rPr lang="fr-FR" altLang="ko-KR" dirty="0" smtClean="0"/>
              <a:t> </a:t>
            </a:r>
            <a:r>
              <a:rPr lang="fr-FR" altLang="ko-KR" dirty="0" err="1" smtClean="0"/>
              <a:t>described</a:t>
            </a:r>
            <a:r>
              <a:rPr lang="fr-FR" altLang="ko-KR" dirty="0" smtClean="0"/>
              <a:t> in solution 1-5.</a:t>
            </a:r>
          </a:p>
          <a:p>
            <a:pPr latinLnBrk="0"/>
            <a:endParaRPr lang="fr-FR" altLang="ko-KR" dirty="0" smtClean="0"/>
          </a:p>
          <a:p>
            <a:pPr latinLnBrk="0"/>
            <a:r>
              <a:rPr lang="fr-FR" altLang="ko-KR" dirty="0" err="1" smtClean="0"/>
              <a:t>Also</a:t>
            </a:r>
            <a:r>
              <a:rPr lang="fr-FR" altLang="ko-KR" dirty="0" smtClean="0"/>
              <a:t> </a:t>
            </a:r>
            <a:r>
              <a:rPr lang="fr-FR" altLang="ko-KR" dirty="0" err="1" smtClean="0"/>
              <a:t>partly</a:t>
            </a:r>
            <a:r>
              <a:rPr lang="fr-FR" altLang="ko-KR" dirty="0" smtClean="0"/>
              <a:t> </a:t>
            </a:r>
            <a:r>
              <a:rPr lang="fr-FR" altLang="ko-KR" dirty="0" err="1" smtClean="0"/>
              <a:t>described</a:t>
            </a:r>
            <a:r>
              <a:rPr lang="fr-FR" altLang="ko-KR" dirty="0" smtClean="0"/>
              <a:t> in the </a:t>
            </a:r>
            <a:r>
              <a:rPr lang="fr-FR" altLang="ko-KR" dirty="0" err="1" smtClean="0"/>
              <a:t>following</a:t>
            </a:r>
            <a:r>
              <a:rPr lang="fr-FR" altLang="ko-KR" dirty="0" smtClean="0"/>
              <a:t> </a:t>
            </a:r>
            <a:r>
              <a:rPr lang="fr-FR" altLang="ko-KR" dirty="0" err="1" smtClean="0"/>
              <a:t>flows</a:t>
            </a:r>
            <a:r>
              <a:rPr lang="fr-FR" altLang="ko-KR" dirty="0" smtClean="0"/>
              <a:t>:</a:t>
            </a:r>
          </a:p>
          <a:p>
            <a:pPr lvl="1" latinLnBrk="0"/>
            <a:r>
              <a:rPr lang="fr-FR" altLang="ko-KR" dirty="0" smtClean="0"/>
              <a:t>7.7.5 (10.7.5 in the TS) </a:t>
            </a:r>
            <a:r>
              <a:rPr lang="en-GB" dirty="0" smtClean="0"/>
              <a:t>”Private call set up in off-network mode with solicited discovery”</a:t>
            </a:r>
          </a:p>
          <a:p>
            <a:pPr lvl="1" latinLnBrk="0"/>
            <a:r>
              <a:rPr lang="en-GB" altLang="ko-KR" dirty="0" smtClean="0"/>
              <a:t>7.7.6 (10.7.6 in TS) “Private call set up in off-network mode with unsolicited discovery”</a:t>
            </a:r>
            <a:endParaRPr lang="en-US" altLang="ko-KR" dirty="0" smtClean="0"/>
          </a:p>
          <a:p>
            <a:pPr lvl="2" latinLnBrk="0">
              <a:buNone/>
            </a:pPr>
            <a:endParaRPr lang="en-US" altLang="ko-KR" dirty="0" smtClean="0">
              <a:solidFill>
                <a:srgbClr val="FF0000"/>
              </a:solidFill>
            </a:endParaRPr>
          </a:p>
          <a:p>
            <a:pPr latinLnBrk="0"/>
            <a:r>
              <a:rPr lang="en-US" altLang="ko-KR" dirty="0" smtClean="0">
                <a:solidFill>
                  <a:srgbClr val="FF0000"/>
                </a:solidFill>
              </a:rPr>
              <a:t>Remaining work for TR 23.779: 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No more work needed, </a:t>
            </a:r>
            <a:r>
              <a:rPr lang="en-US" altLang="ko-KR" dirty="0" err="1" smtClean="0">
                <a:solidFill>
                  <a:srgbClr val="FF0000"/>
                </a:solidFill>
              </a:rPr>
              <a:t>subclause</a:t>
            </a:r>
            <a:r>
              <a:rPr lang="en-US" altLang="ko-KR" dirty="0" smtClean="0">
                <a:solidFill>
                  <a:srgbClr val="FF0000"/>
                </a:solidFill>
              </a:rPr>
              <a:t> 5.5.1 to be kept empty.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Floor control – off-network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atinLnBrk="0"/>
            <a:r>
              <a:rPr lang="en-US" altLang="ko-KR" dirty="0" smtClean="0"/>
              <a:t>Three solutions in TR 23.779:</a:t>
            </a:r>
          </a:p>
          <a:p>
            <a:pPr lvl="1" latinLnBrk="0"/>
            <a:r>
              <a:rPr lang="en-US" dirty="0" smtClean="0"/>
              <a:t>6-1-1: Limited Precedence Based; Off-network Floor Control (SA6#1)</a:t>
            </a:r>
          </a:p>
          <a:p>
            <a:pPr lvl="2" latinLnBrk="0"/>
            <a:r>
              <a:rPr lang="en-US" dirty="0" smtClean="0">
                <a:solidFill>
                  <a:srgbClr val="0070C0"/>
                </a:solidFill>
              </a:rPr>
              <a:t>Included in compromise solution 1-5.</a:t>
            </a:r>
          </a:p>
          <a:p>
            <a:pPr lvl="1" latinLnBrk="0"/>
            <a:r>
              <a:rPr lang="en-US" dirty="0" smtClean="0"/>
              <a:t>6-1-2: Options for off-network floor control (SA6#1)</a:t>
            </a:r>
          </a:p>
          <a:p>
            <a:pPr lvl="2" latinLnBrk="0"/>
            <a:r>
              <a:rPr lang="en-US" dirty="0" smtClean="0">
                <a:solidFill>
                  <a:srgbClr val="0070C0"/>
                </a:solidFill>
              </a:rPr>
              <a:t>Included in compromise solution 1-5.</a:t>
            </a:r>
          </a:p>
          <a:p>
            <a:pPr lvl="1" latinLnBrk="0"/>
            <a:r>
              <a:rPr lang="en-US" dirty="0" smtClean="0"/>
              <a:t>6-1-3: Floor control off-network and off-network with </a:t>
            </a:r>
            <a:r>
              <a:rPr lang="en-US" dirty="0" err="1" smtClean="0"/>
              <a:t>ProSe</a:t>
            </a:r>
            <a:r>
              <a:rPr lang="en-US" dirty="0" smtClean="0"/>
              <a:t> UE-to-UE relay (SA6#1)</a:t>
            </a:r>
          </a:p>
          <a:p>
            <a:pPr lvl="2" latinLnBrk="0"/>
            <a:r>
              <a:rPr lang="en-US" dirty="0" smtClean="0">
                <a:solidFill>
                  <a:srgbClr val="0070C0"/>
                </a:solidFill>
              </a:rPr>
              <a:t>The UE-to-UE relay part cannot be pursued further considering that </a:t>
            </a:r>
            <a:r>
              <a:rPr lang="en-US" dirty="0" err="1" smtClean="0">
                <a:solidFill>
                  <a:srgbClr val="0070C0"/>
                </a:solidFill>
              </a:rPr>
              <a:t>ProSe</a:t>
            </a:r>
            <a:r>
              <a:rPr lang="en-US" dirty="0" smtClean="0">
                <a:solidFill>
                  <a:srgbClr val="0070C0"/>
                </a:solidFill>
              </a:rPr>
              <a:t> UE-to-UE relays are not provided in Rel-13. Are the remaining aspects of this solution still needed considering compromise solution 1-5?</a:t>
            </a:r>
          </a:p>
          <a:p>
            <a:pPr lvl="2" latinLnBrk="0"/>
            <a:endParaRPr lang="en-US" altLang="ko-KR" dirty="0" smtClean="0">
              <a:solidFill>
                <a:srgbClr val="FF0000"/>
              </a:solidFill>
            </a:endParaRPr>
          </a:p>
          <a:p>
            <a:pPr latinLnBrk="0"/>
            <a:r>
              <a:rPr lang="en-US" altLang="ko-KR" dirty="0" smtClean="0">
                <a:solidFill>
                  <a:srgbClr val="FF0000"/>
                </a:solidFill>
              </a:rPr>
              <a:t>Remaining work for TR 23.779: 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As per off-network operations : capture conclusion that solutions 6-1-1 and 6-1-2 are included in agreed solution 1-5.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Capture conclusions for solution 6-1-3.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Private calls – off-network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dirty="0" smtClean="0"/>
              <a:t>One solution in TR 23.779:</a:t>
            </a:r>
          </a:p>
          <a:p>
            <a:pPr lvl="1" latinLnBrk="0"/>
            <a:r>
              <a:rPr lang="en-GB" dirty="0" smtClean="0"/>
              <a:t>Solution 9-1-1: Support for MCPTT off-network private calls (SA2#106)</a:t>
            </a:r>
          </a:p>
          <a:p>
            <a:pPr lvl="1" latinLnBrk="0"/>
            <a:endParaRPr lang="en-GB" dirty="0" smtClean="0"/>
          </a:p>
          <a:p>
            <a:pPr latinLnBrk="0"/>
            <a:r>
              <a:rPr lang="en-US" altLang="ko-KR" dirty="0" smtClean="0"/>
              <a:t>Based on solution 1-1, but no real procedures are described.</a:t>
            </a:r>
          </a:p>
          <a:p>
            <a:pPr latinLnBrk="0"/>
            <a:endParaRPr lang="en-US" altLang="ko-KR" dirty="0" smtClean="0"/>
          </a:p>
          <a:p>
            <a:pPr latinLnBrk="0"/>
            <a:r>
              <a:rPr lang="en-US" altLang="ko-KR" dirty="0" smtClean="0"/>
              <a:t>Some private call setup sequences are provided in flows in 7.7.5 (10.7.5 in TS) “</a:t>
            </a:r>
            <a:r>
              <a:rPr lang="en-GB" dirty="0" smtClean="0"/>
              <a:t>Private call set up in off-network mode with solicited discovery” </a:t>
            </a:r>
            <a:r>
              <a:rPr lang="en-US" altLang="ko-KR" dirty="0" smtClean="0"/>
              <a:t>and 7.7.6 (10.7.6 in TS)</a:t>
            </a:r>
            <a:r>
              <a:rPr lang="en-GB" dirty="0" smtClean="0"/>
              <a:t> “Private call set up in off-network mode with unsolicited discovery”</a:t>
            </a:r>
            <a:r>
              <a:rPr lang="en-US" altLang="ko-KR" dirty="0" smtClean="0"/>
              <a:t>.</a:t>
            </a:r>
          </a:p>
          <a:p>
            <a:pPr latinLnBrk="0"/>
            <a:endParaRPr lang="en-US" altLang="ko-KR" dirty="0" smtClean="0"/>
          </a:p>
          <a:p>
            <a:pPr latinLnBrk="0"/>
            <a:r>
              <a:rPr lang="en-US" altLang="ko-KR" dirty="0" smtClean="0">
                <a:solidFill>
                  <a:srgbClr val="FF0000"/>
                </a:solidFill>
              </a:rPr>
              <a:t>Remaining work for TR 23.779: 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None.</a:t>
            </a:r>
          </a:p>
          <a:p>
            <a:pPr lvl="1"/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On-network operations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dirty="0" smtClean="0"/>
              <a:t>Four solutions in TR 23.779:</a:t>
            </a:r>
          </a:p>
          <a:p>
            <a:pPr lvl="1" latinLnBrk="0"/>
            <a:r>
              <a:rPr lang="en-GB" dirty="0" smtClean="0"/>
              <a:t>Solution 2-1: IMS based architecture for MCPTT applications (SA2#105)</a:t>
            </a:r>
          </a:p>
          <a:p>
            <a:pPr lvl="1" latinLnBrk="0"/>
            <a:r>
              <a:rPr lang="en-GB" dirty="0" smtClean="0"/>
              <a:t>Solution 2-2: NGCN-based architecture (SA2#106)</a:t>
            </a:r>
            <a:endParaRPr lang="en-US" altLang="ko-KR" dirty="0" smtClean="0"/>
          </a:p>
          <a:p>
            <a:pPr lvl="2" latinLnBrk="0"/>
            <a:r>
              <a:rPr lang="en-GB" dirty="0" smtClean="0">
                <a:solidFill>
                  <a:srgbClr val="0070C0"/>
                </a:solidFill>
              </a:rPr>
              <a:t>Solution 2-2 is not considered further for normative work after introduction of solution 2-4.</a:t>
            </a:r>
          </a:p>
          <a:p>
            <a:pPr lvl="1" latinLnBrk="0"/>
            <a:r>
              <a:rPr lang="en-GB" dirty="0" smtClean="0"/>
              <a:t>Solution 2-3: Generic high level architecture for MCPTT within a public safety ecosystem with user-based services application </a:t>
            </a:r>
            <a:r>
              <a:rPr lang="en-GB" dirty="0" err="1" smtClean="0"/>
              <a:t>sublayer</a:t>
            </a:r>
            <a:r>
              <a:rPr lang="en-GB" dirty="0" smtClean="0"/>
              <a:t> (SA2#106)</a:t>
            </a:r>
          </a:p>
          <a:p>
            <a:pPr lvl="1" latinLnBrk="0"/>
            <a:r>
              <a:rPr lang="en-GB" dirty="0" smtClean="0"/>
              <a:t>Solution 2-4: Application domain routing over non-trusted SIP core (SA6#4)</a:t>
            </a:r>
          </a:p>
          <a:p>
            <a:pPr lvl="1" latinLnBrk="0"/>
            <a:endParaRPr lang="en-GB" dirty="0" smtClean="0"/>
          </a:p>
          <a:p>
            <a:pPr latinLnBrk="0"/>
            <a:r>
              <a:rPr lang="en-US" altLang="ko-KR" dirty="0" smtClean="0">
                <a:solidFill>
                  <a:srgbClr val="FF0000"/>
                </a:solidFill>
              </a:rPr>
              <a:t>Remaining work for TR 23.779: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Capture conclusion for solution 2-2.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Evaluation of other solutions and conclusion.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UE-to-network relay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atinLnBrk="0"/>
            <a:r>
              <a:rPr lang="en-US" altLang="ko-KR" dirty="0" smtClean="0"/>
              <a:t>Two solutions in TR 23.779:</a:t>
            </a:r>
          </a:p>
          <a:p>
            <a:pPr lvl="1" latinLnBrk="0"/>
            <a:r>
              <a:rPr lang="en-GB" dirty="0" smtClean="0"/>
              <a:t>Solution 3-1: ALG relay for MCPTT UE-to-network relay (SA2#105)</a:t>
            </a:r>
          </a:p>
          <a:p>
            <a:pPr lvl="2"/>
            <a:r>
              <a:rPr lang="en-GB" dirty="0" smtClean="0"/>
              <a:t>Solution 3-1 has impact at application layer and would add the ALG relay functionality if:</a:t>
            </a:r>
            <a:endParaRPr lang="fr-FR" dirty="0" smtClean="0"/>
          </a:p>
          <a:p>
            <a:pPr lvl="2"/>
            <a:r>
              <a:rPr lang="en-GB" dirty="0" smtClean="0"/>
              <a:t>From requirements point of view the relay needs to be aware of the type of communication requested by the remote UE, </a:t>
            </a:r>
            <a:endParaRPr lang="fr-FR" dirty="0" smtClean="0"/>
          </a:p>
          <a:p>
            <a:pPr lvl="2"/>
            <a:r>
              <a:rPr lang="en-GB" dirty="0" smtClean="0"/>
              <a:t>For optimizations there would be a need to decide between </a:t>
            </a:r>
            <a:r>
              <a:rPr lang="en-GB" dirty="0" err="1" smtClean="0"/>
              <a:t>unicast</a:t>
            </a:r>
            <a:r>
              <a:rPr lang="en-GB" dirty="0" smtClean="0"/>
              <a:t> or multicast delivery on PC5.</a:t>
            </a:r>
          </a:p>
          <a:p>
            <a:pPr lvl="1" latinLnBrk="0"/>
            <a:r>
              <a:rPr lang="en-GB" dirty="0" smtClean="0"/>
              <a:t>Solution 3-2: Relay for UE-to-network relay MCPTT (SA6#1)</a:t>
            </a:r>
          </a:p>
          <a:p>
            <a:pPr lvl="2" latinLnBrk="0"/>
            <a:r>
              <a:rPr lang="en-GB" dirty="0" smtClean="0"/>
              <a:t>Solution 3-2 is a pure L3 relay. It is assumed to be already available as per </a:t>
            </a:r>
            <a:r>
              <a:rPr lang="en-GB" dirty="0" err="1" smtClean="0"/>
              <a:t>ProSe</a:t>
            </a:r>
            <a:r>
              <a:rPr lang="en-GB" dirty="0" smtClean="0"/>
              <a:t> / </a:t>
            </a:r>
            <a:r>
              <a:rPr lang="en-GB" dirty="0" err="1" smtClean="0"/>
              <a:t>eProSe_Ext</a:t>
            </a:r>
            <a:r>
              <a:rPr lang="en-GB" dirty="0" smtClean="0"/>
              <a:t> specifications, no impact at application layer.</a:t>
            </a:r>
            <a:endParaRPr lang="en-US" altLang="ko-KR" dirty="0" smtClean="0"/>
          </a:p>
          <a:p>
            <a:pPr lvl="2" latinLnBrk="0">
              <a:buNone/>
            </a:pPr>
            <a:endParaRPr lang="en-US" altLang="ko-KR" dirty="0" smtClean="0">
              <a:solidFill>
                <a:srgbClr val="FF0000"/>
              </a:solidFill>
            </a:endParaRPr>
          </a:p>
          <a:p>
            <a:pPr latinLnBrk="0"/>
            <a:r>
              <a:rPr lang="en-US" altLang="ko-KR" dirty="0" smtClean="0">
                <a:solidFill>
                  <a:srgbClr val="FF0000"/>
                </a:solidFill>
              </a:rPr>
              <a:t>Remaining work for TR 23.779: </a:t>
            </a:r>
          </a:p>
          <a:p>
            <a:pPr lvl="1" latinLnBrk="0"/>
            <a:r>
              <a:rPr lang="en-US" altLang="ko-KR" dirty="0" smtClean="0">
                <a:solidFill>
                  <a:srgbClr val="FF0000"/>
                </a:solidFill>
              </a:rPr>
              <a:t>Evaluation of solutions and conclusion: d</a:t>
            </a:r>
            <a:r>
              <a:rPr lang="en-GB" dirty="0" err="1" smtClean="0">
                <a:solidFill>
                  <a:srgbClr val="FF0000"/>
                </a:solidFill>
              </a:rPr>
              <a:t>ecision</a:t>
            </a:r>
            <a:r>
              <a:rPr lang="en-GB" dirty="0" smtClean="0">
                <a:solidFill>
                  <a:srgbClr val="FF0000"/>
                </a:solidFill>
              </a:rPr>
              <a:t> needed as to whether such ALG relay is needed or if pure L3 relay functionality is enough for UE-to-network relay.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2" latinLnBrk="0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1963</Words>
  <Application>Microsoft Office PowerPoint</Application>
  <PresentationFormat>Affichage à l'écran (4:3)</PresentationFormat>
  <Paragraphs>215</Paragraphs>
  <Slides>20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2" baseType="lpstr">
      <vt:lpstr>Office 테마</vt:lpstr>
      <vt:lpstr>Document</vt:lpstr>
      <vt:lpstr>Status for solutions in TR 23.779</vt:lpstr>
      <vt:lpstr>Off-network operations (1/2)</vt:lpstr>
      <vt:lpstr>Off-network operations (2/2)</vt:lpstr>
      <vt:lpstr>Group Management – off-network</vt:lpstr>
      <vt:lpstr>Call control/signalling - Off-Network</vt:lpstr>
      <vt:lpstr>Floor control – off-network</vt:lpstr>
      <vt:lpstr>Private calls – off-network</vt:lpstr>
      <vt:lpstr>On-network operations</vt:lpstr>
      <vt:lpstr>UE-to-network relay</vt:lpstr>
      <vt:lpstr>Group Management – on-network</vt:lpstr>
      <vt:lpstr>Call control/signalling - On-network (1/2)</vt:lpstr>
      <vt:lpstr>Call control/signalling - On-network (2/2)</vt:lpstr>
      <vt:lpstr>Floor control – on-network</vt:lpstr>
      <vt:lpstr>Priority/Pre-emption</vt:lpstr>
      <vt:lpstr>Service continuity</vt:lpstr>
      <vt:lpstr>Private calls – on-network</vt:lpstr>
      <vt:lpstr>Log on/Authentication</vt:lpstr>
      <vt:lpstr>Group affiliation</vt:lpstr>
      <vt:lpstr>MCPTT for IOPS</vt:lpstr>
      <vt:lpstr>Status of candidate solutions in MCPTT TR 23.779 v0.8.0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for solutions in TR 23.779</dc:title>
  <dc:creator>Rapporteur</dc:creator>
  <cp:lastModifiedBy>LG Electronics</cp:lastModifiedBy>
  <cp:revision>24</cp:revision>
  <dcterms:created xsi:type="dcterms:W3CDTF">2015-06-11T10:41:00Z</dcterms:created>
  <dcterms:modified xsi:type="dcterms:W3CDTF">2015-06-25T08:21:46Z</dcterms:modified>
</cp:coreProperties>
</file>