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363" r:id="rId6"/>
    <p:sldId id="367" r:id="rId7"/>
    <p:sldId id="369" r:id="rId8"/>
    <p:sldId id="366" r:id="rId9"/>
    <p:sldId id="368" r:id="rId10"/>
    <p:sldId id="365" r:id="rId11"/>
    <p:sldId id="370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101" d="100"/>
          <a:sy n="101" d="100"/>
        </p:scale>
        <p:origin x="84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‹Nr.›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45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sv-SE" altLang="en-US" sz="1200" b="1" dirty="0" smtClean="0">
                <a:latin typeface="Arial "/>
              </a:rPr>
              <a:t>TSG-SA WG6 Meeting #50-e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 smtClean="0">
                <a:latin typeface="Arial "/>
              </a:rPr>
              <a:t>e-meeting, 22</a:t>
            </a:r>
            <a:r>
              <a:rPr lang="sv-SE" altLang="en-US" sz="1200" b="1" baseline="30000" dirty="0" smtClean="0">
                <a:latin typeface="Arial "/>
              </a:rPr>
              <a:t>nd</a:t>
            </a:r>
            <a:r>
              <a:rPr lang="sv-SE" altLang="en-US" sz="1200" b="1" dirty="0" smtClean="0">
                <a:latin typeface="Arial "/>
              </a:rPr>
              <a:t>-</a:t>
            </a:r>
            <a:r>
              <a:rPr lang="sv-SE" altLang="en-US" sz="1200" b="1" baseline="0" dirty="0" smtClean="0">
                <a:latin typeface="Arial "/>
              </a:rPr>
              <a:t> 31</a:t>
            </a:r>
            <a:r>
              <a:rPr lang="sv-SE" altLang="en-US" sz="1200" b="1" baseline="30000" dirty="0" smtClean="0">
                <a:latin typeface="Arial "/>
              </a:rPr>
              <a:t>st</a:t>
            </a:r>
            <a:r>
              <a:rPr lang="sv-SE" altLang="en-US" sz="1200" b="1" baseline="0" dirty="0" smtClean="0">
                <a:latin typeface="Arial "/>
              </a:rPr>
              <a:t> Aug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-Zeichnu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8367712" cy="2852737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Discussion on </a:t>
            </a:r>
            <a:br>
              <a:rPr lang="en-GB" altLang="en-US" dirty="0" smtClean="0"/>
            </a:br>
            <a:r>
              <a:rPr lang="en-GB" altLang="en-US" dirty="0" err="1" smtClean="0"/>
              <a:t>FS_MCShAC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Jens </a:t>
            </a:r>
            <a:r>
              <a:rPr lang="en-GB" altLang="en-US" dirty="0" smtClean="0"/>
              <a:t>Toobe, BDBOS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Supporting companies: 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FirstNet, MINISTERE </a:t>
            </a:r>
            <a:r>
              <a:rPr lang="en-GB" altLang="en-US" dirty="0"/>
              <a:t>DE </a:t>
            </a:r>
            <a:r>
              <a:rPr lang="en-GB" altLang="en-US" dirty="0" smtClean="0"/>
              <a:t>L'INTERIEUR, Nokia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Discussion paper: 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 smtClean="0"/>
              <a:t>Intention </a:t>
            </a:r>
            <a:r>
              <a:rPr lang="en-US" altLang="en-US" dirty="0"/>
              <a:t>of the </a:t>
            </a:r>
            <a:r>
              <a:rPr lang="en-US" altLang="en-US" dirty="0" smtClean="0"/>
              <a:t>WI</a:t>
            </a:r>
          </a:p>
          <a:p>
            <a:r>
              <a:rPr lang="en-US" altLang="en-US" dirty="0" smtClean="0"/>
              <a:t>Further Background</a:t>
            </a:r>
            <a:endParaRPr lang="en-US" altLang="en-US" dirty="0">
              <a:highlight>
                <a:srgbClr val="FFFF00"/>
              </a:highlight>
            </a:endParaRPr>
          </a:p>
          <a:p>
            <a:r>
              <a:rPr lang="en-US" altLang="en-US" dirty="0" smtClean="0"/>
              <a:t>Proposed </a:t>
            </a:r>
            <a:r>
              <a:rPr lang="en-US" altLang="en-US" dirty="0"/>
              <a:t>functional </a:t>
            </a:r>
            <a:r>
              <a:rPr lang="en-US" altLang="en-US" dirty="0" smtClean="0"/>
              <a:t>model</a:t>
            </a:r>
          </a:p>
          <a:p>
            <a:r>
              <a:rPr lang="en-US" altLang="en-US" dirty="0" smtClean="0"/>
              <a:t>User configuration exchange procedure</a:t>
            </a:r>
            <a:endParaRPr lang="en-US" altLang="en-US" dirty="0"/>
          </a:p>
          <a:p>
            <a:r>
              <a:rPr lang="en-US" altLang="en-US" dirty="0" smtClean="0"/>
              <a:t>Agree </a:t>
            </a:r>
            <a:r>
              <a:rPr lang="en-US" altLang="en-US" dirty="0"/>
              <a:t>way to progress the </a:t>
            </a:r>
            <a:r>
              <a:rPr lang="en-US" altLang="en-US" dirty="0" smtClean="0"/>
              <a:t>study</a:t>
            </a:r>
          </a:p>
          <a:p>
            <a:pPr lvl="1"/>
            <a:r>
              <a:rPr lang="en-US" altLang="en-US" dirty="0" smtClean="0"/>
              <a:t>Summary and next steps/discussion points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Intention of WI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Transpose SA1 service requirements into architecture</a:t>
            </a:r>
          </a:p>
          <a:p>
            <a:pPr lvl="1"/>
            <a:r>
              <a:rPr lang="en-US" altLang="en-US" dirty="0"/>
              <a:t>Gap in 3GPP specification identified and requirements added</a:t>
            </a:r>
          </a:p>
          <a:p>
            <a:pPr lvl="1"/>
            <a:r>
              <a:rPr lang="en-US" altLang="en-US" dirty="0"/>
              <a:t>Based on a SA1 study (TR 22.881) requirements in 3GPP TS 22.280 were added. See clause 5.16.4 - Sharing of administrative configuration between Mission Critical Organizations.</a:t>
            </a:r>
          </a:p>
          <a:p>
            <a:r>
              <a:rPr lang="en-US" altLang="en-US" dirty="0"/>
              <a:t>No intention to standardize </a:t>
            </a:r>
            <a:r>
              <a:rPr lang="en-US" altLang="en-US" dirty="0" smtClean="0"/>
              <a:t>vendor </a:t>
            </a:r>
            <a:r>
              <a:rPr lang="en-US" altLang="en-US" dirty="0"/>
              <a:t>specific/internal interfaces or processes</a:t>
            </a:r>
          </a:p>
          <a:p>
            <a:r>
              <a:rPr lang="en-US" altLang="en-US" dirty="0"/>
              <a:t>Allow </a:t>
            </a:r>
            <a:r>
              <a:rPr lang="en-US" altLang="en-US" dirty="0" smtClean="0"/>
              <a:t>standardized exchange </a:t>
            </a:r>
            <a:r>
              <a:rPr lang="en-US" altLang="en-US" dirty="0"/>
              <a:t>of </a:t>
            </a:r>
            <a:r>
              <a:rPr lang="en-US" altLang="en-US" dirty="0" smtClean="0"/>
              <a:t>administrative information </a:t>
            </a:r>
            <a:r>
              <a:rPr lang="en-US" altLang="en-US" dirty="0"/>
              <a:t>between MC systems via a separate interface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27381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Public </a:t>
            </a:r>
            <a:r>
              <a:rPr lang="en-US" altLang="en-US" dirty="0"/>
              <a:t>safety needs a standardized way to allow </a:t>
            </a:r>
            <a:r>
              <a:rPr lang="en-US" altLang="en-US" dirty="0" smtClean="0"/>
              <a:t>agencies/organizations </a:t>
            </a:r>
            <a:r>
              <a:rPr lang="en-US" altLang="en-US" dirty="0"/>
              <a:t>that do not normally share personnel to be able to exchange </a:t>
            </a:r>
            <a:r>
              <a:rPr lang="en-US" altLang="en-US" dirty="0" smtClean="0"/>
              <a:t>information </a:t>
            </a:r>
            <a:r>
              <a:rPr lang="en-US" altLang="en-US" dirty="0"/>
              <a:t>on first </a:t>
            </a:r>
            <a:r>
              <a:rPr lang="en-US" altLang="en-US" dirty="0" smtClean="0"/>
              <a:t>responders, </a:t>
            </a:r>
            <a:r>
              <a:rPr lang="en-US" altLang="en-US" dirty="0"/>
              <a:t>who are sent to assist in a large incident, e.g., hurricane, </a:t>
            </a:r>
            <a:r>
              <a:rPr lang="en-US" altLang="en-US" dirty="0" smtClean="0"/>
              <a:t>earthquake or other operational scenarios.</a:t>
            </a:r>
            <a:endParaRPr lang="en-US" altLang="en-US" dirty="0"/>
          </a:p>
          <a:p>
            <a:r>
              <a:rPr lang="en-US" altLang="en-US" dirty="0" smtClean="0"/>
              <a:t>European </a:t>
            </a:r>
            <a:r>
              <a:rPr lang="en-US" altLang="en-US" dirty="0"/>
              <a:t>rails and other agencies need an automated way to send </a:t>
            </a:r>
            <a:r>
              <a:rPr lang="en-US" altLang="en-US" dirty="0" smtClean="0"/>
              <a:t>user </a:t>
            </a:r>
            <a:r>
              <a:rPr lang="en-US" altLang="en-US" dirty="0"/>
              <a:t>information between MC systems to allow users to move between those systems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Background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5671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Proposed Generic Functional Model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09825" y="2914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430653"/>
              </p:ext>
            </p:extLst>
          </p:nvPr>
        </p:nvGraphicFramePr>
        <p:xfrm>
          <a:off x="426929" y="2179222"/>
          <a:ext cx="10783996" cy="3678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Visio" r:id="rId3" imgW="7728308" imgH="2654519" progId="Visio.Drawing.15">
                  <p:embed/>
                </p:oleObj>
              </mc:Choice>
              <mc:Fallback>
                <p:oleObj name="Visio" r:id="rId3" imgW="7728308" imgH="265451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29" y="2179222"/>
                        <a:ext cx="10783996" cy="36786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2985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Simplified User </a:t>
            </a:r>
            <a:r>
              <a:rPr lang="en-GB" altLang="en-US" sz="4000" dirty="0" err="1"/>
              <a:t>Config</a:t>
            </a:r>
            <a:r>
              <a:rPr lang="en-GB" altLang="en-US" sz="4000" dirty="0"/>
              <a:t> Exchange Procedure</a:t>
            </a:r>
            <a:r>
              <a:rPr lang="en-GB" altLang="en-US" dirty="0"/>
              <a:t> 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1676400"/>
            <a:ext cx="4686300" cy="508635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686550" y="2057400"/>
            <a:ext cx="497205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n-lt"/>
              </a:rPr>
              <a:t>Primary MC system generates user configuration request and sends the information to a partner MC system for inclusion/addition/change or deletion of user configuration.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n-lt"/>
              </a:rPr>
              <a:t>Partner MC system verifies and checks the request and its content. In case the request is validated and confirmed, the user configuration information is </a:t>
            </a:r>
            <a:r>
              <a:rPr lang="en-GB" sz="1400" dirty="0" smtClean="0">
                <a:latin typeface="+mn-lt"/>
              </a:rPr>
              <a:t>distributed </a:t>
            </a:r>
            <a:r>
              <a:rPr lang="en-GB" sz="1400" dirty="0" smtClean="0">
                <a:latin typeface="+mn-lt"/>
              </a:rPr>
              <a:t>to the relevant server entities within the partner MC system.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n-lt"/>
              </a:rPr>
              <a:t>Should the validation of the user configuration information fail, optionally, the request is sent to an ACM client for further 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n-lt"/>
              </a:rPr>
              <a:t>The primary MC system is informed of the results.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+mn-lt"/>
            </a:endParaRPr>
          </a:p>
          <a:p>
            <a:endParaRPr lang="en-GB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88574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Service requirements have been identified and defined in SA1</a:t>
            </a:r>
          </a:p>
          <a:p>
            <a:r>
              <a:rPr lang="en-US" altLang="en-US" dirty="0"/>
              <a:t>There are requirements, clear mandate and strong support by PPDRs to have an </a:t>
            </a:r>
            <a:r>
              <a:rPr lang="en-US" altLang="en-US" dirty="0" smtClean="0"/>
              <a:t>Administrative </a:t>
            </a:r>
            <a:r>
              <a:rPr lang="en-US" altLang="en-US" dirty="0" smtClean="0"/>
              <a:t>Configuration Exchange (ACX) capability </a:t>
            </a:r>
            <a:r>
              <a:rPr lang="en-US" altLang="en-US" dirty="0"/>
              <a:t>established and standardized by 3GPP</a:t>
            </a:r>
          </a:p>
          <a:p>
            <a:r>
              <a:rPr lang="en-US" altLang="en-US" dirty="0"/>
              <a:t>It cannot be assumed that MC systems operated by PPDR organizations that need to exchange MC users will have relevant MC server connections established, other </a:t>
            </a:r>
            <a:r>
              <a:rPr lang="en-US" altLang="en-US" dirty="0" smtClean="0"/>
              <a:t>than between ACX entities.</a:t>
            </a:r>
            <a:endParaRPr lang="en-US" altLang="en-US" dirty="0"/>
          </a:p>
          <a:p>
            <a:r>
              <a:rPr lang="en-US" altLang="en-US" dirty="0"/>
              <a:t>Technically viable solutions should be accepted into studies</a:t>
            </a:r>
          </a:p>
          <a:p>
            <a:r>
              <a:rPr lang="en-US" altLang="en-US" dirty="0"/>
              <a:t>Involvement of companies with experience in exchange of users, </a:t>
            </a:r>
            <a:r>
              <a:rPr lang="en-US" altLang="en-US" dirty="0" smtClean="0"/>
              <a:t>e.g., </a:t>
            </a:r>
            <a:r>
              <a:rPr lang="en-US" altLang="en-US" dirty="0"/>
              <a:t>mutual aid, are invited to share their expertise.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r>
              <a:rPr lang="de-DE" dirty="0" smtClean="0"/>
              <a:t>/</a:t>
            </a:r>
            <a:r>
              <a:rPr lang="de-DE" dirty="0" err="1"/>
              <a:t>d</a:t>
            </a:r>
            <a:r>
              <a:rPr lang="de-DE" dirty="0" err="1" smtClean="0"/>
              <a:t>iscussion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Agreement on </a:t>
            </a:r>
            <a:r>
              <a:rPr lang="de-DE" dirty="0" err="1" smtClean="0"/>
              <a:t>architecture</a:t>
            </a:r>
            <a:r>
              <a:rPr lang="de-DE" dirty="0" smtClean="0"/>
              <a:t> </a:t>
            </a:r>
            <a:r>
              <a:rPr lang="de-DE" dirty="0" err="1" smtClean="0"/>
              <a:t>enhancements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Review/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SA6#50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40176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280d8efa-eff2-4910-88d2-79ca146720c4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400</Words>
  <Application>Microsoft Office PowerPoint</Application>
  <PresentationFormat>Breitbild</PresentationFormat>
  <Paragraphs>41</Paragraphs>
  <Slides>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Arial </vt:lpstr>
      <vt:lpstr>Calibri</vt:lpstr>
      <vt:lpstr>Calibri Light</vt:lpstr>
      <vt:lpstr>Times New Roman</vt:lpstr>
      <vt:lpstr>Office Theme</vt:lpstr>
      <vt:lpstr>Visio</vt:lpstr>
      <vt:lpstr>Discussion on  FS_MCShAC</vt:lpstr>
      <vt:lpstr>Outline</vt:lpstr>
      <vt:lpstr>Intention of WI</vt:lpstr>
      <vt:lpstr>Further Background</vt:lpstr>
      <vt:lpstr>Proposed Generic Functional Model</vt:lpstr>
      <vt:lpstr>Simplified User Config Exchange Procedure </vt:lpstr>
      <vt:lpstr>Summary</vt:lpstr>
      <vt:lpstr>Next steps/discussion points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JT</cp:lastModifiedBy>
  <cp:revision>637</cp:revision>
  <dcterms:created xsi:type="dcterms:W3CDTF">2010-02-05T13:52:04Z</dcterms:created>
  <dcterms:modified xsi:type="dcterms:W3CDTF">2022-07-12T13:51:43Z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