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2"/>
  </p:notesMasterIdLst>
  <p:handoutMasterIdLst>
    <p:handoutMasterId r:id="rId13"/>
  </p:handoutMasterIdLst>
  <p:sldIdLst>
    <p:sldId id="341" r:id="rId5"/>
    <p:sldId id="364" r:id="rId6"/>
    <p:sldId id="366" r:id="rId7"/>
    <p:sldId id="367" r:id="rId8"/>
    <p:sldId id="370" r:id="rId9"/>
    <p:sldId id="368" r:id="rId10"/>
    <p:sldId id="369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63" d="100"/>
          <a:sy n="63" d="100"/>
        </p:scale>
        <p:origin x="-672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xmlns="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55355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#54-e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17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April – 21</a:t>
            </a:r>
            <a:r>
              <a:rPr lang="en-GB" altLang="en-US" sz="1200" b="1" baseline="30000" dirty="0">
                <a:latin typeface="Arial "/>
              </a:rPr>
              <a:t>st </a:t>
            </a:r>
            <a:r>
              <a:rPr lang="en-GB" altLang="en-US" sz="1200" b="1" dirty="0">
                <a:latin typeface="Arial "/>
              </a:rPr>
              <a:t>April 2023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xmlns="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S6-23xxxx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577" y="1709738"/>
            <a:ext cx="8644269" cy="1958495"/>
          </a:xfrm>
        </p:spPr>
        <p:txBody>
          <a:bodyPr/>
          <a:lstStyle/>
          <a:p>
            <a:pPr eaLnBrk="1" hangingPunct="1"/>
            <a:r>
              <a:rPr lang="en-US" altLang="zh-CN" sz="4800" dirty="0" smtClean="0"/>
              <a:t>Update of the architecture of considered devices</a:t>
            </a:r>
            <a:endParaRPr lang="en-GB" altLang="en-US" sz="4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err="1" smtClean="0"/>
              <a:t>Yue</a:t>
            </a:r>
            <a:r>
              <a:rPr lang="en-GB" altLang="en-US" dirty="0" smtClean="0"/>
              <a:t> Liu</a:t>
            </a:r>
            <a:r>
              <a:rPr lang="en-US" altLang="en-US" dirty="0" smtClean="0"/>
              <a:t>, China Mobile</a:t>
            </a: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85771"/>
            <a:ext cx="11125200" cy="1104917"/>
          </a:xfrm>
        </p:spPr>
        <p:txBody>
          <a:bodyPr/>
          <a:lstStyle/>
          <a:p>
            <a:r>
              <a:rPr lang="en-US" altLang="zh-CN" sz="2800" dirty="0" smtClean="0"/>
              <a:t>Divide the current architecture into two parts</a:t>
            </a:r>
            <a:endParaRPr lang="en-GB" alt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BA221F8-8878-D7B1-1A9C-141D8122B7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1662" y="1702720"/>
            <a:ext cx="6482884" cy="469185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36145" y="2173523"/>
            <a:ext cx="2223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basic architecture</a:t>
            </a:r>
          </a:p>
          <a:p>
            <a:r>
              <a:rPr lang="en-US" altLang="zh-CN" dirty="0" smtClean="0"/>
              <a:t>Client-Server model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25613"/>
            <a:ext cx="10515600" cy="1104917"/>
          </a:xfrm>
        </p:spPr>
        <p:txBody>
          <a:bodyPr/>
          <a:lstStyle/>
          <a:p>
            <a:r>
              <a:rPr lang="en-US" altLang="zh-CN" sz="3200" dirty="0" smtClean="0"/>
              <a:t>architecture of constrained device-server communication (1)</a:t>
            </a:r>
            <a:endParaRPr lang="zh-CN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9621" y="2892592"/>
            <a:ext cx="50958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536145" y="2173523"/>
            <a:ext cx="6917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Constrained device uses MSGin5G UE-1 as UE-to-Network Relay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61708"/>
            <a:ext cx="10515600" cy="1104917"/>
          </a:xfrm>
        </p:spPr>
        <p:txBody>
          <a:bodyPr/>
          <a:lstStyle/>
          <a:p>
            <a:r>
              <a:rPr lang="en-US" altLang="zh-CN" sz="3200" dirty="0" smtClean="0"/>
              <a:t>architecture of constrained device-server communication (2)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536145" y="1884755"/>
            <a:ext cx="7058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Constrained device uses MSGin5G UE-1 as MSGin5G Gateway UE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232" y="2391517"/>
            <a:ext cx="50958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0694" y="2204527"/>
            <a:ext cx="501015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913521" y="4916713"/>
            <a:ext cx="43683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MSGin5G Gateway UE serves the </a:t>
            </a:r>
            <a:r>
              <a:rPr lang="en-US" altLang="zh-CN" dirty="0" smtClean="0"/>
              <a:t>UE </a:t>
            </a:r>
            <a:r>
              <a:rPr lang="en-US" altLang="zh-CN" dirty="0" smtClean="0"/>
              <a:t>without MSGin5G Client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768888" y="4876608"/>
            <a:ext cx="43683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MSGin5G Gateway UE serves the </a:t>
            </a:r>
            <a:r>
              <a:rPr lang="en-US" altLang="zh-CN" dirty="0" smtClean="0"/>
              <a:t>UE </a:t>
            </a:r>
            <a:r>
              <a:rPr lang="en-US" altLang="zh-CN" dirty="0" smtClean="0"/>
              <a:t>with MSGin5G </a:t>
            </a:r>
            <a:r>
              <a:rPr lang="en-US" altLang="zh-CN" dirty="0" smtClean="0"/>
              <a:t>Client in: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Bulk configuration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Bulk registration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of UE in the middle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Only one definition of UE in the middle is needed:  </a:t>
            </a:r>
            <a:r>
              <a:rPr lang="en-US" altLang="zh-CN" b="1" dirty="0" smtClean="0"/>
              <a:t>MSGin5G Gateway UE</a:t>
            </a:r>
          </a:p>
          <a:p>
            <a:pPr lvl="1"/>
            <a:r>
              <a:rPr lang="en-US" altLang="zh-CN" dirty="0" smtClean="0"/>
              <a:t>When </a:t>
            </a:r>
            <a:r>
              <a:rPr lang="en-US" altLang="zh-CN" dirty="0" smtClean="0"/>
              <a:t>Constrained device uses MSGin5G UE-1 as UE-to-Network </a:t>
            </a:r>
            <a:r>
              <a:rPr lang="en-US" altLang="zh-CN" dirty="0" smtClean="0"/>
              <a:t>Relay, </a:t>
            </a:r>
            <a:r>
              <a:rPr lang="en-US" altLang="zh-CN" dirty="0" err="1" smtClean="0"/>
              <a:t>ProSe</a:t>
            </a:r>
            <a:r>
              <a:rPr lang="en-US" altLang="zh-CN" dirty="0" smtClean="0"/>
              <a:t> </a:t>
            </a:r>
            <a:r>
              <a:rPr lang="en-US" altLang="zh-CN" dirty="0" smtClean="0"/>
              <a:t>UE-to-Network </a:t>
            </a:r>
            <a:r>
              <a:rPr lang="en-US" altLang="zh-CN" dirty="0" smtClean="0"/>
              <a:t>Relay can be used directly and it is out of scope of 5GMARCH</a:t>
            </a:r>
          </a:p>
          <a:p>
            <a:r>
              <a:rPr lang="en-US" altLang="zh-CN" dirty="0" smtClean="0"/>
              <a:t>The </a:t>
            </a:r>
            <a:r>
              <a:rPr lang="en-US" altLang="zh-CN" b="1" dirty="0" smtClean="0"/>
              <a:t>MSGin5G Gateway </a:t>
            </a:r>
            <a:r>
              <a:rPr lang="en-US" altLang="zh-CN" dirty="0" smtClean="0"/>
              <a:t>UE has two roles:</a:t>
            </a:r>
          </a:p>
          <a:p>
            <a:pPr lvl="1"/>
            <a:r>
              <a:rPr lang="en-US" altLang="zh-CN" dirty="0" smtClean="0"/>
              <a:t>Help the UE without MSGin5G </a:t>
            </a:r>
            <a:r>
              <a:rPr lang="en-US" altLang="zh-CN" dirty="0" smtClean="0"/>
              <a:t>Client </a:t>
            </a:r>
            <a:r>
              <a:rPr lang="en-US" altLang="zh-CN" dirty="0" smtClean="0"/>
              <a:t>use the MSGin5G </a:t>
            </a:r>
            <a:r>
              <a:rPr lang="en-US" altLang="zh-CN" dirty="0" smtClean="0"/>
              <a:t>communication</a:t>
            </a:r>
          </a:p>
          <a:p>
            <a:pPr lvl="1"/>
            <a:r>
              <a:rPr lang="en-US" altLang="zh-CN" dirty="0" smtClean="0"/>
              <a:t>Handle the specific features, e.g. bulk configuration and bulk registration for the </a:t>
            </a:r>
            <a:r>
              <a:rPr lang="en-US" altLang="zh-CN" dirty="0" smtClean="0"/>
              <a:t>UE </a:t>
            </a:r>
            <a:r>
              <a:rPr lang="en-US" altLang="zh-CN" dirty="0" smtClean="0"/>
              <a:t>with MSGin5G </a:t>
            </a:r>
            <a:r>
              <a:rPr lang="en-US" altLang="zh-CN" dirty="0" smtClean="0"/>
              <a:t>Client </a:t>
            </a:r>
            <a:endParaRPr lang="zh-CN" altLang="en-US" dirty="0" smtClean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89518"/>
            <a:ext cx="10515600" cy="1104917"/>
          </a:xfrm>
        </p:spPr>
        <p:txBody>
          <a:bodyPr/>
          <a:lstStyle/>
          <a:p>
            <a:r>
              <a:rPr lang="en-US" altLang="zh-CN" sz="2800" dirty="0" smtClean="0"/>
              <a:t>Introduce MSGin5G Gateway UE Server </a:t>
            </a:r>
            <a:r>
              <a:rPr lang="en-US" altLang="zh-CN" sz="2800" dirty="0" smtClean="0"/>
              <a:t>functionality in Gateway UE 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MSGin5G Gateway UE Server functionality resides in MSGin5G Gateway UE to serve the constrained device when UE-to-Network Relay is not </a:t>
            </a:r>
            <a:r>
              <a:rPr lang="en-US" altLang="zh-CN" sz="2400" dirty="0" smtClean="0"/>
              <a:t>enough </a:t>
            </a:r>
            <a:r>
              <a:rPr lang="en-US" altLang="zh-CN" sz="2400" dirty="0" smtClean="0"/>
              <a:t>(similar as the MC Gateway UE)</a:t>
            </a:r>
            <a:r>
              <a:rPr lang="en-US" altLang="zh-CN" sz="2400" dirty="0" smtClean="0"/>
              <a:t>:</a:t>
            </a:r>
            <a:endParaRPr lang="en-US" altLang="zh-CN" sz="2400" dirty="0" smtClean="0"/>
          </a:p>
          <a:p>
            <a:r>
              <a:rPr lang="en-US" altLang="zh-CN" sz="2400" dirty="0" smtClean="0"/>
              <a:t>The constrained device  is an </a:t>
            </a:r>
            <a:r>
              <a:rPr lang="en-US" altLang="zh-CN" sz="2400" dirty="0" smtClean="0"/>
              <a:t>UE </a:t>
            </a:r>
            <a:r>
              <a:rPr lang="en-US" altLang="zh-CN" sz="2400" dirty="0" smtClean="0"/>
              <a:t>without MSGin5G Client</a:t>
            </a:r>
          </a:p>
          <a:p>
            <a:pPr lvl="1"/>
            <a:r>
              <a:rPr lang="en-US" altLang="zh-CN" sz="2000" dirty="0" smtClean="0"/>
              <a:t>Construct the MSGin5G Service ID and mapping the Application ID with the MSGin5G Service ID</a:t>
            </a:r>
          </a:p>
          <a:p>
            <a:r>
              <a:rPr lang="en-US" altLang="zh-CN" sz="2400" dirty="0" smtClean="0"/>
              <a:t>The constrained device  is an </a:t>
            </a:r>
            <a:r>
              <a:rPr lang="en-US" altLang="zh-CN" sz="2400" dirty="0" smtClean="0"/>
              <a:t>UE </a:t>
            </a:r>
            <a:r>
              <a:rPr lang="en-US" altLang="zh-CN" sz="2400" dirty="0" smtClean="0"/>
              <a:t>with MSGin5G Client but some specific features needed</a:t>
            </a:r>
          </a:p>
          <a:p>
            <a:pPr lvl="1"/>
            <a:r>
              <a:rPr lang="en-US" altLang="zh-CN" sz="2000" dirty="0" smtClean="0"/>
              <a:t>Bulk configuration</a:t>
            </a:r>
          </a:p>
          <a:p>
            <a:pPr lvl="1"/>
            <a:r>
              <a:rPr lang="en-US" altLang="zh-CN" sz="2000" dirty="0" smtClean="0"/>
              <a:t>Bulk registration</a:t>
            </a:r>
            <a:endParaRPr lang="zh-CN" altLang="en-US" sz="2800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backward compatibility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MSGin5G Gateway UE interacts with the </a:t>
            </a:r>
            <a:r>
              <a:rPr lang="en-US" altLang="zh-CN" dirty="0" smtClean="0"/>
              <a:t>UE </a:t>
            </a:r>
            <a:r>
              <a:rPr lang="en-US" altLang="zh-CN" dirty="0" smtClean="0"/>
              <a:t>without MSGin5G Client via MSGin5G-5 and interacts with </a:t>
            </a:r>
            <a:r>
              <a:rPr lang="en-US" altLang="zh-CN" dirty="0" smtClean="0"/>
              <a:t>UE </a:t>
            </a:r>
            <a:r>
              <a:rPr lang="en-US" altLang="zh-CN" dirty="0" smtClean="0"/>
              <a:t>with MSGin5G Client via MSGin5G-6,  the procedure of </a:t>
            </a:r>
            <a:r>
              <a:rPr lang="en-US" altLang="zh-CN" dirty="0" smtClean="0"/>
              <a:t>UE </a:t>
            </a:r>
            <a:r>
              <a:rPr lang="en-US" altLang="zh-CN" dirty="0" smtClean="0"/>
              <a:t>without MSGin5G Client and the procedures of bulk configuration/registration are not needed to be updated.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only change needed is change the reference point between the </a:t>
            </a:r>
            <a:r>
              <a:rPr lang="en-US" altLang="zh-CN" dirty="0" smtClean="0"/>
              <a:t>UE </a:t>
            </a:r>
            <a:r>
              <a:rPr lang="en-US" altLang="zh-CN" dirty="0" smtClean="0"/>
              <a:t>with MSGin5G Client and MSGin5G Server when UE-to-Network Relay is used from MSGin5G-6 to MSGin5G-1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9568</TotalTime>
  <Words>312</Words>
  <Application>Microsoft Office PowerPoint</Application>
  <PresentationFormat>自定义</PresentationFormat>
  <Paragraphs>30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Theme</vt:lpstr>
      <vt:lpstr>Update of the architecture of considered devices</vt:lpstr>
      <vt:lpstr>Divide the current architecture into two parts</vt:lpstr>
      <vt:lpstr>architecture of constrained device-server communication (1)</vt:lpstr>
      <vt:lpstr>architecture of constrained device-server communication (2)</vt:lpstr>
      <vt:lpstr>Conclusion of UE in the middle</vt:lpstr>
      <vt:lpstr>Introduce MSGin5G Gateway UE Server functionality in Gateway UE </vt:lpstr>
      <vt:lpstr>backward compatibility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ly20230302</cp:lastModifiedBy>
  <cp:revision>665</cp:revision>
  <dcterms:created xsi:type="dcterms:W3CDTF">2010-02-05T13:52:04Z</dcterms:created>
  <dcterms:modified xsi:type="dcterms:W3CDTF">2023-03-29T06:39:52Z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