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41" r:id="rId3"/>
    <p:sldId id="825" r:id="rId4"/>
    <p:sldId id="826" r:id="rId5"/>
    <p:sldId id="827" r:id="rId6"/>
    <p:sldId id="828" r:id="rId7"/>
    <p:sldId id="829" r:id="rId8"/>
    <p:sldId id="830" r:id="rId9"/>
    <p:sldId id="749" r:id="rId10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20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10/15/2014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10/15/2014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4049689" cy="299942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b="1" spc="300" dirty="0" smtClean="0">
                <a:latin typeface="Arial" pitchFamily="34" charset="0"/>
                <a:cs typeface="Arial" pitchFamily="34" charset="0"/>
              </a:rPr>
              <a:t>S5-145040 Tutorial on email approvals</a:t>
            </a:r>
            <a:endParaRPr lang="nb-NO" b="1" spc="3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Guideline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6109" y="1665763"/>
            <a:ext cx="7772400" cy="221020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altLang="zh-CN" sz="5300" b="1" dirty="0" smtClean="0"/>
              <a:t>Email approvals in SA5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Subtitle 6"/>
          <p:cNvSpPr>
            <a:spLocks noGrp="1"/>
          </p:cNvSpPr>
          <p:nvPr>
            <p:ph type="subTitle" idx="1"/>
          </p:nvPr>
        </p:nvSpPr>
        <p:spPr>
          <a:xfrm>
            <a:off x="1357952" y="4431044"/>
            <a:ext cx="6400800" cy="11235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/>
              <a:t>What I do not know I do not think I know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(I know one thing: that I know nothing)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7954" y="4026089"/>
            <a:ext cx="966687" cy="159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to be approved!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09427" y="1323833"/>
            <a:ext cx="8420337" cy="4490117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Email approvals are an </a:t>
            </a:r>
            <a:r>
              <a:rPr lang="en-GB" altLang="zh-CN" sz="2400" b="1" dirty="0" smtClean="0"/>
              <a:t>extension</a:t>
            </a:r>
            <a:r>
              <a:rPr lang="en-GB" altLang="zh-CN" sz="2400" dirty="0" smtClean="0"/>
              <a:t> of the face-to-face meeting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Emails approvals are </a:t>
            </a:r>
            <a:r>
              <a:rPr lang="en-GB" altLang="zh-CN" sz="2400" b="1" dirty="0" smtClean="0">
                <a:ea typeface="宋体" pitchFamily="2" charset="-122"/>
              </a:rPr>
              <a:t>proposed</a:t>
            </a:r>
            <a:r>
              <a:rPr lang="en-GB" altLang="zh-CN" sz="2400" dirty="0" smtClean="0">
                <a:ea typeface="宋体" pitchFamily="2" charset="-122"/>
              </a:rPr>
              <a:t> by the SWG in the Exec Report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Email approvals have to be </a:t>
            </a:r>
            <a:r>
              <a:rPr lang="en-GB" altLang="zh-CN" sz="2400" b="1" dirty="0" smtClean="0">
                <a:solidFill>
                  <a:srgbClr val="FF0000"/>
                </a:solidFill>
                <a:ea typeface="宋体" pitchFamily="2" charset="-122"/>
              </a:rPr>
              <a:t>approved</a:t>
            </a:r>
            <a:r>
              <a:rPr lang="en-GB" altLang="zh-CN" sz="2400" dirty="0" smtClean="0">
                <a:ea typeface="宋体" pitchFamily="2" charset="-122"/>
              </a:rPr>
              <a:t> by SA5 closing plenary</a:t>
            </a:r>
          </a:p>
          <a:p>
            <a:pPr marL="533400" indent="-533400">
              <a:lnSpc>
                <a:spcPct val="90000"/>
              </a:lnSpc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7664" y="2874167"/>
            <a:ext cx="4400809" cy="318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-68240" y="258763"/>
            <a:ext cx="7670040" cy="649287"/>
          </a:xfrm>
        </p:spPr>
        <p:txBody>
          <a:bodyPr/>
          <a:lstStyle/>
          <a:p>
            <a:r>
              <a:rPr lang="en-GB" dirty="0" smtClean="0"/>
              <a:t>Email approvals have a home and an owner!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77425" y="1146413"/>
            <a:ext cx="8829764" cy="1624083"/>
          </a:xfrm>
        </p:spPr>
        <p:txBody>
          <a:bodyPr/>
          <a:lstStyle/>
          <a:p>
            <a:r>
              <a:rPr lang="en-GB" sz="2000" dirty="0" smtClean="0"/>
              <a:t>pCR, draft TS/TR, super CR, shadow TS, LSs within 3GPP are </a:t>
            </a:r>
            <a:r>
              <a:rPr lang="en-GB" sz="2000" b="1" dirty="0" smtClean="0"/>
              <a:t>agreed at SWG level</a:t>
            </a:r>
          </a:p>
          <a:p>
            <a:pPr lvl="1">
              <a:buFont typeface="Wingdings" pitchFamily="2" charset="2"/>
              <a:buChar char="Ø"/>
            </a:pPr>
            <a:r>
              <a:rPr lang="en-GB" sz="2000" b="1" dirty="0" smtClean="0"/>
              <a:t>Email approval on the SWG email list </a:t>
            </a:r>
          </a:p>
          <a:p>
            <a:r>
              <a:rPr lang="en-GB" sz="2000" dirty="0" smtClean="0"/>
              <a:t>WID, CR, LS external to 3GPP are </a:t>
            </a:r>
            <a:r>
              <a:rPr lang="en-GB" sz="2000" b="1" dirty="0" smtClean="0"/>
              <a:t>agreed at SA5 level</a:t>
            </a:r>
          </a:p>
          <a:p>
            <a:pPr lvl="1">
              <a:buFont typeface="Wingdings" pitchFamily="2" charset="2"/>
              <a:buChar char="Ø"/>
            </a:pPr>
            <a:r>
              <a:rPr lang="en-GB" sz="2000" b="1" dirty="0" smtClean="0"/>
              <a:t>Email approval on the SA5 email list </a:t>
            </a:r>
          </a:p>
          <a:p>
            <a:pPr marL="533400" indent="-533400">
              <a:lnSpc>
                <a:spcPct val="90000"/>
              </a:lnSpc>
              <a:buNone/>
            </a:pPr>
            <a:endParaRPr lang="en-GB" altLang="zh-CN" sz="2000" dirty="0" smtClean="0">
              <a:ea typeface="宋体" pitchFamily="2" charset="-122"/>
            </a:endParaRPr>
          </a:p>
          <a:p>
            <a:pPr marL="533400" indent="-533400">
              <a:lnSpc>
                <a:spcPct val="90000"/>
              </a:lnSpc>
              <a:buNone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063" y="2838733"/>
            <a:ext cx="4660370" cy="304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/>
          </p:cNvSpPr>
          <p:nvPr/>
        </p:nvSpPr>
        <p:spPr bwMode="auto">
          <a:xfrm>
            <a:off x="5104261" y="2975216"/>
            <a:ext cx="3821371" cy="287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GB" sz="2000" kern="0" dirty="0" smtClean="0">
                <a:latin typeface="+mn-lt"/>
                <a:cs typeface="+mn-cs"/>
              </a:rPr>
              <a:t>Usually the moderator is the source of the document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moderator is </a:t>
            </a: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starting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closing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email approval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The closure email shall provide a clear conclusion, instructions to MCC and a finalized output (whether it is agreed or not)</a:t>
            </a: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9144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charset="0"/>
              <a:buChar char="•"/>
              <a:tabLst/>
              <a:defRPr/>
            </a:pPr>
            <a:endParaRPr kumimoji="0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charset="0"/>
              <a:buChar char="•"/>
              <a:tabLst/>
              <a:defRPr/>
            </a:pPr>
            <a:endParaRPr kumimoji="0" lang="en-GB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a duration!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45664" y="1201004"/>
            <a:ext cx="8598085" cy="1596787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Email approvals should be</a:t>
            </a:r>
          </a:p>
          <a:p>
            <a:pPr marL="933450" lvl="1" indent="-533400">
              <a:lnSpc>
                <a:spcPct val="90000"/>
              </a:lnSpc>
              <a:buFont typeface="Wingdings" pitchFamily="2" charset="2"/>
              <a:buChar char="Ø"/>
            </a:pPr>
            <a:r>
              <a:rPr lang="en-GB" altLang="zh-CN" dirty="0" smtClean="0"/>
              <a:t>Started </a:t>
            </a:r>
            <a:r>
              <a:rPr lang="en-GB" altLang="zh-CN" b="1" dirty="0" smtClean="0">
                <a:solidFill>
                  <a:srgbClr val="FF0000"/>
                </a:solidFill>
              </a:rPr>
              <a:t>within 1 week </a:t>
            </a:r>
            <a:r>
              <a:rPr lang="en-GB" altLang="zh-CN" dirty="0" smtClean="0"/>
              <a:t>after the SA5 meeting</a:t>
            </a:r>
          </a:p>
          <a:p>
            <a:pPr marL="933450" lvl="1" indent="-533400">
              <a:lnSpc>
                <a:spcPct val="90000"/>
              </a:lnSpc>
              <a:buFont typeface="Wingdings" pitchFamily="2" charset="2"/>
              <a:buChar char="Ø"/>
            </a:pPr>
            <a:r>
              <a:rPr lang="en-GB" altLang="zh-CN" dirty="0" smtClean="0"/>
              <a:t>Closed </a:t>
            </a:r>
            <a:r>
              <a:rPr lang="en-GB" altLang="zh-CN" b="1" dirty="0" smtClean="0">
                <a:solidFill>
                  <a:srgbClr val="FF0000"/>
                </a:solidFill>
              </a:rPr>
              <a:t>within 2 weeks </a:t>
            </a:r>
            <a:r>
              <a:rPr lang="en-GB" altLang="zh-CN" dirty="0" smtClean="0"/>
              <a:t>after the SA5 meeting (3 weeks for draft TS/TR when a related pCR has an email approval)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5331" y="2879248"/>
            <a:ext cx="3234516" cy="30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/>
          </p:cNvSpPr>
          <p:nvPr/>
        </p:nvSpPr>
        <p:spPr bwMode="auto">
          <a:xfrm>
            <a:off x="238833" y="3070749"/>
            <a:ext cx="4674358" cy="293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usual duration of an email approval is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working days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but this can be adapted by SA5 closing plenary depending on the context</a:t>
            </a:r>
            <a:endParaRPr kumimoji="0" lang="en-GB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GB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Extensions</a:t>
            </a:r>
            <a:r>
              <a:rPr kumimoji="0" lang="en-GB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have to be agreed by the SA5 chairman or the SWG chairman</a:t>
            </a:r>
            <a:endParaRPr kumimoji="0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a police!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32003" y="1269242"/>
            <a:ext cx="8734573" cy="5022375"/>
          </a:xfrm>
        </p:spPr>
        <p:txBody>
          <a:bodyPr/>
          <a:lstStyle/>
          <a:p>
            <a:r>
              <a:rPr lang="en-GB" sz="2400" dirty="0" smtClean="0"/>
              <a:t>The SA5 chairman is the </a:t>
            </a:r>
            <a:r>
              <a:rPr lang="en-GB" sz="2400" b="1" dirty="0" smtClean="0"/>
              <a:t>ultimate responsible </a:t>
            </a:r>
            <a:r>
              <a:rPr lang="en-GB" sz="2400" dirty="0" smtClean="0"/>
              <a:t>for good application of the email approval rules and conventions.</a:t>
            </a:r>
          </a:p>
          <a:p>
            <a:r>
              <a:rPr lang="en-GB" sz="2400" dirty="0" smtClean="0"/>
              <a:t>The SWG chairman is </a:t>
            </a:r>
            <a:r>
              <a:rPr lang="en-GB" sz="2400" b="1" dirty="0" smtClean="0"/>
              <a:t>closely monitoring </a:t>
            </a:r>
            <a:r>
              <a:rPr lang="en-GB" sz="2400" dirty="0" smtClean="0"/>
              <a:t>the technical aspects of email approvals related to his SWG (on SWG or SA5 email list). </a:t>
            </a:r>
          </a:p>
          <a:p>
            <a:r>
              <a:rPr lang="en-GB" sz="2400" dirty="0" smtClean="0"/>
              <a:t>For the OAM exploder which is shared by OAM 1 and OAM 2 SWGs, each SWG chair is responsible for his SWG documents.</a:t>
            </a:r>
          </a:p>
          <a:p>
            <a:pPr marL="533400" indent="-533400">
              <a:lnSpc>
                <a:spcPct val="90000"/>
              </a:lnSpc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415" y="3805363"/>
            <a:ext cx="4526720" cy="233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an ID!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0" y="1719621"/>
            <a:ext cx="4271749" cy="2934270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sz="2400" dirty="0" smtClean="0"/>
              <a:t>A </a:t>
            </a:r>
            <a:r>
              <a:rPr lang="en-GB" sz="2400" b="1" dirty="0" smtClean="0"/>
              <a:t>thread identifier </a:t>
            </a:r>
            <a:r>
              <a:rPr lang="en-GB" sz="2400" dirty="0" smtClean="0"/>
              <a:t>shall be used for all email approvals </a:t>
            </a:r>
          </a:p>
          <a:p>
            <a:pPr marL="533400" indent="-533400">
              <a:lnSpc>
                <a:spcPct val="90000"/>
              </a:lnSpc>
            </a:pPr>
            <a:r>
              <a:rPr lang="en-GB" sz="2400" dirty="0" smtClean="0"/>
              <a:t>All emails within a thread shall </a:t>
            </a:r>
            <a:r>
              <a:rPr lang="en-GB" sz="2400" b="1" dirty="0" smtClean="0"/>
              <a:t>start with the same thread identifier </a:t>
            </a:r>
          </a:p>
          <a:p>
            <a:pPr marL="533400" indent="-533400">
              <a:lnSpc>
                <a:spcPct val="90000"/>
              </a:lnSpc>
            </a:pPr>
            <a:r>
              <a:rPr lang="en-GB" sz="2400" dirty="0" smtClean="0"/>
              <a:t>The </a:t>
            </a:r>
            <a:r>
              <a:rPr lang="en-GB" sz="2400" b="1" dirty="0" smtClean="0"/>
              <a:t>Tdoc number </a:t>
            </a:r>
            <a:r>
              <a:rPr lang="en-GB" sz="2400" dirty="0" smtClean="0"/>
              <a:t>is used as thread identifier in most case</a:t>
            </a: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754" y="1624083"/>
            <a:ext cx="3983385" cy="298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/>
          </p:cNvSpPr>
          <p:nvPr/>
        </p:nvSpPr>
        <p:spPr bwMode="auto">
          <a:xfrm>
            <a:off x="0" y="4940490"/>
            <a:ext cx="9089408" cy="1091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3400" marR="0" lvl="0" indent="-5334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Subject: S5-384355 Email approval of Rel-30 CR 32.101 Addition of Type 18 interface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</a:t>
            </a:r>
          </a:p>
          <a:p>
            <a:pPr marL="9144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charset="0"/>
              <a:buChar char="•"/>
              <a:tabLst/>
              <a:defRPr/>
            </a:pPr>
            <a:endParaRPr kumimoji="0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charset="0"/>
              <a:buChar char="•"/>
              <a:tabLst/>
              <a:defRPr/>
            </a:pPr>
            <a:endParaRPr kumimoji="0" lang="en-GB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a life!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48" y="1241403"/>
            <a:ext cx="9089408" cy="5009272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SA5 convention for </a:t>
            </a:r>
            <a:r>
              <a:rPr lang="en-GB" altLang="zh-CN" sz="2400" b="1" dirty="0" smtClean="0"/>
              <a:t>revision of Tdocs </a:t>
            </a:r>
            <a:r>
              <a:rPr lang="en-GB" altLang="zh-CN" sz="2400" dirty="0" smtClean="0"/>
              <a:t>apply during email approval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The initial </a:t>
            </a:r>
            <a:r>
              <a:rPr lang="en-GB" altLang="zh-CN" sz="2400" dirty="0" smtClean="0">
                <a:ea typeface="宋体" pitchFamily="2" charset="-122"/>
              </a:rPr>
              <a:t>file </a:t>
            </a:r>
            <a:r>
              <a:rPr lang="en-GB" altLang="zh-CN" sz="2400" dirty="0" smtClean="0">
                <a:ea typeface="宋体" pitchFamily="2" charset="-122"/>
              </a:rPr>
              <a:t>name is </a:t>
            </a:r>
            <a:r>
              <a:rPr lang="en-GB" altLang="zh-CN" sz="2400" b="1" dirty="0" smtClean="0">
                <a:ea typeface="宋体" pitchFamily="2" charset="-122"/>
              </a:rPr>
              <a:t>S5-aanxyzd1.zip</a:t>
            </a:r>
            <a:r>
              <a:rPr lang="en-GB" altLang="zh-CN" sz="2400" dirty="0" smtClean="0">
                <a:ea typeface="宋体" pitchFamily="2" charset="-122"/>
              </a:rPr>
              <a:t> and will evolve to S5-aanxyzd2.zip, …, S5-aanxyzdn.zip as needed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The output (</a:t>
            </a:r>
            <a:r>
              <a:rPr lang="en-GB" altLang="zh-CN" sz="2400" b="1" dirty="0" smtClean="0">
                <a:solidFill>
                  <a:srgbClr val="FF0000"/>
                </a:solidFill>
                <a:ea typeface="宋体" pitchFamily="2" charset="-122"/>
              </a:rPr>
              <a:t>not the input</a:t>
            </a:r>
            <a:r>
              <a:rPr lang="en-GB" altLang="zh-CN" sz="2400" dirty="0" smtClean="0">
                <a:ea typeface="宋体" pitchFamily="2" charset="-122"/>
              </a:rPr>
              <a:t>) of the email approval is </a:t>
            </a:r>
            <a:r>
              <a:rPr lang="en-GB" altLang="zh-CN" sz="2400" b="1" dirty="0" smtClean="0">
                <a:ea typeface="宋体" pitchFamily="2" charset="-122"/>
              </a:rPr>
              <a:t>S5-aanxyz.zip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The subject of the email thread shall start with </a:t>
            </a:r>
            <a:r>
              <a:rPr lang="en-GB" altLang="zh-CN" sz="2400" b="1" dirty="0" smtClean="0">
                <a:ea typeface="宋体" pitchFamily="2" charset="-122"/>
              </a:rPr>
              <a:t>S5-aanxyz (no d1)</a:t>
            </a:r>
          </a:p>
          <a:p>
            <a:pPr marL="533400" indent="-533400">
              <a:lnSpc>
                <a:spcPct val="90000"/>
              </a:lnSpc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8742" y="3258574"/>
            <a:ext cx="6156710" cy="280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dirty="0" smtClean="0"/>
              <a:t>Email approvals have references!</a:t>
            </a:r>
            <a:endParaRPr lang="en-GB" altLang="zh-CN" dirty="0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09427" y="1391531"/>
            <a:ext cx="8420337" cy="4422419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sz="2400" dirty="0" smtClean="0"/>
              <a:t>SA5 Working Procedures (SA5 chairman)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 smtClean="0">
                <a:ea typeface="宋体" pitchFamily="2" charset="-122"/>
              </a:rPr>
              <a:t>Process for management of draft TSs/TRs (SA5 vice chairman)</a:t>
            </a:r>
          </a:p>
          <a:p>
            <a:pPr marL="533400" indent="-533400" algn="ctr">
              <a:lnSpc>
                <a:spcPct val="90000"/>
              </a:lnSpc>
              <a:buNone/>
            </a:pPr>
            <a:r>
              <a:rPr lang="en-GB" altLang="zh-CN" sz="2400" dirty="0" smtClean="0">
                <a:ea typeface="宋体" pitchFamily="2" charset="-122"/>
                <a:hlinkClick r:id="rId3"/>
              </a:rPr>
              <a:t>http://www.3gpp.org/ftp/tsg_sa/WG5_TM/Guidelines/</a:t>
            </a:r>
            <a:r>
              <a:rPr lang="en-GB" altLang="zh-CN" sz="2400" dirty="0" smtClean="0">
                <a:ea typeface="宋体" pitchFamily="2" charset="-122"/>
              </a:rPr>
              <a:t> </a:t>
            </a: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0743" y="3043447"/>
            <a:ext cx="3268151" cy="2990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4"/>
          <p:cNvSpPr txBox="1">
            <a:spLocks/>
          </p:cNvSpPr>
          <p:nvPr/>
        </p:nvSpPr>
        <p:spPr bwMode="auto">
          <a:xfrm>
            <a:off x="2033514" y="191069"/>
            <a:ext cx="5312463" cy="81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Questions?</a:t>
            </a:r>
            <a:endParaRPr kumimoji="0" lang="en-GB" sz="320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650" y="1257869"/>
            <a:ext cx="6781231" cy="4995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26415</TotalTime>
  <Words>453</Words>
  <Application>Microsoft Office PowerPoint</Application>
  <PresentationFormat>On-screen Show (4:3)</PresentationFormat>
  <Paragraphs>49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Email approvals in SA5</vt:lpstr>
      <vt:lpstr>Email approvals have to be approved!</vt:lpstr>
      <vt:lpstr>Email approvals have a home and an owner!</vt:lpstr>
      <vt:lpstr>Email approvals have a duration!</vt:lpstr>
      <vt:lpstr>Email approvals have a police!</vt:lpstr>
      <vt:lpstr>Email approvals have an ID!</vt:lpstr>
      <vt:lpstr>Email approvals have a life!</vt:lpstr>
      <vt:lpstr>Email approvals have references!</vt:lpstr>
      <vt:lpstr>Slide 9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approval training</dc:title>
  <dc:creator>SA5 chairman</dc:creator>
  <cp:lastModifiedBy>Christian Toche</cp:lastModifiedBy>
  <cp:revision>1272</cp:revision>
  <dcterms:created xsi:type="dcterms:W3CDTF">2008-08-30T09:32:10Z</dcterms:created>
  <dcterms:modified xsi:type="dcterms:W3CDTF">2014-10-15T06:25:21Z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1413354176</vt:lpwstr>
  </property>
</Properties>
</file>