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3"/>
  </p:notesMasterIdLst>
  <p:sldIdLst>
    <p:sldId id="259" r:id="rId2"/>
    <p:sldId id="518" r:id="rId3"/>
    <p:sldId id="521" r:id="rId4"/>
    <p:sldId id="511" r:id="rId5"/>
    <p:sldId id="530" r:id="rId6"/>
    <p:sldId id="528" r:id="rId7"/>
    <p:sldId id="524" r:id="rId8"/>
    <p:sldId id="516" r:id="rId9"/>
    <p:sldId id="517" r:id="rId10"/>
    <p:sldId id="526" r:id="rId11"/>
    <p:sldId id="527" r:id="rId12"/>
  </p:sldIdLst>
  <p:sldSz cx="9144000" cy="6858000" type="screen4x3"/>
  <p:notesSz cx="6735763" cy="9866313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ra Walker" initials="CW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8329"/>
    <a:srgbClr val="699419"/>
    <a:srgbClr val="00FF00"/>
    <a:srgbClr val="00CC99"/>
    <a:srgbClr val="00CC66"/>
    <a:srgbClr val="000000"/>
    <a:srgbClr val="FFA3A3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57" autoAdjust="0"/>
    <p:restoredTop sz="79234" autoAdjust="0"/>
  </p:normalViewPr>
  <p:slideViewPr>
    <p:cSldViewPr>
      <p:cViewPr>
        <p:scale>
          <a:sx n="84" d="100"/>
          <a:sy n="84" d="100"/>
        </p:scale>
        <p:origin x="-1026" y="-120"/>
      </p:cViewPr>
      <p:guideLst>
        <p:guide orient="horz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l">
              <a:defRPr sz="1200"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r">
              <a:defRPr sz="1200"/>
            </a:lvl1pPr>
          </a:lstStyle>
          <a:p>
            <a:pPr>
              <a:defRPr/>
            </a:pPr>
            <a:fld id="{24F5DFA2-70BB-4F5F-B089-006631623FFB}" type="datetimeFigureOut">
              <a:rPr lang="de-DE"/>
              <a:pPr>
                <a:defRPr/>
              </a:pPr>
              <a:t>05.12.2013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6" tIns="45713" rIns="91426" bIns="45713" rtlCol="0" anchor="ctr"/>
          <a:lstStyle/>
          <a:p>
            <a:pPr lvl="0"/>
            <a:endParaRPr lang="de-CH" noProof="0" smtClean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3577" y="4686500"/>
            <a:ext cx="5388610" cy="4439841"/>
          </a:xfrm>
          <a:prstGeom prst="rect">
            <a:avLst/>
          </a:prstGeom>
        </p:spPr>
        <p:txBody>
          <a:bodyPr vert="horz" lIns="91426" tIns="45713" rIns="91426" bIns="45713" rtlCol="0">
            <a:normAutofit/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  <a:endParaRPr lang="de-CH" noProof="0" smtClean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r">
              <a:defRPr sz="1200"/>
            </a:lvl1pPr>
          </a:lstStyle>
          <a:p>
            <a:pPr>
              <a:defRPr/>
            </a:pPr>
            <a:fld id="{60A58C19-B47E-4ADE-BF75-7C1D948D4CE6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160112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>
            <a:normAutofit lnSpcReduction="10000"/>
          </a:bodyPr>
          <a:lstStyle/>
          <a:p>
            <a:pPr marL="680687" lvl="1" indent="-226895">
              <a:lnSpc>
                <a:spcPct val="80000"/>
              </a:lnSpc>
              <a:defRPr/>
            </a:pPr>
            <a:endParaRPr lang="en-GB" sz="800" b="1" dirty="0"/>
          </a:p>
          <a:p>
            <a:pPr marL="226895" indent="-226895">
              <a:lnSpc>
                <a:spcPct val="80000"/>
              </a:lnSpc>
              <a:defRPr/>
            </a:pPr>
            <a:r>
              <a:rPr lang="en-GB" sz="800" dirty="0"/>
              <a:t>This slide can describe the organisation and role of the NGMN alliance.</a:t>
            </a:r>
          </a:p>
          <a:p>
            <a:pPr marL="226895" indent="-226895">
              <a:lnSpc>
                <a:spcPct val="80000"/>
              </a:lnSpc>
              <a:defRPr/>
            </a:pPr>
            <a:endParaRPr lang="en-GB" sz="800" dirty="0"/>
          </a:p>
          <a:p>
            <a:pPr marL="226895" indent="-226895">
              <a:lnSpc>
                <a:spcPct val="80000"/>
              </a:lnSpc>
              <a:defRPr/>
            </a:pPr>
            <a:r>
              <a:rPr lang="en-GB" sz="800" dirty="0"/>
              <a:t>The goal of the NGMN alliance is:</a:t>
            </a:r>
          </a:p>
          <a:p>
            <a:pPr marL="226895" indent="-226895">
              <a:lnSpc>
                <a:spcPct val="80000"/>
              </a:lnSpc>
              <a:defRPr/>
            </a:pPr>
            <a:r>
              <a:rPr lang="en-GB" sz="800" dirty="0"/>
              <a:t>	- </a:t>
            </a:r>
            <a:r>
              <a:rPr lang="en-GB" sz="900" dirty="0"/>
              <a:t>Enable creation of desirable products</a:t>
            </a:r>
          </a:p>
          <a:p>
            <a:pPr marL="226895" indent="-226895">
              <a:lnSpc>
                <a:spcPct val="110000"/>
              </a:lnSpc>
              <a:defRPr/>
            </a:pPr>
            <a:r>
              <a:rPr lang="en-GB" sz="900" dirty="0"/>
              <a:t>	- Provide viable economic incentives </a:t>
            </a:r>
          </a:p>
          <a:p>
            <a:pPr marL="226895" indent="-226895">
              <a:lnSpc>
                <a:spcPct val="110000"/>
              </a:lnSpc>
              <a:defRPr/>
            </a:pPr>
            <a:r>
              <a:rPr lang="en-GB" sz="900" dirty="0"/>
              <a:t>	- Be built on feasible technology</a:t>
            </a:r>
          </a:p>
          <a:p>
            <a:pPr marL="226895" indent="-226895">
              <a:lnSpc>
                <a:spcPct val="110000"/>
              </a:lnSpc>
              <a:defRPr/>
            </a:pPr>
            <a:endParaRPr lang="en-GB" sz="800" dirty="0"/>
          </a:p>
          <a:p>
            <a:pPr marL="226895" indent="-226895">
              <a:lnSpc>
                <a:spcPct val="110000"/>
              </a:lnSpc>
              <a:defRPr/>
            </a:pPr>
            <a:r>
              <a:rPr lang="en-GB" sz="800" dirty="0"/>
              <a:t>The role of NGMN alliance is to:</a:t>
            </a:r>
          </a:p>
          <a:p>
            <a:pPr marL="226895" indent="-226895">
              <a:lnSpc>
                <a:spcPct val="110000"/>
              </a:lnSpc>
              <a:defRPr/>
            </a:pPr>
            <a:r>
              <a:rPr lang="en-GB" sz="800" dirty="0"/>
              <a:t>	- </a:t>
            </a:r>
            <a:r>
              <a:rPr lang="en-GB" sz="900" dirty="0"/>
              <a:t>Articulate requirements of future mobile broadband</a:t>
            </a:r>
            <a:r>
              <a:rPr lang="en-GB" sz="900" dirty="0">
                <a:solidFill>
                  <a:srgbClr val="CC3300"/>
                </a:solidFill>
              </a:rPr>
              <a:t> </a:t>
            </a:r>
            <a:r>
              <a:rPr lang="en-GB" sz="900" dirty="0"/>
              <a:t>networks, devices &amp; services</a:t>
            </a:r>
          </a:p>
          <a:p>
            <a:pPr marL="226895" indent="-226895">
              <a:lnSpc>
                <a:spcPct val="110000"/>
              </a:lnSpc>
              <a:defRPr/>
            </a:pPr>
            <a:r>
              <a:rPr lang="en-GB" sz="900" dirty="0"/>
              <a:t>	- Drive customer &amp; service centric innovation</a:t>
            </a:r>
          </a:p>
          <a:p>
            <a:pPr marL="226895" indent="-226895">
              <a:lnSpc>
                <a:spcPct val="110000"/>
              </a:lnSpc>
              <a:defRPr/>
            </a:pPr>
            <a:r>
              <a:rPr lang="en-GB" sz="900" dirty="0"/>
              <a:t>	- Collate and uses the expertise of its partners to develop a viable ecosystem</a:t>
            </a:r>
          </a:p>
          <a:p>
            <a:pPr marL="226895" indent="-226895">
              <a:lnSpc>
                <a:spcPct val="110000"/>
              </a:lnSpc>
              <a:defRPr/>
            </a:pPr>
            <a:r>
              <a:rPr lang="en-GB" sz="900" dirty="0"/>
              <a:t>	- Promote the adoption of NGMN technologies by the industry and users</a:t>
            </a:r>
          </a:p>
          <a:p>
            <a:pPr marL="226895" indent="-226895">
              <a:lnSpc>
                <a:spcPct val="110000"/>
              </a:lnSpc>
              <a:defRPr/>
            </a:pPr>
            <a:r>
              <a:rPr lang="en-GB" sz="900" dirty="0"/>
              <a:t>	- Be business driven with a strong focus on end-to-end requirements</a:t>
            </a:r>
          </a:p>
          <a:p>
            <a:pPr marL="226895" indent="-226895">
              <a:lnSpc>
                <a:spcPct val="110000"/>
              </a:lnSpc>
              <a:defRPr/>
            </a:pPr>
            <a:r>
              <a:rPr lang="en-GB" sz="900" dirty="0"/>
              <a:t>	- Minimise fragmentation of technologies &amp; maximises economies of scale</a:t>
            </a:r>
          </a:p>
          <a:p>
            <a:pPr marL="226895" indent="-226895">
              <a:lnSpc>
                <a:spcPct val="80000"/>
              </a:lnSpc>
              <a:defRPr/>
            </a:pPr>
            <a:endParaRPr lang="en-GB" sz="800" dirty="0"/>
          </a:p>
          <a:p>
            <a:pPr marL="226895" indent="-226895">
              <a:lnSpc>
                <a:spcPct val="80000"/>
              </a:lnSpc>
              <a:defRPr/>
            </a:pPr>
            <a:r>
              <a:rPr lang="en-GB" sz="800" dirty="0"/>
              <a:t>The organisation of the NGMN as of </a:t>
            </a:r>
            <a:r>
              <a:rPr lang="en-GB" sz="800" dirty="0" err="1"/>
              <a:t>JUne</a:t>
            </a:r>
            <a:r>
              <a:rPr lang="en-GB" sz="800" dirty="0"/>
              <a:t> 2008:</a:t>
            </a:r>
          </a:p>
          <a:p>
            <a:pPr marL="1588270" lvl="3" indent="-226895">
              <a:lnSpc>
                <a:spcPct val="80000"/>
              </a:lnSpc>
              <a:buFontTx/>
              <a:buChar char="•"/>
              <a:defRPr/>
            </a:pPr>
            <a:r>
              <a:rPr lang="en-GB" sz="800" dirty="0"/>
              <a:t>19 Members who are mobile operators</a:t>
            </a:r>
          </a:p>
          <a:p>
            <a:pPr marL="1588270" lvl="3" indent="-226895">
              <a:lnSpc>
                <a:spcPct val="80000"/>
              </a:lnSpc>
              <a:buFontTx/>
              <a:buChar char="•"/>
              <a:defRPr/>
            </a:pPr>
            <a:r>
              <a:rPr lang="en-GB" sz="800" dirty="0"/>
              <a:t>28 Sponsors who are vendors of various size, but do include all the key manufacturers of devices and infrastructures</a:t>
            </a:r>
          </a:p>
          <a:p>
            <a:pPr marL="1588270" lvl="3" indent="-226895">
              <a:lnSpc>
                <a:spcPct val="80000"/>
              </a:lnSpc>
              <a:buFontTx/>
              <a:buChar char="•"/>
              <a:defRPr/>
            </a:pPr>
            <a:r>
              <a:rPr lang="en-GB" sz="800" dirty="0"/>
              <a:t>3 University advisors</a:t>
            </a:r>
          </a:p>
          <a:p>
            <a:pPr marL="1588270" lvl="3" indent="-226895">
              <a:lnSpc>
                <a:spcPct val="80000"/>
              </a:lnSpc>
              <a:buFontTx/>
              <a:buChar char="•"/>
              <a:defRPr/>
            </a:pPr>
            <a:endParaRPr lang="en-GB" sz="800" dirty="0"/>
          </a:p>
          <a:p>
            <a:pPr marL="1588270" lvl="3" indent="-226895">
              <a:lnSpc>
                <a:spcPct val="80000"/>
              </a:lnSpc>
              <a:defRPr/>
            </a:pPr>
            <a:r>
              <a:rPr lang="en-GB" sz="800" dirty="0"/>
              <a:t> </a:t>
            </a:r>
          </a:p>
          <a:p>
            <a:pPr marL="226895" indent="-226895">
              <a:lnSpc>
                <a:spcPct val="80000"/>
              </a:lnSpc>
              <a:defRPr/>
            </a:pPr>
            <a:r>
              <a:rPr lang="en-GB" sz="800" dirty="0"/>
              <a:t>The key working groups of the NGMN are:</a:t>
            </a:r>
          </a:p>
          <a:p>
            <a:pPr marL="680687" lvl="1" indent="-226895">
              <a:lnSpc>
                <a:spcPct val="80000"/>
              </a:lnSpc>
              <a:buFontTx/>
              <a:buAutoNum type="arabicPeriod"/>
              <a:defRPr/>
            </a:pPr>
            <a:r>
              <a:rPr lang="en-GB" sz="800" dirty="0"/>
              <a:t>IPR</a:t>
            </a:r>
          </a:p>
          <a:p>
            <a:pPr marL="680687" lvl="1" indent="-226895">
              <a:lnSpc>
                <a:spcPct val="80000"/>
              </a:lnSpc>
              <a:buFontTx/>
              <a:buAutoNum type="arabicPeriod"/>
              <a:defRPr/>
            </a:pPr>
            <a:r>
              <a:rPr lang="en-GB" sz="800" dirty="0"/>
              <a:t>Spectrum</a:t>
            </a:r>
          </a:p>
          <a:p>
            <a:pPr marL="680687" lvl="1" indent="-226895">
              <a:lnSpc>
                <a:spcPct val="80000"/>
              </a:lnSpc>
              <a:buFontTx/>
              <a:buAutoNum type="arabicPeriod"/>
              <a:defRPr/>
            </a:pPr>
            <a:r>
              <a:rPr lang="en-GB" sz="800" dirty="0"/>
              <a:t>Ecosystem Development</a:t>
            </a:r>
          </a:p>
          <a:p>
            <a:pPr marL="680687" lvl="1" indent="-226895">
              <a:lnSpc>
                <a:spcPct val="80000"/>
              </a:lnSpc>
              <a:buFontTx/>
              <a:buAutoNum type="arabicPeriod"/>
              <a:defRPr/>
            </a:pPr>
            <a:r>
              <a:rPr lang="en-GB" sz="800" dirty="0"/>
              <a:t>Technology currently focused on the networks and devices and </a:t>
            </a:r>
          </a:p>
          <a:p>
            <a:pPr marL="680687" lvl="1" indent="-226895">
              <a:lnSpc>
                <a:spcPct val="80000"/>
              </a:lnSpc>
              <a:buFontTx/>
              <a:buAutoNum type="arabicPeriod"/>
              <a:defRPr/>
            </a:pPr>
            <a:r>
              <a:rPr lang="en-GB" sz="800" dirty="0"/>
              <a:t>Trials, both technology trials and eventually customer trials. </a:t>
            </a:r>
          </a:p>
          <a:p>
            <a:pPr marL="680687" lvl="1" indent="-226895">
              <a:lnSpc>
                <a:spcPct val="80000"/>
              </a:lnSpc>
              <a:buFontTx/>
              <a:buAutoNum type="arabicPeriod"/>
              <a:defRPr/>
            </a:pPr>
            <a:endParaRPr lang="en-GB" sz="800" dirty="0"/>
          </a:p>
          <a:p>
            <a:pPr marL="680687" lvl="1" indent="-226895">
              <a:lnSpc>
                <a:spcPct val="80000"/>
              </a:lnSpc>
              <a:defRPr/>
            </a:pPr>
            <a:r>
              <a:rPr lang="en-GB" sz="800" dirty="0"/>
              <a:t>One may also want to point out that the NGMN LTD is a very small operation with 6 staff including Peter Meissner as its operating officer.</a:t>
            </a:r>
          </a:p>
          <a:p>
            <a:pPr marL="680687" lvl="1" indent="-226895">
              <a:lnSpc>
                <a:spcPct val="80000"/>
              </a:lnSpc>
              <a:defRPr/>
            </a:pPr>
            <a:endParaRPr lang="en-GB" sz="8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0244" name="Foliennummernplatzhalt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27FAE643-78AC-4361-A672-C28C769294AB}" type="slidenum">
              <a:rPr lang="de-CH" smtClean="0">
                <a:latin typeface="Arial" pitchFamily="34" charset="0"/>
              </a:rPr>
              <a:pPr>
                <a:defRPr/>
              </a:pPr>
              <a:t>3</a:t>
            </a:fld>
            <a:endParaRPr lang="de-CH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de-DE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36868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11494" indent="-273652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094606" indent="-218921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32448" indent="-218921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1970291" indent="-218921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08133" indent="-21892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845976" indent="-21892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283818" indent="-21892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721660" indent="-21892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4D223975-3101-4C25-B2C2-BF6C91EB6CB1}" type="slidenum">
              <a:rPr lang="de-CH" smtClean="0"/>
              <a:pPr eaLnBrk="1" hangingPunct="1"/>
              <a:t>8</a:t>
            </a:fld>
            <a:endParaRPr lang="de-CH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36868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11494" indent="-273652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094606" indent="-218921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32448" indent="-218921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1970291" indent="-218921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08133" indent="-21892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845976" indent="-21892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283818" indent="-21892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721660" indent="-21892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4D223975-3101-4C25-B2C2-BF6C91EB6CB1}" type="slidenum">
              <a:rPr lang="de-CH" smtClean="0"/>
              <a:pPr eaLnBrk="1" hangingPunct="1"/>
              <a:t>9</a:t>
            </a:fld>
            <a:endParaRPr lang="de-CH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9" descr="ngmn_welle_k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78125"/>
            <a:ext cx="7429500" cy="407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57224" y="1857364"/>
            <a:ext cx="7858180" cy="1285884"/>
          </a:xfrm>
        </p:spPr>
        <p:txBody>
          <a:bodyPr anchor="t"/>
          <a:lstStyle>
            <a:lvl1pPr>
              <a:defRPr sz="3200">
                <a:solidFill>
                  <a:srgbClr val="468329"/>
                </a:solidFill>
                <a:latin typeface="+mj-lt"/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3848512" y="4143380"/>
            <a:ext cx="5072062" cy="2571768"/>
          </a:xfrm>
        </p:spPr>
        <p:txBody>
          <a:bodyPr/>
          <a:lstStyle>
            <a:lvl1pPr marL="0">
              <a:buNone/>
              <a:defRPr sz="2400">
                <a:latin typeface="+mj-lt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 sz="1000">
                <a:latin typeface="+mn-lt"/>
              </a:defRPr>
            </a:lvl1pPr>
          </a:lstStyle>
          <a:p>
            <a:pPr>
              <a:defRPr/>
            </a:pPr>
            <a:fld id="{BA0B1147-E6DA-445B-8C92-3A9042EC98B4}" type="slidenum">
              <a:rPr lang="en-GB" smtClean="0"/>
              <a:pPr>
                <a:defRPr/>
              </a:pPr>
              <a:t>‹Nr.›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6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42844" y="1071546"/>
            <a:ext cx="7000924" cy="285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rgbClr val="468329"/>
                </a:solidFill>
              </a:defRPr>
            </a:lvl1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20"/>
          </p:nvPr>
        </p:nvSpPr>
        <p:spPr>
          <a:xfrm>
            <a:off x="785813" y="1785926"/>
            <a:ext cx="7929562" cy="4643470"/>
          </a:xfrm>
        </p:spPr>
        <p:txBody>
          <a:bodyPr/>
          <a:lstStyle>
            <a:lvl1pPr>
              <a:buClr>
                <a:srgbClr val="468329"/>
              </a:buClr>
              <a:buFont typeface="Wingdings" pitchFamily="2" charset="2"/>
              <a:buChar char="§"/>
              <a:defRPr>
                <a:latin typeface="+mn-lt"/>
              </a:defRPr>
            </a:lvl1pPr>
            <a:lvl2pPr>
              <a:buClr>
                <a:srgbClr val="468329"/>
              </a:buClr>
              <a:defRPr>
                <a:latin typeface="+mn-lt"/>
              </a:defRPr>
            </a:lvl2pPr>
            <a:lvl3pPr>
              <a:buClr>
                <a:srgbClr val="699419"/>
              </a:buClr>
              <a:buNone/>
              <a:defRPr>
                <a:latin typeface="+mn-lt"/>
              </a:defRPr>
            </a:lvl3pPr>
            <a:lvl4pPr>
              <a:buClr>
                <a:srgbClr val="699419"/>
              </a:buClr>
              <a:defRPr>
                <a:latin typeface="+mn-lt"/>
              </a:defRPr>
            </a:lvl4pPr>
            <a:lvl5pPr>
              <a:buClr>
                <a:srgbClr val="699419"/>
              </a:buClr>
              <a:defRPr>
                <a:latin typeface="+mn-lt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04D83-AD82-4169-AFFA-4D0DC0CB817D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Hamid Akhavan, </a:t>
            </a:r>
            <a:r>
              <a:rPr lang="en-US"/>
              <a:t>NGMN Industry Conference, June </a:t>
            </a:r>
            <a:r>
              <a:rPr lang="en-GB"/>
              <a:t>26</a:t>
            </a:r>
            <a:r>
              <a:rPr lang="en-GB" baseline="30000"/>
              <a:t>th</a:t>
            </a:r>
            <a:r>
              <a:rPr lang="en-US"/>
              <a:t>, 2008			</a:t>
            </a:r>
            <a:fld id="{C3853267-BA06-40F5-95D3-79A4E302BCCA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9007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5" y="381000"/>
            <a:ext cx="6900863" cy="5111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5813" y="1524000"/>
            <a:ext cx="7929562" cy="46910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785813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  <a:ea typeface="MS PGothic" pitchFamily="34" charset="-128"/>
              </a:defRPr>
            </a:lvl1pPr>
          </a:lstStyle>
          <a:p>
            <a:pPr>
              <a:defRPr/>
            </a:pPr>
            <a:fld id="{D26BE6A3-4652-4BA2-978D-38D6731EADE7}" type="datetime1">
              <a:rPr lang="de-DE"/>
              <a:pPr>
                <a:defRPr/>
              </a:pPr>
              <a:t>05.12.2013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GB"/>
              <a:t>NGMN - OC CONFIDENTIAL</a:t>
            </a:r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B5DDC4-98DB-40DF-ACDA-3803EE21E937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095109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 descr="NGMN Logo groß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15206" y="214290"/>
            <a:ext cx="1791086" cy="1011600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>
          <a:xfrm>
            <a:off x="0" y="1527175"/>
            <a:ext cx="9144000" cy="984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CH"/>
          </a:p>
        </p:txBody>
      </p:sp>
      <p:sp>
        <p:nvSpPr>
          <p:cNvPr id="7" name="Rechteck 6"/>
          <p:cNvSpPr/>
          <p:nvPr/>
        </p:nvSpPr>
        <p:spPr>
          <a:xfrm>
            <a:off x="0" y="1428750"/>
            <a:ext cx="9144000" cy="96838"/>
          </a:xfrm>
          <a:prstGeom prst="rect">
            <a:avLst/>
          </a:prstGeom>
          <a:solidFill>
            <a:srgbClr val="4683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>
                    <a:tint val="7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19A6171E-44F5-4B9F-94C1-6A6DEB14F583}" type="slidenum">
              <a:rPr lang="en-GB" smtClean="0"/>
              <a:pPr>
                <a:defRPr/>
              </a:pPr>
              <a:t>‹Nr.›</a:t>
            </a:fld>
            <a:endParaRPr lang="en-GB" dirty="0"/>
          </a:p>
        </p:txBody>
      </p:sp>
      <p:sp>
        <p:nvSpPr>
          <p:cNvPr id="1032" name="Titelplatzhalter 11"/>
          <p:cNvSpPr>
            <a:spLocks noGrp="1"/>
          </p:cNvSpPr>
          <p:nvPr>
            <p:ph type="title"/>
          </p:nvPr>
        </p:nvSpPr>
        <p:spPr bwMode="auto">
          <a:xfrm>
            <a:off x="142875" y="560388"/>
            <a:ext cx="6900863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 smtClean="0"/>
              <a:t>Titelmasterformat</a:t>
            </a:r>
            <a:r>
              <a:rPr lang="en-GB" dirty="0" smtClean="0"/>
              <a:t> </a:t>
            </a:r>
            <a:r>
              <a:rPr lang="en-GB" dirty="0" err="1" smtClean="0"/>
              <a:t>durch</a:t>
            </a:r>
            <a:r>
              <a:rPr lang="en-GB" dirty="0" smtClean="0"/>
              <a:t> </a:t>
            </a:r>
            <a:r>
              <a:rPr lang="en-GB" dirty="0" err="1" smtClean="0"/>
              <a:t>Klicken</a:t>
            </a:r>
            <a:r>
              <a:rPr lang="en-GB" dirty="0" smtClean="0"/>
              <a:t> </a:t>
            </a:r>
            <a:r>
              <a:rPr lang="en-GB" dirty="0" err="1" smtClean="0"/>
              <a:t>bearbeiten</a:t>
            </a:r>
            <a:endParaRPr lang="en-GB" dirty="0" smtClean="0"/>
          </a:p>
        </p:txBody>
      </p:sp>
      <p:sp>
        <p:nvSpPr>
          <p:cNvPr id="1033" name="Textplatzhalter 16"/>
          <p:cNvSpPr>
            <a:spLocks noGrp="1"/>
          </p:cNvSpPr>
          <p:nvPr>
            <p:ph type="body" idx="1"/>
          </p:nvPr>
        </p:nvSpPr>
        <p:spPr bwMode="auto">
          <a:xfrm>
            <a:off x="785813" y="1785938"/>
            <a:ext cx="7929562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 smtClean="0"/>
              <a:t>Textmasterformate</a:t>
            </a:r>
            <a:r>
              <a:rPr lang="en-GB" dirty="0" smtClean="0"/>
              <a:t> </a:t>
            </a:r>
            <a:r>
              <a:rPr lang="en-GB" dirty="0" err="1" smtClean="0"/>
              <a:t>durch</a:t>
            </a:r>
            <a:r>
              <a:rPr lang="en-GB" dirty="0" smtClean="0"/>
              <a:t> </a:t>
            </a:r>
            <a:r>
              <a:rPr lang="en-GB" dirty="0" err="1" smtClean="0"/>
              <a:t>Klicken</a:t>
            </a:r>
            <a:r>
              <a:rPr lang="en-GB" dirty="0" smtClean="0"/>
              <a:t> </a:t>
            </a:r>
            <a:r>
              <a:rPr lang="en-GB" dirty="0" err="1" smtClean="0"/>
              <a:t>bearbeiten</a:t>
            </a:r>
            <a:endParaRPr lang="en-GB" dirty="0" smtClean="0"/>
          </a:p>
          <a:p>
            <a:pPr lvl="1"/>
            <a:r>
              <a:rPr lang="en-GB" dirty="0" err="1" smtClean="0"/>
              <a:t>Zweite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2"/>
            <a:r>
              <a:rPr lang="en-GB" dirty="0" err="1" smtClean="0"/>
              <a:t>Dritte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3"/>
            <a:r>
              <a:rPr lang="en-GB" dirty="0" err="1" smtClean="0"/>
              <a:t>Vierte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4"/>
            <a:r>
              <a:rPr lang="en-GB" dirty="0" err="1" smtClean="0"/>
              <a:t>Fünfte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4" r:id="rId2"/>
    <p:sldLayoutId id="2147483697" r:id="rId3"/>
    <p:sldLayoutId id="2147483698" r:id="rId4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 kern="1200" spc="50">
          <a:solidFill>
            <a:srgbClr val="468329"/>
          </a:solidFill>
          <a:latin typeface="+mj-lt"/>
          <a:ea typeface="+mj-ea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468329"/>
        </a:buClr>
        <a:buFont typeface="Wingdings" pitchFamily="2" charset="2"/>
        <a:buChar char="§"/>
        <a:defRPr sz="28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468329"/>
        </a:buClr>
        <a:buFont typeface="Arial" charset="0"/>
        <a:buChar char="–"/>
        <a:defRPr sz="26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468329"/>
        </a:buClr>
        <a:buFont typeface="Wingdings" pitchFamily="2" charset="2"/>
        <a:buChar char=""/>
        <a:defRPr sz="24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eg"/><Relationship Id="rId13" Type="http://schemas.openxmlformats.org/officeDocument/2006/relationships/image" Target="../media/image81.png"/><Relationship Id="rId3" Type="http://schemas.openxmlformats.org/officeDocument/2006/relationships/image" Target="../media/image71.png"/><Relationship Id="rId7" Type="http://schemas.openxmlformats.org/officeDocument/2006/relationships/image" Target="../media/image75.png"/><Relationship Id="rId12" Type="http://schemas.openxmlformats.org/officeDocument/2006/relationships/image" Target="../media/image80.png"/><Relationship Id="rId2" Type="http://schemas.openxmlformats.org/officeDocument/2006/relationships/image" Target="../media/image70.png"/><Relationship Id="rId16" Type="http://schemas.openxmlformats.org/officeDocument/2006/relationships/image" Target="../media/image8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11" Type="http://schemas.openxmlformats.org/officeDocument/2006/relationships/image" Target="../media/image79.png"/><Relationship Id="rId5" Type="http://schemas.openxmlformats.org/officeDocument/2006/relationships/image" Target="../media/image73.png"/><Relationship Id="rId15" Type="http://schemas.openxmlformats.org/officeDocument/2006/relationships/image" Target="../media/image83.jpeg"/><Relationship Id="rId10" Type="http://schemas.openxmlformats.org/officeDocument/2006/relationships/image" Target="../media/image78.png"/><Relationship Id="rId4" Type="http://schemas.openxmlformats.org/officeDocument/2006/relationships/image" Target="../media/image72.png"/><Relationship Id="rId9" Type="http://schemas.openxmlformats.org/officeDocument/2006/relationships/image" Target="../media/image77.png"/><Relationship Id="rId14" Type="http://schemas.openxmlformats.org/officeDocument/2006/relationships/image" Target="../media/image8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.jpeg"/><Relationship Id="rId18" Type="http://schemas.openxmlformats.org/officeDocument/2006/relationships/image" Target="../media/image15.jpeg"/><Relationship Id="rId26" Type="http://schemas.openxmlformats.org/officeDocument/2006/relationships/image" Target="../media/image23.png"/><Relationship Id="rId39" Type="http://schemas.openxmlformats.org/officeDocument/2006/relationships/image" Target="../media/image36.jpeg"/><Relationship Id="rId21" Type="http://schemas.openxmlformats.org/officeDocument/2006/relationships/image" Target="../media/image18.png"/><Relationship Id="rId34" Type="http://schemas.openxmlformats.org/officeDocument/2006/relationships/image" Target="../media/image31.png"/><Relationship Id="rId42" Type="http://schemas.openxmlformats.org/officeDocument/2006/relationships/image" Target="../media/image39.jpeg"/><Relationship Id="rId47" Type="http://schemas.openxmlformats.org/officeDocument/2006/relationships/image" Target="../media/image44.jpeg"/><Relationship Id="rId50" Type="http://schemas.openxmlformats.org/officeDocument/2006/relationships/image" Target="../media/image47.jpeg"/><Relationship Id="rId55" Type="http://schemas.openxmlformats.org/officeDocument/2006/relationships/image" Target="../media/image52.png"/><Relationship Id="rId63" Type="http://schemas.openxmlformats.org/officeDocument/2006/relationships/image" Target="../media/image60.png"/><Relationship Id="rId7" Type="http://schemas.openxmlformats.org/officeDocument/2006/relationships/image" Target="../media/image4.png"/><Relationship Id="rId2" Type="http://schemas.openxmlformats.org/officeDocument/2006/relationships/tags" Target="../tags/tag2.xml"/><Relationship Id="rId16" Type="http://schemas.openxmlformats.org/officeDocument/2006/relationships/image" Target="../media/image13.jpeg"/><Relationship Id="rId29" Type="http://schemas.openxmlformats.org/officeDocument/2006/relationships/image" Target="../media/image26.jpeg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11" Type="http://schemas.openxmlformats.org/officeDocument/2006/relationships/image" Target="../media/image8.jpeg"/><Relationship Id="rId24" Type="http://schemas.openxmlformats.org/officeDocument/2006/relationships/image" Target="../media/image21.png"/><Relationship Id="rId32" Type="http://schemas.openxmlformats.org/officeDocument/2006/relationships/image" Target="../media/image29.png"/><Relationship Id="rId37" Type="http://schemas.openxmlformats.org/officeDocument/2006/relationships/image" Target="../media/image34.png"/><Relationship Id="rId40" Type="http://schemas.openxmlformats.org/officeDocument/2006/relationships/image" Target="../media/image37.png"/><Relationship Id="rId45" Type="http://schemas.openxmlformats.org/officeDocument/2006/relationships/image" Target="../media/image42.jpeg"/><Relationship Id="rId53" Type="http://schemas.openxmlformats.org/officeDocument/2006/relationships/image" Target="../media/image50.png"/><Relationship Id="rId58" Type="http://schemas.openxmlformats.org/officeDocument/2006/relationships/image" Target="../media/image55.jpeg"/><Relationship Id="rId66" Type="http://schemas.openxmlformats.org/officeDocument/2006/relationships/image" Target="../media/image63.png"/><Relationship Id="rId5" Type="http://schemas.openxmlformats.org/officeDocument/2006/relationships/notesSlide" Target="../notesSlides/notesSlide1.xml"/><Relationship Id="rId15" Type="http://schemas.openxmlformats.org/officeDocument/2006/relationships/image" Target="../media/image12.jpeg"/><Relationship Id="rId23" Type="http://schemas.openxmlformats.org/officeDocument/2006/relationships/image" Target="../media/image20.png"/><Relationship Id="rId28" Type="http://schemas.openxmlformats.org/officeDocument/2006/relationships/image" Target="../media/image25.jpeg"/><Relationship Id="rId36" Type="http://schemas.openxmlformats.org/officeDocument/2006/relationships/image" Target="../media/image33.png"/><Relationship Id="rId49" Type="http://schemas.openxmlformats.org/officeDocument/2006/relationships/image" Target="../media/image46.jpeg"/><Relationship Id="rId57" Type="http://schemas.openxmlformats.org/officeDocument/2006/relationships/image" Target="../media/image54.png"/><Relationship Id="rId61" Type="http://schemas.openxmlformats.org/officeDocument/2006/relationships/image" Target="../media/image58.png"/><Relationship Id="rId10" Type="http://schemas.openxmlformats.org/officeDocument/2006/relationships/image" Target="../media/image7.jpeg"/><Relationship Id="rId19" Type="http://schemas.openxmlformats.org/officeDocument/2006/relationships/image" Target="../media/image16.jpeg"/><Relationship Id="rId31" Type="http://schemas.openxmlformats.org/officeDocument/2006/relationships/image" Target="../media/image28.png"/><Relationship Id="rId44" Type="http://schemas.openxmlformats.org/officeDocument/2006/relationships/image" Target="../media/image41.jpeg"/><Relationship Id="rId52" Type="http://schemas.openxmlformats.org/officeDocument/2006/relationships/image" Target="../media/image49.jpeg"/><Relationship Id="rId60" Type="http://schemas.openxmlformats.org/officeDocument/2006/relationships/image" Target="../media/image57.png"/><Relationship Id="rId65" Type="http://schemas.openxmlformats.org/officeDocument/2006/relationships/image" Target="../media/image62.png"/><Relationship Id="rId4" Type="http://schemas.openxmlformats.org/officeDocument/2006/relationships/slideLayout" Target="../slideLayouts/slideLayout3.xml"/><Relationship Id="rId9" Type="http://schemas.openxmlformats.org/officeDocument/2006/relationships/image" Target="../media/image6.jpeg"/><Relationship Id="rId14" Type="http://schemas.openxmlformats.org/officeDocument/2006/relationships/image" Target="../media/image11.jpeg"/><Relationship Id="rId22" Type="http://schemas.openxmlformats.org/officeDocument/2006/relationships/image" Target="../media/image19.png"/><Relationship Id="rId27" Type="http://schemas.openxmlformats.org/officeDocument/2006/relationships/image" Target="../media/image24.jpeg"/><Relationship Id="rId30" Type="http://schemas.openxmlformats.org/officeDocument/2006/relationships/image" Target="../media/image27.png"/><Relationship Id="rId35" Type="http://schemas.openxmlformats.org/officeDocument/2006/relationships/image" Target="../media/image32.png"/><Relationship Id="rId43" Type="http://schemas.openxmlformats.org/officeDocument/2006/relationships/image" Target="../media/image40.jpeg"/><Relationship Id="rId48" Type="http://schemas.openxmlformats.org/officeDocument/2006/relationships/image" Target="../media/image45.jpeg"/><Relationship Id="rId56" Type="http://schemas.openxmlformats.org/officeDocument/2006/relationships/image" Target="../media/image53.png"/><Relationship Id="rId64" Type="http://schemas.openxmlformats.org/officeDocument/2006/relationships/image" Target="../media/image61.png"/><Relationship Id="rId8" Type="http://schemas.openxmlformats.org/officeDocument/2006/relationships/image" Target="../media/image5.png"/><Relationship Id="rId51" Type="http://schemas.openxmlformats.org/officeDocument/2006/relationships/image" Target="../media/image48.jpeg"/><Relationship Id="rId3" Type="http://schemas.openxmlformats.org/officeDocument/2006/relationships/tags" Target="../tags/tag3.xml"/><Relationship Id="rId12" Type="http://schemas.openxmlformats.org/officeDocument/2006/relationships/image" Target="../media/image9.jpeg"/><Relationship Id="rId17" Type="http://schemas.openxmlformats.org/officeDocument/2006/relationships/image" Target="../media/image14.jpeg"/><Relationship Id="rId25" Type="http://schemas.openxmlformats.org/officeDocument/2006/relationships/image" Target="../media/image22.png"/><Relationship Id="rId33" Type="http://schemas.openxmlformats.org/officeDocument/2006/relationships/image" Target="../media/image30.png"/><Relationship Id="rId38" Type="http://schemas.openxmlformats.org/officeDocument/2006/relationships/image" Target="../media/image35.png"/><Relationship Id="rId46" Type="http://schemas.openxmlformats.org/officeDocument/2006/relationships/image" Target="../media/image43.jpeg"/><Relationship Id="rId59" Type="http://schemas.openxmlformats.org/officeDocument/2006/relationships/image" Target="../media/image56.png"/><Relationship Id="rId67" Type="http://schemas.openxmlformats.org/officeDocument/2006/relationships/image" Target="../media/image64.jpeg"/><Relationship Id="rId20" Type="http://schemas.openxmlformats.org/officeDocument/2006/relationships/image" Target="../media/image17.jpeg"/><Relationship Id="rId41" Type="http://schemas.openxmlformats.org/officeDocument/2006/relationships/image" Target="../media/image38.jpeg"/><Relationship Id="rId54" Type="http://schemas.openxmlformats.org/officeDocument/2006/relationships/image" Target="../media/image51.png"/><Relationship Id="rId62" Type="http://schemas.openxmlformats.org/officeDocument/2006/relationships/image" Target="../media/image5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6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aravedis-bwa.com/templateemail/newsletters/031913/ngm-alliance-talks-reality-not-hype-with-its-new-roadmap.html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title"/>
          </p:nvPr>
        </p:nvSpPr>
        <p:spPr>
          <a:xfrm>
            <a:off x="357188" y="1714500"/>
            <a:ext cx="8319268" cy="1285875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 smtClean="0"/>
              <a:t>NGMN Update for </a:t>
            </a:r>
            <a:r>
              <a:rPr lang="en-GB" dirty="0" smtClean="0"/>
              <a:t>M-SDO</a:t>
            </a:r>
            <a:endParaRPr lang="en-GB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3"/>
          </p:nvPr>
        </p:nvSpPr>
        <p:spPr>
          <a:xfrm>
            <a:off x="5652120" y="3645024"/>
            <a:ext cx="5072063" cy="2571750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 smtClean="0"/>
              <a:t>NGMN Office</a:t>
            </a:r>
          </a:p>
          <a:p>
            <a:pPr eaLnBrk="1" hangingPunct="1">
              <a:defRPr/>
            </a:pPr>
            <a:r>
              <a:rPr lang="en-GB" dirty="0" smtClean="0"/>
              <a:t>December, </a:t>
            </a:r>
            <a:r>
              <a:rPr lang="en-GB" dirty="0" smtClean="0"/>
              <a:t>2013</a:t>
            </a:r>
          </a:p>
          <a:p>
            <a:pPr eaLnBrk="1" hangingPunct="1">
              <a:defRPr/>
            </a:pPr>
            <a:r>
              <a:rPr lang="en-GB" dirty="0" smtClean="0"/>
              <a:t>Frankfurt, Germany</a:t>
            </a:r>
          </a:p>
        </p:txBody>
      </p:sp>
    </p:spTree>
    <p:extLst>
      <p:ext uri="{BB962C8B-B14F-4D97-AF65-F5344CB8AC3E}">
        <p14:creationId xmlns:p14="http://schemas.microsoft.com/office/powerpoint/2010/main" val="166944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263" y="474663"/>
            <a:ext cx="7710487" cy="771525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Close co-operation with key industry organisations and research initiatives</a:t>
            </a:r>
            <a:endParaRPr lang="en-GB" dirty="0"/>
          </a:p>
        </p:txBody>
      </p:sp>
      <p:sp>
        <p:nvSpPr>
          <p:cNvPr id="12291" name="Foliennummernplatzhalter 4"/>
          <p:cNvSpPr>
            <a:spLocks noGrp="1"/>
          </p:cNvSpPr>
          <p:nvPr>
            <p:ph type="sldNum" sz="quarter" idx="2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C0893BC0-D5DA-45E6-ABF9-E08ED05D2B94}" type="slidenum">
              <a:rPr lang="en-US" smtClean="0">
                <a:solidFill>
                  <a:srgbClr val="000000"/>
                </a:solidFill>
              </a:rPr>
              <a:pPr eaLnBrk="1" hangingPunct="1"/>
              <a:t>10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2292" name="Textplatzhalter 3"/>
          <p:cNvSpPr>
            <a:spLocks noGrp="1"/>
          </p:cNvSpPr>
          <p:nvPr/>
        </p:nvSpPr>
        <p:spPr bwMode="auto">
          <a:xfrm>
            <a:off x="5032375" y="1692275"/>
            <a:ext cx="4111625" cy="502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ts val="1600"/>
              </a:lnSpc>
              <a:spcBef>
                <a:spcPts val="900"/>
              </a:spcBef>
              <a:spcAft>
                <a:spcPts val="900"/>
              </a:spcAft>
              <a:buClr>
                <a:srgbClr val="699419"/>
              </a:buClr>
              <a:buFont typeface="Wingdings" pitchFamily="2" charset="2"/>
              <a:buNone/>
            </a:pPr>
            <a:endParaRPr lang="en-GB" altLang="zh-CN" sz="1400">
              <a:solidFill>
                <a:srgbClr val="000000"/>
              </a:solidFill>
              <a:ea typeface="SimSun" pitchFamily="2" charset="-122"/>
              <a:cs typeface="Arial" pitchFamily="34" charset="0"/>
            </a:endParaRPr>
          </a:p>
          <a:p>
            <a:pPr eaLnBrk="0" hangingPunct="0">
              <a:lnSpc>
                <a:spcPts val="1600"/>
              </a:lnSpc>
              <a:spcBef>
                <a:spcPts val="900"/>
              </a:spcBef>
              <a:spcAft>
                <a:spcPts val="900"/>
              </a:spcAft>
              <a:buClr>
                <a:srgbClr val="699419"/>
              </a:buClr>
              <a:buFont typeface="Wingdings" pitchFamily="2" charset="2"/>
              <a:buChar char="§"/>
            </a:pPr>
            <a:endParaRPr lang="en-GB" altLang="zh-CN" sz="1400">
              <a:solidFill>
                <a:srgbClr val="000000"/>
              </a:solidFill>
              <a:ea typeface="SimSun" pitchFamily="2" charset="-122"/>
              <a:cs typeface="Arial" pitchFamily="34" charset="0"/>
            </a:endParaRPr>
          </a:p>
          <a:p>
            <a:pPr eaLnBrk="0" hangingPunct="0">
              <a:lnSpc>
                <a:spcPts val="1600"/>
              </a:lnSpc>
              <a:spcBef>
                <a:spcPts val="900"/>
              </a:spcBef>
              <a:spcAft>
                <a:spcPts val="900"/>
              </a:spcAft>
              <a:buClr>
                <a:srgbClr val="699419"/>
              </a:buClr>
              <a:buFont typeface="Wingdings" pitchFamily="2" charset="2"/>
              <a:buChar char="§"/>
            </a:pPr>
            <a:endParaRPr lang="en-US" sz="1600">
              <a:solidFill>
                <a:srgbClr val="000000"/>
              </a:solidFill>
              <a:ea typeface="SimSun" pitchFamily="2" charset="-122"/>
              <a:cs typeface="Arial" pitchFamily="34" charset="0"/>
            </a:endParaRPr>
          </a:p>
        </p:txBody>
      </p:sp>
      <p:sp>
        <p:nvSpPr>
          <p:cNvPr id="12293" name="Oval 15"/>
          <p:cNvSpPr>
            <a:spLocks noChangeAspect="1" noChangeArrowheads="1"/>
          </p:cNvSpPr>
          <p:nvPr/>
        </p:nvSpPr>
        <p:spPr bwMode="auto">
          <a:xfrm>
            <a:off x="3498850" y="3522663"/>
            <a:ext cx="1438275" cy="1439862"/>
          </a:xfrm>
          <a:prstGeom prst="ellipse">
            <a:avLst/>
          </a:prstGeom>
          <a:solidFill>
            <a:srgbClr val="699419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wrap="none" lIns="45720" rIns="45720" anchor="ctr"/>
          <a:lstStyle/>
          <a:p>
            <a:pPr algn="ctr" eaLnBrk="0" hangingPunct="0"/>
            <a:r>
              <a:rPr lang="en-US" altLang="zh-CN" sz="1200" b="1">
                <a:solidFill>
                  <a:srgbClr val="FFFFFF"/>
                </a:solidFill>
                <a:latin typeface="华文细黑"/>
                <a:ea typeface="SimSun" pitchFamily="2" charset="-122"/>
              </a:rPr>
              <a:t>NGMN</a:t>
            </a:r>
          </a:p>
          <a:p>
            <a:pPr algn="ctr" eaLnBrk="0" hangingPunct="0"/>
            <a:r>
              <a:rPr lang="en-US" altLang="zh-CN" sz="1200" b="1">
                <a:solidFill>
                  <a:srgbClr val="FFFFFF"/>
                </a:solidFill>
                <a:latin typeface="华文细黑"/>
                <a:ea typeface="SimSun" pitchFamily="2" charset="-122"/>
              </a:rPr>
              <a:t>Requirements</a:t>
            </a:r>
          </a:p>
        </p:txBody>
      </p:sp>
      <p:sp>
        <p:nvSpPr>
          <p:cNvPr id="33" name="Freeform 4"/>
          <p:cNvSpPr>
            <a:spLocks/>
          </p:cNvSpPr>
          <p:nvPr/>
        </p:nvSpPr>
        <p:spPr bwMode="auto">
          <a:xfrm rot="8585127">
            <a:off x="3359150" y="4751388"/>
            <a:ext cx="1390650" cy="1254125"/>
          </a:xfrm>
          <a:custGeom>
            <a:avLst/>
            <a:gdLst>
              <a:gd name="T0" fmla="*/ 2147483647 w 1728"/>
              <a:gd name="T1" fmla="*/ 2147483647 h 1615"/>
              <a:gd name="T2" fmla="*/ 2147483647 w 1728"/>
              <a:gd name="T3" fmla="*/ 2147483647 h 1615"/>
              <a:gd name="T4" fmla="*/ 2147483647 w 1728"/>
              <a:gd name="T5" fmla="*/ 2147483647 h 1615"/>
              <a:gd name="T6" fmla="*/ 2147483647 w 1728"/>
              <a:gd name="T7" fmla="*/ 2147483647 h 1615"/>
              <a:gd name="T8" fmla="*/ 0 w 1728"/>
              <a:gd name="T9" fmla="*/ 2147483647 h 1615"/>
              <a:gd name="T10" fmla="*/ 2147483647 w 1728"/>
              <a:gd name="T11" fmla="*/ 2147483647 h 1615"/>
              <a:gd name="T12" fmla="*/ 0 w 1728"/>
              <a:gd name="T13" fmla="*/ 2147483647 h 1615"/>
              <a:gd name="T14" fmla="*/ 2147483647 w 1728"/>
              <a:gd name="T15" fmla="*/ 2147483647 h 1615"/>
              <a:gd name="T16" fmla="*/ 2147483647 w 1728"/>
              <a:gd name="T17" fmla="*/ 2147483647 h 161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728"/>
              <a:gd name="T28" fmla="*/ 0 h 1615"/>
              <a:gd name="T29" fmla="*/ 1728 w 1728"/>
              <a:gd name="T30" fmla="*/ 1615 h 161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728" h="1615">
                <a:moveTo>
                  <a:pt x="1728" y="1183"/>
                </a:moveTo>
                <a:lnTo>
                  <a:pt x="1248" y="1615"/>
                </a:lnTo>
                <a:lnTo>
                  <a:pt x="624" y="1519"/>
                </a:lnTo>
                <a:cubicBezTo>
                  <a:pt x="624" y="1519"/>
                  <a:pt x="720" y="1495"/>
                  <a:pt x="816" y="1471"/>
                </a:cubicBezTo>
                <a:cubicBezTo>
                  <a:pt x="558" y="881"/>
                  <a:pt x="0" y="847"/>
                  <a:pt x="0" y="847"/>
                </a:cubicBezTo>
                <a:lnTo>
                  <a:pt x="192" y="463"/>
                </a:lnTo>
                <a:lnTo>
                  <a:pt x="0" y="31"/>
                </a:lnTo>
                <a:cubicBezTo>
                  <a:pt x="0" y="31"/>
                  <a:pt x="1031" y="0"/>
                  <a:pt x="1584" y="1231"/>
                </a:cubicBezTo>
                <a:cubicBezTo>
                  <a:pt x="1656" y="1207"/>
                  <a:pt x="1728" y="1183"/>
                  <a:pt x="1728" y="1183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wrap="none" lIns="101882" tIns="50941" rIns="101882" bIns="50941"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37" name="Freeform 5"/>
          <p:cNvSpPr>
            <a:spLocks/>
          </p:cNvSpPr>
          <p:nvPr/>
        </p:nvSpPr>
        <p:spPr bwMode="auto">
          <a:xfrm rot="17282657">
            <a:off x="2990850" y="2617788"/>
            <a:ext cx="1355725" cy="1311275"/>
          </a:xfrm>
          <a:custGeom>
            <a:avLst/>
            <a:gdLst>
              <a:gd name="T0" fmla="*/ 2147483647 w 1728"/>
              <a:gd name="T1" fmla="*/ 2147483647 h 1615"/>
              <a:gd name="T2" fmla="*/ 2147483647 w 1728"/>
              <a:gd name="T3" fmla="*/ 2147483647 h 1615"/>
              <a:gd name="T4" fmla="*/ 2147483647 w 1728"/>
              <a:gd name="T5" fmla="*/ 2147483647 h 1615"/>
              <a:gd name="T6" fmla="*/ 2147483647 w 1728"/>
              <a:gd name="T7" fmla="*/ 2147483647 h 1615"/>
              <a:gd name="T8" fmla="*/ 0 w 1728"/>
              <a:gd name="T9" fmla="*/ 2147483647 h 1615"/>
              <a:gd name="T10" fmla="*/ 2147483647 w 1728"/>
              <a:gd name="T11" fmla="*/ 2147483647 h 1615"/>
              <a:gd name="T12" fmla="*/ 0 w 1728"/>
              <a:gd name="T13" fmla="*/ 2147483647 h 1615"/>
              <a:gd name="T14" fmla="*/ 2147483647 w 1728"/>
              <a:gd name="T15" fmla="*/ 2147483647 h 1615"/>
              <a:gd name="T16" fmla="*/ 2147483647 w 1728"/>
              <a:gd name="T17" fmla="*/ 2147483647 h 161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728"/>
              <a:gd name="T28" fmla="*/ 0 h 1615"/>
              <a:gd name="T29" fmla="*/ 1728 w 1728"/>
              <a:gd name="T30" fmla="*/ 1615 h 161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728" h="1615">
                <a:moveTo>
                  <a:pt x="1728" y="1183"/>
                </a:moveTo>
                <a:lnTo>
                  <a:pt x="1248" y="1615"/>
                </a:lnTo>
                <a:lnTo>
                  <a:pt x="624" y="1519"/>
                </a:lnTo>
                <a:cubicBezTo>
                  <a:pt x="624" y="1519"/>
                  <a:pt x="720" y="1495"/>
                  <a:pt x="816" y="1471"/>
                </a:cubicBezTo>
                <a:cubicBezTo>
                  <a:pt x="558" y="881"/>
                  <a:pt x="0" y="847"/>
                  <a:pt x="0" y="847"/>
                </a:cubicBezTo>
                <a:lnTo>
                  <a:pt x="192" y="463"/>
                </a:lnTo>
                <a:lnTo>
                  <a:pt x="0" y="31"/>
                </a:lnTo>
                <a:cubicBezTo>
                  <a:pt x="0" y="31"/>
                  <a:pt x="1031" y="0"/>
                  <a:pt x="1584" y="1231"/>
                </a:cubicBezTo>
                <a:cubicBezTo>
                  <a:pt x="1656" y="1207"/>
                  <a:pt x="1728" y="1183"/>
                  <a:pt x="1728" y="1183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/>
        </p:spPr>
        <p:txBody>
          <a:bodyPr wrap="none" lIns="101882" tIns="50941" rIns="101882" bIns="50941"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39" name="Freeform 6"/>
          <p:cNvSpPr>
            <a:spLocks/>
          </p:cNvSpPr>
          <p:nvPr/>
        </p:nvSpPr>
        <p:spPr bwMode="auto">
          <a:xfrm>
            <a:off x="4346575" y="2827338"/>
            <a:ext cx="1390650" cy="1255712"/>
          </a:xfrm>
          <a:custGeom>
            <a:avLst/>
            <a:gdLst>
              <a:gd name="T0" fmla="*/ 2147483647 w 1728"/>
              <a:gd name="T1" fmla="*/ 2147483647 h 1615"/>
              <a:gd name="T2" fmla="*/ 2147483647 w 1728"/>
              <a:gd name="T3" fmla="*/ 2147483647 h 1615"/>
              <a:gd name="T4" fmla="*/ 2147483647 w 1728"/>
              <a:gd name="T5" fmla="*/ 2147483647 h 1615"/>
              <a:gd name="T6" fmla="*/ 2147483647 w 1728"/>
              <a:gd name="T7" fmla="*/ 2147483647 h 1615"/>
              <a:gd name="T8" fmla="*/ 0 w 1728"/>
              <a:gd name="T9" fmla="*/ 2147483647 h 1615"/>
              <a:gd name="T10" fmla="*/ 2147483647 w 1728"/>
              <a:gd name="T11" fmla="*/ 2147483647 h 1615"/>
              <a:gd name="T12" fmla="*/ 0 w 1728"/>
              <a:gd name="T13" fmla="*/ 2147483647 h 1615"/>
              <a:gd name="T14" fmla="*/ 2147483647 w 1728"/>
              <a:gd name="T15" fmla="*/ 2147483647 h 1615"/>
              <a:gd name="T16" fmla="*/ 2147483647 w 1728"/>
              <a:gd name="T17" fmla="*/ 2147483647 h 161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728"/>
              <a:gd name="T28" fmla="*/ 0 h 1615"/>
              <a:gd name="T29" fmla="*/ 1728 w 1728"/>
              <a:gd name="T30" fmla="*/ 1615 h 161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728" h="1615">
                <a:moveTo>
                  <a:pt x="1728" y="1183"/>
                </a:moveTo>
                <a:lnTo>
                  <a:pt x="1248" y="1615"/>
                </a:lnTo>
                <a:lnTo>
                  <a:pt x="624" y="1519"/>
                </a:lnTo>
                <a:cubicBezTo>
                  <a:pt x="624" y="1519"/>
                  <a:pt x="720" y="1495"/>
                  <a:pt x="816" y="1471"/>
                </a:cubicBezTo>
                <a:cubicBezTo>
                  <a:pt x="558" y="881"/>
                  <a:pt x="0" y="847"/>
                  <a:pt x="0" y="847"/>
                </a:cubicBezTo>
                <a:lnTo>
                  <a:pt x="192" y="463"/>
                </a:lnTo>
                <a:lnTo>
                  <a:pt x="0" y="31"/>
                </a:lnTo>
                <a:cubicBezTo>
                  <a:pt x="0" y="31"/>
                  <a:pt x="1031" y="0"/>
                  <a:pt x="1584" y="1231"/>
                </a:cubicBezTo>
                <a:cubicBezTo>
                  <a:pt x="1656" y="1207"/>
                  <a:pt x="1728" y="1183"/>
                  <a:pt x="1728" y="1183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 wrap="none" lIns="101882" tIns="50941" rIns="101882" bIns="50941"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2297" name="Text Box 7"/>
          <p:cNvSpPr txBox="1">
            <a:spLocks noChangeArrowheads="1"/>
          </p:cNvSpPr>
          <p:nvPr/>
        </p:nvSpPr>
        <p:spPr bwMode="auto">
          <a:xfrm rot="2130652">
            <a:off x="4473575" y="3235325"/>
            <a:ext cx="10414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882" tIns="50941" rIns="101882" bIns="50941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n-US" altLang="zh-CN" sz="1200" b="1">
                <a:solidFill>
                  <a:srgbClr val="FFFFFF"/>
                </a:solidFill>
                <a:latin typeface="华文细黑"/>
                <a:ea typeface="SimSun" pitchFamily="2" charset="-122"/>
              </a:rPr>
              <a:t>Standards,</a:t>
            </a:r>
          </a:p>
          <a:p>
            <a:pPr algn="ctr" eaLnBrk="1" hangingPunct="1"/>
            <a:r>
              <a:rPr lang="en-US" altLang="zh-CN" sz="1200" b="1">
                <a:solidFill>
                  <a:srgbClr val="FFFFFF"/>
                </a:solidFill>
                <a:latin typeface="华文细黑"/>
                <a:ea typeface="SimSun" pitchFamily="2" charset="-122"/>
              </a:rPr>
              <a:t>Research</a:t>
            </a:r>
          </a:p>
        </p:txBody>
      </p:sp>
      <p:sp>
        <p:nvSpPr>
          <p:cNvPr id="42" name="Freeform 8"/>
          <p:cNvSpPr>
            <a:spLocks/>
          </p:cNvSpPr>
          <p:nvPr/>
        </p:nvSpPr>
        <p:spPr bwMode="auto">
          <a:xfrm>
            <a:off x="4648200" y="3932238"/>
            <a:ext cx="1262063" cy="1552575"/>
          </a:xfrm>
          <a:custGeom>
            <a:avLst/>
            <a:gdLst>
              <a:gd name="T0" fmla="*/ 2147483647 w 1571"/>
              <a:gd name="T1" fmla="*/ 2147483647 h 2002"/>
              <a:gd name="T2" fmla="*/ 2147483647 w 1571"/>
              <a:gd name="T3" fmla="*/ 2147483647 h 2002"/>
              <a:gd name="T4" fmla="*/ 0 w 1571"/>
              <a:gd name="T5" fmla="*/ 2147483647 h 2002"/>
              <a:gd name="T6" fmla="*/ 2147483647 w 1571"/>
              <a:gd name="T7" fmla="*/ 2147483647 h 2002"/>
              <a:gd name="T8" fmla="*/ 2147483647 w 1571"/>
              <a:gd name="T9" fmla="*/ 2147483647 h 2002"/>
              <a:gd name="T10" fmla="*/ 2147483647 w 1571"/>
              <a:gd name="T11" fmla="*/ 2147483647 h 2002"/>
              <a:gd name="T12" fmla="*/ 2147483647 w 1571"/>
              <a:gd name="T13" fmla="*/ 2147483647 h 2002"/>
              <a:gd name="T14" fmla="*/ 2147483647 w 1571"/>
              <a:gd name="T15" fmla="*/ 2147483647 h 2002"/>
              <a:gd name="T16" fmla="*/ 2147483647 w 1571"/>
              <a:gd name="T17" fmla="*/ 2147483647 h 200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571"/>
              <a:gd name="T28" fmla="*/ 0 h 2002"/>
              <a:gd name="T29" fmla="*/ 1571 w 1571"/>
              <a:gd name="T30" fmla="*/ 2002 h 200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571" h="2002">
                <a:moveTo>
                  <a:pt x="658" y="2002"/>
                </a:moveTo>
                <a:lnTo>
                  <a:pt x="100" y="1677"/>
                </a:lnTo>
                <a:lnTo>
                  <a:pt x="0" y="1054"/>
                </a:lnTo>
                <a:cubicBezTo>
                  <a:pt x="0" y="1054"/>
                  <a:pt x="52" y="1138"/>
                  <a:pt x="105" y="1222"/>
                </a:cubicBezTo>
                <a:cubicBezTo>
                  <a:pt x="587" y="796"/>
                  <a:pt x="449" y="254"/>
                  <a:pt x="449" y="254"/>
                </a:cubicBezTo>
                <a:lnTo>
                  <a:pt x="873" y="319"/>
                </a:lnTo>
                <a:cubicBezTo>
                  <a:pt x="873" y="319"/>
                  <a:pt x="1221" y="0"/>
                  <a:pt x="1226" y="4"/>
                </a:cubicBezTo>
                <a:cubicBezTo>
                  <a:pt x="1226" y="4"/>
                  <a:pt x="1571" y="976"/>
                  <a:pt x="568" y="1879"/>
                </a:cubicBezTo>
                <a:cubicBezTo>
                  <a:pt x="613" y="1941"/>
                  <a:pt x="658" y="2002"/>
                  <a:pt x="658" y="200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 wrap="none" lIns="101882" tIns="50941" rIns="101882" bIns="50941"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2299" name="Text Box 9"/>
          <p:cNvSpPr txBox="1">
            <a:spLocks noChangeArrowheads="1"/>
          </p:cNvSpPr>
          <p:nvPr/>
        </p:nvSpPr>
        <p:spPr bwMode="auto">
          <a:xfrm rot="-3812491">
            <a:off x="4604544" y="4507707"/>
            <a:ext cx="12128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n-US" altLang="zh-CN" sz="1200" b="1">
                <a:solidFill>
                  <a:srgbClr val="FFFFFF"/>
                </a:solidFill>
                <a:latin typeface="华文细黑"/>
                <a:ea typeface="SimSun" pitchFamily="2" charset="-122"/>
              </a:rPr>
              <a:t>Development, Certification        </a:t>
            </a:r>
          </a:p>
        </p:txBody>
      </p:sp>
      <p:sp>
        <p:nvSpPr>
          <p:cNvPr id="12300" name="Text Box 10"/>
          <p:cNvSpPr txBox="1">
            <a:spLocks noChangeArrowheads="1"/>
          </p:cNvSpPr>
          <p:nvPr/>
        </p:nvSpPr>
        <p:spPr bwMode="auto">
          <a:xfrm>
            <a:off x="3722688" y="5111750"/>
            <a:ext cx="8493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n-US" altLang="zh-CN" sz="1200" b="1">
                <a:solidFill>
                  <a:srgbClr val="FFFFFF"/>
                </a:solidFill>
                <a:latin typeface="华文细黑"/>
                <a:ea typeface="SimSun" pitchFamily="2" charset="-122"/>
              </a:rPr>
              <a:t>Testing &amp; Trials</a:t>
            </a:r>
          </a:p>
        </p:txBody>
      </p:sp>
      <p:sp>
        <p:nvSpPr>
          <p:cNvPr id="45" name="Freeform 11"/>
          <p:cNvSpPr>
            <a:spLocks/>
          </p:cNvSpPr>
          <p:nvPr/>
        </p:nvSpPr>
        <p:spPr bwMode="auto">
          <a:xfrm rot="12918885">
            <a:off x="2390775" y="3841750"/>
            <a:ext cx="1387475" cy="1254125"/>
          </a:xfrm>
          <a:custGeom>
            <a:avLst/>
            <a:gdLst>
              <a:gd name="T0" fmla="*/ 2147483647 w 1728"/>
              <a:gd name="T1" fmla="*/ 2147483647 h 1615"/>
              <a:gd name="T2" fmla="*/ 2147483647 w 1728"/>
              <a:gd name="T3" fmla="*/ 2147483647 h 1615"/>
              <a:gd name="T4" fmla="*/ 2147483647 w 1728"/>
              <a:gd name="T5" fmla="*/ 2147483647 h 1615"/>
              <a:gd name="T6" fmla="*/ 2147483647 w 1728"/>
              <a:gd name="T7" fmla="*/ 2147483647 h 1615"/>
              <a:gd name="T8" fmla="*/ 0 w 1728"/>
              <a:gd name="T9" fmla="*/ 2147483647 h 1615"/>
              <a:gd name="T10" fmla="*/ 2147483647 w 1728"/>
              <a:gd name="T11" fmla="*/ 2147483647 h 1615"/>
              <a:gd name="T12" fmla="*/ 0 w 1728"/>
              <a:gd name="T13" fmla="*/ 2147483647 h 1615"/>
              <a:gd name="T14" fmla="*/ 2147483647 w 1728"/>
              <a:gd name="T15" fmla="*/ 2147483647 h 1615"/>
              <a:gd name="T16" fmla="*/ 2147483647 w 1728"/>
              <a:gd name="T17" fmla="*/ 2147483647 h 161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728"/>
              <a:gd name="T28" fmla="*/ 0 h 1615"/>
              <a:gd name="T29" fmla="*/ 1728 w 1728"/>
              <a:gd name="T30" fmla="*/ 1615 h 161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728" h="1615">
                <a:moveTo>
                  <a:pt x="1728" y="1183"/>
                </a:moveTo>
                <a:lnTo>
                  <a:pt x="1248" y="1615"/>
                </a:lnTo>
                <a:lnTo>
                  <a:pt x="624" y="1519"/>
                </a:lnTo>
                <a:cubicBezTo>
                  <a:pt x="624" y="1519"/>
                  <a:pt x="720" y="1495"/>
                  <a:pt x="816" y="1471"/>
                </a:cubicBezTo>
                <a:cubicBezTo>
                  <a:pt x="558" y="881"/>
                  <a:pt x="0" y="847"/>
                  <a:pt x="0" y="847"/>
                </a:cubicBezTo>
                <a:lnTo>
                  <a:pt x="192" y="463"/>
                </a:lnTo>
                <a:lnTo>
                  <a:pt x="0" y="31"/>
                </a:lnTo>
                <a:cubicBezTo>
                  <a:pt x="0" y="31"/>
                  <a:pt x="1031" y="0"/>
                  <a:pt x="1584" y="1231"/>
                </a:cubicBezTo>
                <a:cubicBezTo>
                  <a:pt x="1656" y="1207"/>
                  <a:pt x="1728" y="1183"/>
                  <a:pt x="1728" y="1183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  <a:extLst/>
        </p:spPr>
        <p:txBody>
          <a:bodyPr wrap="none" lIns="101882" tIns="50941" rIns="101882" bIns="50941"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2302" name="Text Box 12"/>
          <p:cNvSpPr txBox="1">
            <a:spLocks noChangeArrowheads="1"/>
          </p:cNvSpPr>
          <p:nvPr/>
        </p:nvSpPr>
        <p:spPr bwMode="auto">
          <a:xfrm rot="4683318">
            <a:off x="2459038" y="4254500"/>
            <a:ext cx="13541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n-US" altLang="zh-CN" sz="1200" b="1">
                <a:solidFill>
                  <a:srgbClr val="FFFFFF"/>
                </a:solidFill>
                <a:latin typeface="华文细黑"/>
                <a:ea typeface="SimSun" pitchFamily="2" charset="-122"/>
              </a:rPr>
              <a:t>Deployment, Operations</a:t>
            </a:r>
          </a:p>
        </p:txBody>
      </p:sp>
      <p:sp>
        <p:nvSpPr>
          <p:cNvPr id="12303" name="Text Box 13"/>
          <p:cNvSpPr txBox="1">
            <a:spLocks noChangeArrowheads="1"/>
          </p:cNvSpPr>
          <p:nvPr/>
        </p:nvSpPr>
        <p:spPr bwMode="auto">
          <a:xfrm rot="-2043771">
            <a:off x="2916238" y="2965450"/>
            <a:ext cx="144303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n-US" altLang="zh-CN" sz="1200" b="1">
                <a:solidFill>
                  <a:srgbClr val="FFFFFF"/>
                </a:solidFill>
                <a:latin typeface="华文细黑"/>
                <a:ea typeface="SimSun" pitchFamily="2" charset="-122"/>
              </a:rPr>
              <a:t>Market, Regulation, Spectrum</a:t>
            </a:r>
          </a:p>
        </p:txBody>
      </p:sp>
      <p:pic>
        <p:nvPicPr>
          <p:cNvPr id="12304" name="Picture 17" descr="3gp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825" y="2287588"/>
            <a:ext cx="75406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5" name="Picture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0088" y="3157538"/>
            <a:ext cx="522287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6" name="Grafik 51" descr="gcf_front_01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6" t="3123" r="7549" b="3127"/>
          <a:stretch>
            <a:fillRect/>
          </a:stretch>
        </p:blipFill>
        <p:spPr bwMode="auto">
          <a:xfrm>
            <a:off x="5497513" y="5229225"/>
            <a:ext cx="874712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1551" b="18919"/>
          <a:stretch>
            <a:fillRect/>
          </a:stretch>
        </p:blipFill>
        <p:spPr bwMode="auto">
          <a:xfrm>
            <a:off x="1878013" y="4884738"/>
            <a:ext cx="12477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8" name="Picture 3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9538" y="1952625"/>
            <a:ext cx="392112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9" name="Picture 4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3113" y="4508500"/>
            <a:ext cx="950912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0" name="Grafik 15" descr="etsi2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5900" y="2703513"/>
            <a:ext cx="85725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1" name="Picture 21" descr="LSTI_Logo_400x20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2063" y="5857875"/>
            <a:ext cx="688975" cy="32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2" name="Picture 27" descr="http://ec.europa.eu/research/fp7/images/fp7-gen-rgb_small.gif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3075" y="1949450"/>
            <a:ext cx="604838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3" name="Picture 3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6450" y="3727450"/>
            <a:ext cx="94297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4" name="Picture 3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8788" y="3171825"/>
            <a:ext cx="1436687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5" name="Picture 3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5425" y="2371725"/>
            <a:ext cx="9144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16" name="Rechteck 2"/>
          <p:cNvSpPr>
            <a:spLocks noChangeArrowheads="1"/>
          </p:cNvSpPr>
          <p:nvPr/>
        </p:nvSpPr>
        <p:spPr bwMode="auto">
          <a:xfrm>
            <a:off x="6245225" y="3244850"/>
            <a:ext cx="2476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/>
              <a:t> </a:t>
            </a:r>
          </a:p>
        </p:txBody>
      </p:sp>
      <p:pic>
        <p:nvPicPr>
          <p:cNvPr id="12317" name="Picture 3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6350" y="1847850"/>
            <a:ext cx="12001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8" name="Picture 2" descr="https://encrypted-tbn2.google.com/images?q=tbn:ANd9GcSdXd_vlAVjkcZNunx5omm5JNgw5emy2YmZ9n6FWvmrG06InCcyUA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5725" y="3994150"/>
            <a:ext cx="1263650" cy="7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9" name="Picture 32" descr="https://encrypted-tbn3.gstatic.com/images?q=tbn:ANd9GcRlv2DO_J-vPB5H5Pkmikdqqr8-zPoUFpTcSwIXoeMQIJN81L7x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9300" y="2611438"/>
            <a:ext cx="6000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3840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el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90488" y="620688"/>
            <a:ext cx="7105650" cy="511175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>
                <a:solidFill>
                  <a:srgbClr val="468329"/>
                </a:solidFill>
                <a:latin typeface="+mj-lt"/>
                <a:cs typeface="Arial" charset="0"/>
              </a:rPr>
              <a:t>Lean structures and a contribution driven approach are the key success factors</a:t>
            </a:r>
            <a:endParaRPr lang="de-CH" dirty="0">
              <a:solidFill>
                <a:srgbClr val="468329"/>
              </a:solidFill>
              <a:latin typeface="+mj-lt"/>
              <a:cs typeface="Arial" charset="0"/>
            </a:endParaRPr>
          </a:p>
        </p:txBody>
      </p:sp>
      <p:graphicFrame>
        <p:nvGraphicFramePr>
          <p:cNvPr id="14339" name="Rectangle 14" hidden="1"/>
          <p:cNvGraphicFramePr>
            <a:graphicFrameLocks/>
          </p:cNvGraphicFramePr>
          <p:nvPr>
            <p:custDataLst>
              <p:tags r:id="rId3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5" r:id="rId6" imgW="0" imgH="0" progId="TCLayout.ActiveDocument.1">
                  <p:embed/>
                </p:oleObj>
              </mc:Choice>
              <mc:Fallback>
                <p:oleObj r:id="rId6" imgW="0" imgH="0" progId="TCLayout.ActiveDocument.1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6" name="Foliennummernplatzhalter 14"/>
          <p:cNvSpPr>
            <a:spLocks noGrp="1"/>
          </p:cNvSpPr>
          <p:nvPr>
            <p:ph type="sldNum" sz="quarter" idx="21"/>
            <p:custDataLst>
              <p:tags r:id="rId4"/>
            </p:custDataLst>
          </p:nvPr>
        </p:nvSpPr>
        <p:spPr bwMode="auto">
          <a:xfrm>
            <a:off x="6553200" y="6356350"/>
            <a:ext cx="2133600" cy="365125"/>
          </a:xfrm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fld id="{0EC0822B-EA6B-40FE-A55A-30463458BA6E}" type="slidenum">
              <a:rPr lang="de-CH">
                <a:solidFill>
                  <a:schemeClr val="tx1">
                    <a:tint val="75000"/>
                  </a:schemeClr>
                </a:solidFill>
                <a:latin typeface="DIN 1451 Com Mittelschrift" pitchFamily="34" charset="0"/>
              </a:rPr>
              <a:pPr eaLnBrk="1" hangingPunct="1">
                <a:defRPr/>
              </a:pPr>
              <a:t>11</a:t>
            </a:fld>
            <a:endParaRPr lang="de-CH">
              <a:solidFill>
                <a:schemeClr val="tx1">
                  <a:tint val="75000"/>
                </a:schemeClr>
              </a:solidFill>
              <a:latin typeface="DIN 1451 Com Mittelschrift" pitchFamily="34" charset="0"/>
            </a:endParaRPr>
          </a:p>
        </p:txBody>
      </p:sp>
      <p:sp>
        <p:nvSpPr>
          <p:cNvPr id="23" name="Rechteck 14"/>
          <p:cNvSpPr>
            <a:spLocks noChangeArrowheads="1"/>
          </p:cNvSpPr>
          <p:nvPr/>
        </p:nvSpPr>
        <p:spPr bwMode="auto">
          <a:xfrm>
            <a:off x="249238" y="1868488"/>
            <a:ext cx="3394075" cy="357187"/>
          </a:xfrm>
          <a:prstGeom prst="rect">
            <a:avLst/>
          </a:prstGeom>
          <a:solidFill>
            <a:srgbClr val="468329"/>
          </a:solidFill>
          <a:ln w="19050" algn="ctr">
            <a:solidFill>
              <a:srgbClr val="468329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marL="84138" algn="ctr" defTabSz="762000" eaLnBrk="0" hangingPunct="0"/>
            <a:r>
              <a:rPr lang="en-US" sz="1500" b="1" smtClean="0">
                <a:solidFill>
                  <a:srgbClr val="FFFFFF"/>
                </a:solidFill>
              </a:rPr>
              <a:t>NGMN Partners</a:t>
            </a:r>
            <a:endParaRPr lang="en-US" sz="1500" b="1">
              <a:solidFill>
                <a:srgbClr val="FFFFFF"/>
              </a:solidFill>
            </a:endParaRPr>
          </a:p>
        </p:txBody>
      </p:sp>
      <p:sp>
        <p:nvSpPr>
          <p:cNvPr id="30" name="Rechteck 20"/>
          <p:cNvSpPr>
            <a:spLocks noChangeArrowheads="1"/>
          </p:cNvSpPr>
          <p:nvPr/>
        </p:nvSpPr>
        <p:spPr bwMode="auto">
          <a:xfrm>
            <a:off x="4323644" y="1868488"/>
            <a:ext cx="4524905" cy="357187"/>
          </a:xfrm>
          <a:prstGeom prst="rect">
            <a:avLst/>
          </a:prstGeom>
          <a:solidFill>
            <a:srgbClr val="468329"/>
          </a:solidFill>
          <a:ln w="19050" algn="ctr">
            <a:solidFill>
              <a:srgbClr val="468329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marL="84138" algn="ctr" defTabSz="762000" eaLnBrk="0" hangingPunct="0"/>
            <a:r>
              <a:rPr lang="en-US" sz="1500" b="1" smtClean="0">
                <a:solidFill>
                  <a:srgbClr val="FFFFFF"/>
                </a:solidFill>
              </a:rPr>
              <a:t>NGMN Ltd.</a:t>
            </a:r>
            <a:endParaRPr lang="en-US" sz="1500" b="1">
              <a:solidFill>
                <a:srgbClr val="FFFFFF"/>
              </a:solidFill>
            </a:endParaRPr>
          </a:p>
        </p:txBody>
      </p:sp>
      <p:sp>
        <p:nvSpPr>
          <p:cNvPr id="31" name="Rechteck 30"/>
          <p:cNvSpPr/>
          <p:nvPr/>
        </p:nvSpPr>
        <p:spPr>
          <a:xfrm>
            <a:off x="7991299" y="2357438"/>
            <a:ext cx="857250" cy="32416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DEE3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r>
              <a:rPr lang="en-US" sz="1200" b="1" smtClean="0">
                <a:solidFill>
                  <a:srgbClr val="468329"/>
                </a:solidFill>
              </a:rPr>
              <a:t>Operating Officer</a:t>
            </a:r>
            <a:endParaRPr lang="en-US" sz="1200" b="1">
              <a:solidFill>
                <a:srgbClr val="468329"/>
              </a:solidFill>
            </a:endParaRPr>
          </a:p>
        </p:txBody>
      </p:sp>
      <p:sp>
        <p:nvSpPr>
          <p:cNvPr id="33" name="Rechteck 32"/>
          <p:cNvSpPr/>
          <p:nvPr/>
        </p:nvSpPr>
        <p:spPr>
          <a:xfrm>
            <a:off x="4323645" y="2357438"/>
            <a:ext cx="3558116" cy="6127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DEE3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 smtClean="0">
                <a:solidFill>
                  <a:srgbClr val="468329"/>
                </a:solidFill>
              </a:rPr>
              <a:t>Board</a:t>
            </a:r>
            <a:endParaRPr lang="en-US" sz="1200" dirty="0">
              <a:solidFill>
                <a:srgbClr val="468329"/>
              </a:solidFill>
            </a:endParaRPr>
          </a:p>
        </p:txBody>
      </p:sp>
      <p:sp>
        <p:nvSpPr>
          <p:cNvPr id="34" name="Rechteck 33"/>
          <p:cNvSpPr/>
          <p:nvPr/>
        </p:nvSpPr>
        <p:spPr>
          <a:xfrm>
            <a:off x="6899099" y="3071813"/>
            <a:ext cx="982662" cy="25273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DEE3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smtClean="0">
                <a:solidFill>
                  <a:srgbClr val="468329"/>
                </a:solidFill>
              </a:rPr>
              <a:t>NGMN Forum </a:t>
            </a:r>
            <a:r>
              <a:rPr lang="en-US" sz="1200" smtClean="0">
                <a:solidFill>
                  <a:srgbClr val="468329"/>
                </a:solidFill>
              </a:rPr>
              <a:t>(all Partners)</a:t>
            </a:r>
            <a:endParaRPr lang="en-US" sz="1200">
              <a:solidFill>
                <a:srgbClr val="468329"/>
              </a:solidFill>
            </a:endParaRPr>
          </a:p>
        </p:txBody>
      </p:sp>
      <p:sp>
        <p:nvSpPr>
          <p:cNvPr id="35" name="Rechteck 34"/>
          <p:cNvSpPr/>
          <p:nvPr/>
        </p:nvSpPr>
        <p:spPr>
          <a:xfrm>
            <a:off x="4323644" y="3071813"/>
            <a:ext cx="2486555" cy="9080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DEE3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 smtClean="0">
                <a:solidFill>
                  <a:srgbClr val="468329"/>
                </a:solidFill>
              </a:rPr>
              <a:t>Operating Committee</a:t>
            </a:r>
            <a:endParaRPr lang="en-US" sz="1200" dirty="0">
              <a:solidFill>
                <a:srgbClr val="468329"/>
              </a:solidFill>
            </a:endParaRPr>
          </a:p>
        </p:txBody>
      </p:sp>
      <p:sp>
        <p:nvSpPr>
          <p:cNvPr id="36" name="Rechteck 35"/>
          <p:cNvSpPr/>
          <p:nvPr/>
        </p:nvSpPr>
        <p:spPr>
          <a:xfrm rot="16200000">
            <a:off x="3966580" y="4849945"/>
            <a:ext cx="1101461" cy="285750"/>
          </a:xfrm>
          <a:prstGeom prst="rect">
            <a:avLst/>
          </a:prstGeom>
          <a:noFill/>
          <a:ln w="19050">
            <a:solidFill>
              <a:srgbClr val="DEE3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000" b="1" smtClean="0">
                <a:solidFill>
                  <a:srgbClr val="468329"/>
                </a:solidFill>
              </a:rPr>
              <a:t>CRAN</a:t>
            </a:r>
            <a:endParaRPr lang="en-US" sz="1000" b="1">
              <a:solidFill>
                <a:srgbClr val="468329"/>
              </a:solidFill>
            </a:endParaRPr>
          </a:p>
        </p:txBody>
      </p:sp>
      <p:sp>
        <p:nvSpPr>
          <p:cNvPr id="37" name="Rechteck 36"/>
          <p:cNvSpPr/>
          <p:nvPr/>
        </p:nvSpPr>
        <p:spPr>
          <a:xfrm>
            <a:off x="4323644" y="4089400"/>
            <a:ext cx="2486555" cy="15065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DEE3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/>
          <a:lstStyle/>
          <a:p>
            <a:pPr algn="ctr">
              <a:defRPr/>
            </a:pPr>
            <a:r>
              <a:rPr lang="en-US" sz="1200" b="1" dirty="0" smtClean="0">
                <a:solidFill>
                  <a:srgbClr val="468329"/>
                </a:solidFill>
              </a:rPr>
              <a:t>Projects, Information Exchange</a:t>
            </a:r>
            <a:endParaRPr lang="en-US" sz="1200" b="1" dirty="0">
              <a:solidFill>
                <a:srgbClr val="468329"/>
              </a:solidFill>
            </a:endParaRPr>
          </a:p>
        </p:txBody>
      </p:sp>
      <p:sp>
        <p:nvSpPr>
          <p:cNvPr id="38" name="Rechteck 37"/>
          <p:cNvSpPr/>
          <p:nvPr/>
        </p:nvSpPr>
        <p:spPr>
          <a:xfrm>
            <a:off x="4849624" y="4794250"/>
            <a:ext cx="484188" cy="612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 smtClean="0">
                <a:solidFill>
                  <a:srgbClr val="468329"/>
                </a:solidFill>
              </a:rPr>
              <a:t>...</a:t>
            </a:r>
            <a:endParaRPr lang="en-US" sz="1200" b="1" dirty="0">
              <a:solidFill>
                <a:srgbClr val="468329"/>
              </a:solidFill>
            </a:endParaRPr>
          </a:p>
        </p:txBody>
      </p:sp>
      <p:grpSp>
        <p:nvGrpSpPr>
          <p:cNvPr id="39" name="Gruppieren 1"/>
          <p:cNvGrpSpPr>
            <a:grpSpLocks/>
          </p:cNvGrpSpPr>
          <p:nvPr/>
        </p:nvGrpSpPr>
        <p:grpSpPr bwMode="auto">
          <a:xfrm>
            <a:off x="1103313" y="2387949"/>
            <a:ext cx="2143125" cy="2438400"/>
            <a:chOff x="1260476" y="2727325"/>
            <a:chExt cx="2143125" cy="2438400"/>
          </a:xfrm>
        </p:grpSpPr>
        <p:sp>
          <p:nvSpPr>
            <p:cNvPr id="40" name="Ellipse 39"/>
            <p:cNvSpPr/>
            <p:nvPr/>
          </p:nvSpPr>
          <p:spPr>
            <a:xfrm>
              <a:off x="1260476" y="2727325"/>
              <a:ext cx="1571625" cy="1500188"/>
            </a:xfrm>
            <a:prstGeom prst="ellipse">
              <a:avLst/>
            </a:prstGeom>
            <a:solidFill>
              <a:srgbClr val="DEE3D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200" b="1" smtClean="0">
                  <a:solidFill>
                    <a:srgbClr val="468329"/>
                  </a:solidFill>
                </a:rPr>
                <a:t>Members</a:t>
              </a:r>
            </a:p>
            <a:p>
              <a:pPr algn="ctr">
                <a:defRPr/>
              </a:pPr>
              <a:r>
                <a:rPr lang="en-US" sz="1000" smtClean="0">
                  <a:solidFill>
                    <a:schemeClr val="tx1"/>
                  </a:solidFill>
                </a:rPr>
                <a:t>Operators</a:t>
              </a:r>
              <a:endParaRPr lang="en-US" sz="1000">
                <a:solidFill>
                  <a:schemeClr val="tx1"/>
                </a:solidFill>
              </a:endParaRPr>
            </a:p>
          </p:txBody>
        </p:sp>
        <p:sp>
          <p:nvSpPr>
            <p:cNvPr id="41" name="Ellipse 40"/>
            <p:cNvSpPr/>
            <p:nvPr/>
          </p:nvSpPr>
          <p:spPr>
            <a:xfrm>
              <a:off x="1831976" y="3665538"/>
              <a:ext cx="1571625" cy="1500187"/>
            </a:xfrm>
            <a:prstGeom prst="ellipse">
              <a:avLst/>
            </a:prstGeom>
            <a:solidFill>
              <a:srgbClr val="DEE3D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sz="1200" b="1" smtClean="0">
                  <a:solidFill>
                    <a:srgbClr val="468329"/>
                  </a:solidFill>
                </a:rPr>
                <a:t>Advisors</a:t>
              </a:r>
              <a:endParaRPr lang="en-US" sz="1400" b="1" smtClean="0">
                <a:solidFill>
                  <a:srgbClr val="468329"/>
                </a:solidFill>
              </a:endParaRPr>
            </a:p>
            <a:p>
              <a:pPr algn="ctr">
                <a:defRPr/>
              </a:pPr>
              <a:r>
                <a:rPr lang="en-US" sz="1000" smtClean="0">
                  <a:solidFill>
                    <a:schemeClr val="tx1"/>
                  </a:solidFill>
                </a:rPr>
                <a:t>Universities</a:t>
              </a:r>
              <a:endParaRPr 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42" name="Rechteck 41"/>
          <p:cNvSpPr/>
          <p:nvPr/>
        </p:nvSpPr>
        <p:spPr>
          <a:xfrm rot="16200000">
            <a:off x="4296780" y="4849945"/>
            <a:ext cx="1101461" cy="285750"/>
          </a:xfrm>
          <a:prstGeom prst="rect">
            <a:avLst/>
          </a:prstGeom>
          <a:noFill/>
          <a:ln w="19050">
            <a:solidFill>
              <a:srgbClr val="DEE3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000" b="1" dirty="0" smtClean="0">
                <a:solidFill>
                  <a:srgbClr val="468329"/>
                </a:solidFill>
              </a:rPr>
              <a:t>Project 2</a:t>
            </a:r>
            <a:endParaRPr lang="en-US" sz="1000" b="1" dirty="0">
              <a:solidFill>
                <a:srgbClr val="468329"/>
              </a:solidFill>
            </a:endParaRPr>
          </a:p>
        </p:txBody>
      </p:sp>
      <p:sp>
        <p:nvSpPr>
          <p:cNvPr id="43" name="Rechteck 42"/>
          <p:cNvSpPr/>
          <p:nvPr/>
        </p:nvSpPr>
        <p:spPr>
          <a:xfrm rot="16200000">
            <a:off x="4806364" y="4849945"/>
            <a:ext cx="1101461" cy="285750"/>
          </a:xfrm>
          <a:prstGeom prst="rect">
            <a:avLst/>
          </a:prstGeom>
          <a:noFill/>
          <a:ln w="19050">
            <a:solidFill>
              <a:srgbClr val="DEE3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000" b="1" smtClean="0">
                <a:solidFill>
                  <a:srgbClr val="468329"/>
                </a:solidFill>
              </a:rPr>
              <a:t>Project n</a:t>
            </a:r>
            <a:endParaRPr lang="en-US" sz="1000" b="1">
              <a:solidFill>
                <a:srgbClr val="468329"/>
              </a:solidFill>
            </a:endParaRPr>
          </a:p>
        </p:txBody>
      </p:sp>
      <p:sp>
        <p:nvSpPr>
          <p:cNvPr id="44" name="Rechteck 43"/>
          <p:cNvSpPr/>
          <p:nvPr/>
        </p:nvSpPr>
        <p:spPr>
          <a:xfrm rot="16200000">
            <a:off x="3963405" y="4851533"/>
            <a:ext cx="1101462" cy="285750"/>
          </a:xfrm>
          <a:prstGeom prst="rect">
            <a:avLst/>
          </a:prstGeom>
          <a:noFill/>
          <a:ln w="19050">
            <a:solidFill>
              <a:srgbClr val="DEE3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000" b="1" dirty="0" smtClean="0">
                <a:solidFill>
                  <a:srgbClr val="468329"/>
                </a:solidFill>
              </a:rPr>
              <a:t>Project 1</a:t>
            </a:r>
            <a:endParaRPr lang="en-US" sz="1000" b="1" dirty="0">
              <a:solidFill>
                <a:srgbClr val="468329"/>
              </a:solidFill>
            </a:endParaRPr>
          </a:p>
        </p:txBody>
      </p:sp>
      <p:sp>
        <p:nvSpPr>
          <p:cNvPr id="45" name="Ellipse 44"/>
          <p:cNvSpPr/>
          <p:nvPr/>
        </p:nvSpPr>
        <p:spPr bwMode="auto">
          <a:xfrm>
            <a:off x="446794" y="3326162"/>
            <a:ext cx="1571625" cy="1500188"/>
          </a:xfrm>
          <a:prstGeom prst="ellipse">
            <a:avLst/>
          </a:prstGeom>
          <a:solidFill>
            <a:srgbClr val="DEE3D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smtClean="0">
                <a:solidFill>
                  <a:srgbClr val="468329"/>
                </a:solidFill>
              </a:rPr>
              <a:t>Sponsors</a:t>
            </a:r>
          </a:p>
          <a:p>
            <a:pPr algn="ctr">
              <a:defRPr/>
            </a:pPr>
            <a:r>
              <a:rPr lang="en-US" sz="1000" smtClean="0">
                <a:solidFill>
                  <a:schemeClr val="tx1"/>
                </a:solidFill>
              </a:rPr>
              <a:t>Vendors</a:t>
            </a:r>
            <a:endParaRPr lang="en-US" sz="1000">
              <a:solidFill>
                <a:schemeClr val="tx1"/>
              </a:solidFill>
            </a:endParaRPr>
          </a:p>
        </p:txBody>
      </p:sp>
      <p:sp>
        <p:nvSpPr>
          <p:cNvPr id="46" name="Rechteck 45"/>
          <p:cNvSpPr/>
          <p:nvPr/>
        </p:nvSpPr>
        <p:spPr>
          <a:xfrm rot="16200000">
            <a:off x="5225821" y="4844389"/>
            <a:ext cx="1101461" cy="285750"/>
          </a:xfrm>
          <a:prstGeom prst="rect">
            <a:avLst/>
          </a:prstGeom>
          <a:noFill/>
          <a:ln w="19050">
            <a:solidFill>
              <a:srgbClr val="DEE3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000" b="1" dirty="0" smtClean="0">
                <a:solidFill>
                  <a:srgbClr val="468329"/>
                </a:solidFill>
              </a:rPr>
              <a:t>Info. Exch. item 1</a:t>
            </a:r>
            <a:endParaRPr lang="en-US" sz="1000" b="1" dirty="0">
              <a:solidFill>
                <a:srgbClr val="468329"/>
              </a:solidFill>
            </a:endParaRPr>
          </a:p>
        </p:txBody>
      </p:sp>
      <p:sp>
        <p:nvSpPr>
          <p:cNvPr id="47" name="Rechteck 46"/>
          <p:cNvSpPr/>
          <p:nvPr/>
        </p:nvSpPr>
        <p:spPr>
          <a:xfrm>
            <a:off x="6131443" y="4788694"/>
            <a:ext cx="484188" cy="612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smtClean="0">
                <a:solidFill>
                  <a:srgbClr val="468329"/>
                </a:solidFill>
              </a:rPr>
              <a:t>...</a:t>
            </a:r>
            <a:endParaRPr lang="en-US" sz="1200" b="1">
              <a:solidFill>
                <a:srgbClr val="468329"/>
              </a:solidFill>
            </a:endParaRPr>
          </a:p>
        </p:txBody>
      </p:sp>
      <p:sp>
        <p:nvSpPr>
          <p:cNvPr id="48" name="Rechteck 47"/>
          <p:cNvSpPr/>
          <p:nvPr/>
        </p:nvSpPr>
        <p:spPr>
          <a:xfrm rot="16200000">
            <a:off x="5556021" y="4844389"/>
            <a:ext cx="1101461" cy="285750"/>
          </a:xfrm>
          <a:prstGeom prst="rect">
            <a:avLst/>
          </a:prstGeom>
          <a:noFill/>
          <a:ln w="19050">
            <a:solidFill>
              <a:srgbClr val="DEE3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000" b="1" dirty="0" smtClean="0">
                <a:solidFill>
                  <a:srgbClr val="468329"/>
                </a:solidFill>
              </a:rPr>
              <a:t>Info. </a:t>
            </a:r>
            <a:r>
              <a:rPr lang="en-US" sz="1000" b="1" dirty="0">
                <a:solidFill>
                  <a:srgbClr val="468329"/>
                </a:solidFill>
              </a:rPr>
              <a:t>Exch. </a:t>
            </a:r>
            <a:r>
              <a:rPr lang="en-US" sz="1000" b="1" dirty="0" smtClean="0">
                <a:solidFill>
                  <a:srgbClr val="468329"/>
                </a:solidFill>
              </a:rPr>
              <a:t>Item 2</a:t>
            </a:r>
            <a:endParaRPr lang="en-US" sz="1000" b="1" dirty="0">
              <a:solidFill>
                <a:srgbClr val="468329"/>
              </a:solidFill>
            </a:endParaRPr>
          </a:p>
        </p:txBody>
      </p:sp>
      <p:sp>
        <p:nvSpPr>
          <p:cNvPr id="49" name="Rechteck 48"/>
          <p:cNvSpPr/>
          <p:nvPr/>
        </p:nvSpPr>
        <p:spPr>
          <a:xfrm rot="16200000">
            <a:off x="6122050" y="4844389"/>
            <a:ext cx="1101461" cy="285750"/>
          </a:xfrm>
          <a:prstGeom prst="rect">
            <a:avLst/>
          </a:prstGeom>
          <a:noFill/>
          <a:ln w="19050">
            <a:solidFill>
              <a:srgbClr val="DEE3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000" b="1" dirty="0" smtClean="0">
                <a:solidFill>
                  <a:srgbClr val="468329"/>
                </a:solidFill>
              </a:rPr>
              <a:t>Info. </a:t>
            </a:r>
            <a:r>
              <a:rPr lang="en-US" sz="1000" b="1" dirty="0">
                <a:solidFill>
                  <a:srgbClr val="468329"/>
                </a:solidFill>
              </a:rPr>
              <a:t>Exch. </a:t>
            </a:r>
            <a:r>
              <a:rPr lang="en-US" sz="1000" b="1" dirty="0" smtClean="0">
                <a:solidFill>
                  <a:srgbClr val="468329"/>
                </a:solidFill>
              </a:rPr>
              <a:t>Item n</a:t>
            </a:r>
            <a:endParaRPr lang="en-US" sz="1000" b="1" dirty="0">
              <a:solidFill>
                <a:srgbClr val="46832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7846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Foliennummernplatzhalter 14"/>
          <p:cNvSpPr>
            <a:spLocks noGrp="1"/>
          </p:cNvSpPr>
          <p:nvPr>
            <p:ph type="sldNum" sz="quarter" idx="10"/>
            <p:custDataLst>
              <p:tags r:id="rId1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58760AD8-8785-4BB0-892A-F2BB2D9E9454}" type="slidenum">
              <a:rPr lang="de-CH" smtClean="0">
                <a:solidFill>
                  <a:srgbClr val="898989"/>
                </a:solidFill>
                <a:latin typeface="DIN 1451 Com Mittelschrift" pitchFamily="34" charset="0"/>
              </a:rPr>
              <a:pPr eaLnBrk="1" hangingPunct="1"/>
              <a:t>2</a:t>
            </a:fld>
            <a:endParaRPr lang="de-CH" smtClean="0">
              <a:solidFill>
                <a:srgbClr val="898989"/>
              </a:solidFill>
              <a:latin typeface="DIN 1451 Com Mittelschrift" pitchFamily="34" charset="0"/>
            </a:endParaRPr>
          </a:p>
        </p:txBody>
      </p:sp>
      <p:sp>
        <p:nvSpPr>
          <p:cNvPr id="314" name="Titel 1"/>
          <p:cNvSpPr>
            <a:spLocks noGrp="1"/>
          </p:cNvSpPr>
          <p:nvPr>
            <p:ph type="title"/>
          </p:nvPr>
        </p:nvSpPr>
        <p:spPr>
          <a:xfrm>
            <a:off x="142875" y="560388"/>
            <a:ext cx="6127750" cy="511175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NGMN Alliance Partners</a:t>
            </a:r>
            <a:endParaRPr lang="de-DE" dirty="0"/>
          </a:p>
        </p:txBody>
      </p:sp>
      <p:sp>
        <p:nvSpPr>
          <p:cNvPr id="234" name="AutoShape 20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269875" y="1701800"/>
            <a:ext cx="5037138" cy="193675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699419"/>
            </a:solidFill>
            <a:miter lim="800000"/>
            <a:headEnd/>
            <a:tailEnd/>
          </a:ln>
        </p:spPr>
        <p:txBody>
          <a:bodyPr tIns="46800" anchor="ctr"/>
          <a:lstStyle/>
          <a:p>
            <a:pPr algn="ctr" defTabSz="762000" eaLnBrk="0" hangingPunct="0">
              <a:tabLst>
                <a:tab pos="185738" algn="l"/>
              </a:tabLst>
            </a:pPr>
            <a:r>
              <a:rPr lang="en-US" altLang="de-DE" sz="1200" b="1">
                <a:solidFill>
                  <a:srgbClr val="FFFFFF"/>
                </a:solidFill>
              </a:rPr>
              <a:t>Members</a:t>
            </a:r>
          </a:p>
        </p:txBody>
      </p:sp>
      <p:sp>
        <p:nvSpPr>
          <p:cNvPr id="235" name="AutoShape 21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255588" y="3429000"/>
            <a:ext cx="5043487" cy="193675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699419"/>
            </a:solidFill>
            <a:miter lim="800000"/>
            <a:headEnd/>
            <a:tailEnd/>
          </a:ln>
        </p:spPr>
        <p:txBody>
          <a:bodyPr tIns="46800" anchor="ctr"/>
          <a:lstStyle/>
          <a:p>
            <a:pPr algn="ctr" defTabSz="762000" eaLnBrk="0" hangingPunct="0">
              <a:tabLst>
                <a:tab pos="185738" algn="l"/>
              </a:tabLst>
            </a:pPr>
            <a:r>
              <a:rPr lang="en-US" altLang="de-DE" sz="1200" b="1">
                <a:solidFill>
                  <a:srgbClr val="FFFFFF"/>
                </a:solidFill>
              </a:rPr>
              <a:t> Sponsors and Advisors</a:t>
            </a:r>
          </a:p>
        </p:txBody>
      </p:sp>
      <p:pic>
        <p:nvPicPr>
          <p:cNvPr id="236" name="Grafik 1"/>
          <p:cNvPicPr preferRelativeResize="0"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6438" y="2659063"/>
            <a:ext cx="7604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7" name="Grafik 6258"/>
          <p:cNvPicPr preferRelativeResize="0"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6438" y="2300288"/>
            <a:ext cx="758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8" name="Grafik 6257"/>
          <p:cNvPicPr preferRelativeResize="0"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525" y="2300288"/>
            <a:ext cx="7604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9" name="Picture 21" descr="P:\Templates\About us Grafiken\Alle Partner Logos\Members\Logo Telus.jpg"/>
          <p:cNvPicPr preferRelativeResize="0"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0938" y="2659063"/>
            <a:ext cx="758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0" name="Picture 6" descr="P:\Templates\About us Grafiken\Alle Partner Logos\Members\Logo AT&amp;T.jpg"/>
          <p:cNvPicPr preferRelativeResize="0"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525" y="1939925"/>
            <a:ext cx="758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1" name="Picture 7" descr="P:\Templates\About us Grafiken\Alle Partner Logos\Members\Logo Bell.jpg"/>
          <p:cNvPicPr preferRelativeResize="0"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188" y="1939925"/>
            <a:ext cx="7588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2" name="Picture 8" descr="P:\Templates\About us Grafiken\Alle Partner Logos\Members\Logo China Mobile.jpg"/>
          <p:cNvPicPr preferRelativeResize="0"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3688" y="1939925"/>
            <a:ext cx="7604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3" name="Picture 9" descr="P:\Templates\About us Grafiken\Alle Partner Logos\Members\Logo KPN.jpg"/>
          <p:cNvPicPr preferRelativeResize="0">
            <a:picLocks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188" y="1939925"/>
            <a:ext cx="758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4" name="Picture 12" descr="P:\Templates\About us Grafiken\Alle Partner Logos\Members\Logo NTT Docomo.jpg"/>
          <p:cNvPicPr preferRelativeResize="0">
            <a:picLocks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775" y="2300288"/>
            <a:ext cx="758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" name="Picture 15" descr="P:\Templates\About us Grafiken\Alle Partner Logos\Members\Logo SK Telecom.jpg"/>
          <p:cNvPicPr preferRelativeResize="0">
            <a:picLocks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9350" y="2300288"/>
            <a:ext cx="7604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" name="Picture 17" descr="P:\Templates\About us Grafiken\Alle Partner Logos\Members\Logo Telecom Italia.jpg"/>
          <p:cNvPicPr preferRelativeResize="0">
            <a:picLocks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525" y="2659063"/>
            <a:ext cx="758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7" name="Picture 20" descr="P:\Templates\About us Grafiken\Alle Partner Logos\Members\Logo Telstra.jpg"/>
          <p:cNvPicPr preferRelativeResize="0">
            <a:picLocks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3688" y="2659063"/>
            <a:ext cx="758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8" name="Grafik 73" descr="T_Logo.jpg"/>
          <p:cNvPicPr preferRelativeResize="0">
            <a:picLocks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0938" y="1939925"/>
            <a:ext cx="7604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9" name="Picture 84" descr="C:\Users\smalschok.NGMN\AppData\Local\Microsoft\Windows\Temporary Internet Files\Content.Outlook\UAPB7JR1\ngmn_einzellogo_Yota_150dpi.jpg"/>
          <p:cNvPicPr preferRelativeResize="0">
            <a:picLocks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6438" y="3019425"/>
            <a:ext cx="758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0" name="Picture 23" descr="P:\Templates\About us Grafiken\Alle Partner Logos\Members\Logo Vodafone.jpg"/>
          <p:cNvPicPr preferRelativeResize="0">
            <a:picLocks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188" y="3019425"/>
            <a:ext cx="7604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1" name="Picture 72" descr="N:\Ablage\ngmn Ltd- Company Broschure Update (6771)\Members Einzellogos\150dpi\ngmn_einzellogos_Members_SingTel.png"/>
          <p:cNvPicPr preferRelativeResize="0">
            <a:picLocks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3688" y="2300288"/>
            <a:ext cx="758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2" name="Picture 75" descr="N:\Ablage\ngmn Ltd- Company Broschure Update (6771)\Members Einzellogos\150dpi\ngmn_einzellogos_Members_VimpelCom.png"/>
          <p:cNvPicPr preferRelativeResize="0">
            <a:picLocks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525" y="3019425"/>
            <a:ext cx="7604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3" name="Picture 71" descr="N:\Ablage\ngmn Ltd- Company Broschure Update (6771)\Members Einzellogos\150dpi\ngmn_einzellogos_Members_BT.png"/>
          <p:cNvPicPr preferRelativeResize="0">
            <a:picLocks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4850" y="1939925"/>
            <a:ext cx="7604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4" name="Picture 73" descr="N:\Ablage\ngmn Ltd- Company Broschure Update (6771)\Members Einzellogos\150dpi\ngmn_einzellogos_Members_Tele2.png"/>
          <p:cNvPicPr preferRelativeResize="0">
            <a:picLocks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6600" y="2300288"/>
            <a:ext cx="7604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5" name="Picture 79" descr="N:\Ablage\ngmn Ltd- Company Broschure Update (6771)\Members Einzellogos\150dpi\ngmn_einzellogos_Members_turkcell.png"/>
          <p:cNvPicPr preferRelativeResize="0">
            <a:picLocks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6600" y="2659063"/>
            <a:ext cx="7604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" name="Picture 76" descr="N:\Ablage\ngmn Ltd- Company Broschure Update (6771)\Members Einzellogos\150dpi\ngmn_einzellogos_Members_telefonica.png"/>
          <p:cNvPicPr preferRelativeResize="0">
            <a:picLocks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188" y="2659063"/>
            <a:ext cx="758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7" name="Grafik 132" descr="Uni Kassel.jpg"/>
          <p:cNvPicPr preferRelativeResize="0">
            <a:picLocks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4850" y="5991225"/>
            <a:ext cx="758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8" name="Grafik 133" descr="RWTH.jpg"/>
          <p:cNvPicPr preferRelativeResize="0">
            <a:picLocks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525" y="5610225"/>
            <a:ext cx="758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9" name="Grafik 134" descr="TUe.jpg"/>
          <p:cNvPicPr preferRelativeResize="0">
            <a:picLocks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0938" y="5610225"/>
            <a:ext cx="758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0" name="Picture 67" descr="P:\NGMN Partner\Partner Logos\Advisors\300 dpi\tno_innovationforlife.png"/>
          <p:cNvPicPr preferRelativeResize="0">
            <a:picLocks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188" y="5610225"/>
            <a:ext cx="758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1" name="Picture 68" descr="C:\Users\smalschok.NGMN\AppData\Local\Microsoft\Windows\Temporary Internet Files\Content.Outlook\QDSGV8W3\fraunhofer_institute.png"/>
          <p:cNvPicPr preferRelativeResize="0">
            <a:picLocks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188" y="5610225"/>
            <a:ext cx="758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2" name="Grafik 2"/>
          <p:cNvPicPr preferRelativeResize="0">
            <a:picLocks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525" y="5991225"/>
            <a:ext cx="7604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3" name="Grafik 129"/>
          <p:cNvPicPr preferRelativeResize="0">
            <a:picLocks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188" y="5991225"/>
            <a:ext cx="758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4" name="Grafik 65"/>
          <p:cNvPicPr preferRelativeResize="0">
            <a:picLocks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188" y="4089400"/>
            <a:ext cx="7604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5" name="Grafik 67"/>
          <p:cNvPicPr preferRelativeResize="0">
            <a:picLocks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0938" y="3709988"/>
            <a:ext cx="76041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" name="Grafik 1"/>
          <p:cNvPicPr preferRelativeResize="0">
            <a:picLocks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188" y="3709988"/>
            <a:ext cx="7588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7" name="Grafik 1"/>
          <p:cNvPicPr preferRelativeResize="0">
            <a:picLocks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4850" y="4849813"/>
            <a:ext cx="7604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8" name="Grafik 6261"/>
          <p:cNvPicPr preferRelativeResize="0">
            <a:picLocks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188" y="4849813"/>
            <a:ext cx="7604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9" name="Grafik 12"/>
          <p:cNvPicPr preferRelativeResize="0">
            <a:picLocks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188" y="4468813"/>
            <a:ext cx="758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0" name="Grafik 10"/>
          <p:cNvPicPr preferRelativeResize="0">
            <a:picLocks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188" y="4468813"/>
            <a:ext cx="758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1" name="Grafik 88" descr="ZTE.jpg"/>
          <p:cNvPicPr preferRelativeResize="0">
            <a:picLocks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188" y="5230813"/>
            <a:ext cx="758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2" name="Grafik 91" descr="Alcatel Lucent.jpg"/>
          <p:cNvPicPr preferRelativeResize="0">
            <a:picLocks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525" y="3709988"/>
            <a:ext cx="7588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3" name="Grafik 95" descr="Cisco.jpg"/>
          <p:cNvPicPr preferRelativeResize="0">
            <a:picLocks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525" y="4089400"/>
            <a:ext cx="758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4" name="Grafik 98" descr="Ericsson.jpg"/>
          <p:cNvPicPr preferRelativeResize="0">
            <a:picLocks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0938" y="4089400"/>
            <a:ext cx="7604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5" name="Grafik 102" descr="Hitachi.jpg"/>
          <p:cNvPicPr preferRelativeResize="0">
            <a:picLocks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4850" y="4468813"/>
            <a:ext cx="758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" name="Grafik 103" descr="Huawei.jpg"/>
          <p:cNvPicPr preferRelativeResize="0">
            <a:picLocks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3688" y="4468813"/>
            <a:ext cx="7604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7" name="Grafik 111" descr="NEC.jpg"/>
          <p:cNvPicPr preferRelativeResize="0">
            <a:picLocks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0938" y="4849813"/>
            <a:ext cx="758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8" name="Grafik 124" descr="Qualcomm.jpg"/>
          <p:cNvPicPr preferRelativeResize="0">
            <a:picLocks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188" y="5230813"/>
            <a:ext cx="758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9" name="Grafik 119" descr="Rohde u Schwarz.jpg"/>
          <p:cNvPicPr preferRelativeResize="0">
            <a:picLocks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4850" y="5230813"/>
            <a:ext cx="7604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0" name="Grafik 120" descr="Samsung.jpg"/>
          <p:cNvPicPr preferRelativeResize="0">
            <a:picLocks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3688" y="5230813"/>
            <a:ext cx="7604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1" name="Grafik 126" descr="Tellabs.jpg"/>
          <p:cNvPicPr preferRelativeResize="0">
            <a:picLocks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0938" y="5230813"/>
            <a:ext cx="758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2" name="Grafik 9"/>
          <p:cNvPicPr preferRelativeResize="0">
            <a:picLocks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188" y="3709988"/>
            <a:ext cx="7588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3" name="Grafik 10"/>
          <p:cNvPicPr preferRelativeResize="0">
            <a:picLocks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188" y="4089400"/>
            <a:ext cx="758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4" name="Grafik 5"/>
          <p:cNvPicPr preferRelativeResize="0">
            <a:picLocks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4850" y="3709988"/>
            <a:ext cx="76041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5" name="Grafik 1"/>
          <p:cNvPicPr preferRelativeResize="0">
            <a:picLocks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525" y="5230813"/>
            <a:ext cx="758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" name="Grafik 301"/>
          <p:cNvPicPr preferRelativeResize="0">
            <a:picLocks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3688" y="4089400"/>
            <a:ext cx="7604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7" name="Grafik 303"/>
          <p:cNvPicPr preferRelativeResize="0">
            <a:picLocks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3688" y="5610225"/>
            <a:ext cx="7604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8" name="Grafik 109" descr="Mimon.jpg"/>
          <p:cNvPicPr preferRelativeResize="0">
            <a:picLocks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3688" y="4849813"/>
            <a:ext cx="758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9" name="Grafik 4"/>
          <p:cNvPicPr preferRelativeResize="0">
            <a:picLocks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3688" y="3709988"/>
            <a:ext cx="76041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0" name="Picture 79" descr="N:\Ablage\ngmn Ltd- Company Broschure Update (6771)\Members Einzellogos\150dpi\ngmn_einzellogos_Members_uni_piraeus.png"/>
          <p:cNvPicPr preferRelativeResize="0">
            <a:picLocks noChangeArrowheads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3688" y="5991225"/>
            <a:ext cx="7604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1" name="Picture 75" descr="N:\Ablage\ngmn Ltd- Company Broschure Update (6771)\Members Einzellogos\150dpi\ngmn_einzellogos_Members_Uni_Toronto.png"/>
          <p:cNvPicPr preferRelativeResize="0">
            <a:picLocks noChangeArrowheads="1"/>
          </p:cNvPicPr>
          <p:nvPr/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0938" y="5991225"/>
            <a:ext cx="7604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2" name="Picture 73" descr="N:\Ablage\ngmn Ltd- Company Broschure Update (6771)\Members Einzellogos\150dpi\ngmn_einzellogos_Members_Beijing.png"/>
          <p:cNvPicPr preferRelativeResize="0">
            <a:picLocks noChangeArrowheads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4850" y="5610225"/>
            <a:ext cx="7604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3" name="Picture 76" descr="N:\Ablage\ngmn Ltd- Company Broschure Update (6771)\Members Einzellogos\150dpi\ngmn_einzellogos_Members_InfoVista.png"/>
          <p:cNvPicPr preferRelativeResize="0">
            <a:picLocks noChangeArrowheads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0938" y="4468813"/>
            <a:ext cx="758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4" name="Picture 77" descr="N:\Ablage\ngmn Ltd- Company Broschure Update (6771)\Members Einzellogos\150dpi\ngmn_einzellogos_Members_jdsu.png"/>
          <p:cNvPicPr preferRelativeResize="0">
            <a:picLocks noChangeArrowheads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525" y="4849813"/>
            <a:ext cx="7604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5" name="Picture 80" descr="N:\Ablage\ngmn Ltd- Company Broschure Update (6771)\Members Einzellogos\150dpi\ngmn_einzellogos_Members_nsn.png"/>
          <p:cNvPicPr preferRelativeResize="0">
            <a:picLocks noChangeArrowheads="1"/>
          </p:cNvPicPr>
          <p:nvPr/>
        </p:nvPicPr>
        <p:blipFill>
          <a:blip r:embed="rId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188" y="4849813"/>
            <a:ext cx="7604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" name="Picture 75" descr="N:\Ablage\ngmn Ltd- Company Broschure Update (6771)\Members Einzellogos\150dpi\ngmn_einzellogos_Members_datang.png"/>
          <p:cNvPicPr preferRelativeResize="0">
            <a:picLocks noChangeArrowheads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4850" y="4089400"/>
            <a:ext cx="758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" name="Picture 80" descr="N:\Ablage\ngmn Ltd- Company Broschure Update (6771)\Members Einzellogos\150dpi\ngmn_einzellogos_Members_nsn.png"/>
          <p:cNvPicPr preferRelativeResize="0">
            <a:picLocks noChangeArrowheads="1"/>
          </p:cNvPicPr>
          <p:nvPr/>
        </p:nvPicPr>
        <p:blipFill>
          <a:blip r:embed="rId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525" y="4468813"/>
            <a:ext cx="7604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8" name="Picture 2" descr="http://www.fih-foxconn.com/images/logo.jpg"/>
          <p:cNvPicPr preferRelativeResize="0">
            <a:picLocks noChangeAspect="1" noChangeArrowheads="1"/>
          </p:cNvPicPr>
          <p:nvPr/>
        </p:nvPicPr>
        <p:blipFill>
          <a:blip r:embed="rId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68" r="65810" b="2905"/>
          <a:stretch>
            <a:fillRect/>
          </a:stretch>
        </p:blipFill>
        <p:spPr bwMode="auto">
          <a:xfrm>
            <a:off x="344488" y="4484688"/>
            <a:ext cx="577850" cy="30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3086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liennummernplatzhalter 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5C7E0424-2ABC-4FEF-B7F8-427498759AF4}" type="slidenum">
              <a:rPr lang="en-US" sz="1000" smtClean="0"/>
              <a:pPr>
                <a:defRPr/>
              </a:pPr>
              <a:t>3</a:t>
            </a:fld>
            <a:endParaRPr lang="en-US" sz="1000"/>
          </a:p>
        </p:txBody>
      </p:sp>
      <p:sp>
        <p:nvSpPr>
          <p:cNvPr id="12" name="Titel 10"/>
          <p:cNvSpPr>
            <a:spLocks noGrp="1"/>
          </p:cNvSpPr>
          <p:nvPr>
            <p:ph type="title"/>
          </p:nvPr>
        </p:nvSpPr>
        <p:spPr>
          <a:xfrm>
            <a:off x="142875" y="560388"/>
            <a:ext cx="7624763" cy="51117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468329"/>
                </a:solidFill>
                <a:latin typeface="+mj-lt"/>
              </a:rPr>
              <a:t>Board Directors (see </a:t>
            </a:r>
            <a:r>
              <a:rPr lang="en-US" dirty="0">
                <a:solidFill>
                  <a:srgbClr val="468329"/>
                </a:solidFill>
                <a:latin typeface="+mj-lt"/>
              </a:rPr>
              <a:t>http://</a:t>
            </a:r>
            <a:r>
              <a:rPr lang="en-US" dirty="0" smtClean="0">
                <a:solidFill>
                  <a:srgbClr val="468329"/>
                </a:solidFill>
                <a:latin typeface="+mj-lt"/>
              </a:rPr>
              <a:t>www.ngmn.org/aboutus/board.html)</a:t>
            </a:r>
            <a:endParaRPr lang="en-US" dirty="0">
              <a:solidFill>
                <a:srgbClr val="468329"/>
              </a:solidFill>
              <a:latin typeface="+mj-lt"/>
            </a:endParaRPr>
          </a:p>
        </p:txBody>
      </p:sp>
      <p:sp>
        <p:nvSpPr>
          <p:cNvPr id="10244" name="Textfeld 1"/>
          <p:cNvSpPr txBox="1">
            <a:spLocks noChangeArrowheads="1"/>
          </p:cNvSpPr>
          <p:nvPr/>
        </p:nvSpPr>
        <p:spPr bwMode="auto">
          <a:xfrm>
            <a:off x="0" y="1612900"/>
            <a:ext cx="4522788" cy="532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lnSpc>
                <a:spcPts val="12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200" b="1" dirty="0"/>
              <a:t>Dr. Jae W. Byun</a:t>
            </a:r>
          </a:p>
          <a:p>
            <a:pPr eaLnBrk="1" hangingPunct="1">
              <a:lnSpc>
                <a:spcPts val="12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200" dirty="0"/>
              <a:t>Chairman of the Board ,CTO and Head of Technology Division, SK Telecom</a:t>
            </a:r>
          </a:p>
          <a:p>
            <a:pPr eaLnBrk="1" hangingPunct="1">
              <a:lnSpc>
                <a:spcPts val="1200"/>
              </a:lnSpc>
              <a:spcBef>
                <a:spcPts val="300"/>
              </a:spcBef>
              <a:spcAft>
                <a:spcPts val="300"/>
              </a:spcAft>
            </a:pPr>
            <a:r>
              <a:rPr lang="de-DE" sz="1200" b="1" dirty="0"/>
              <a:t>Enrique Blanco </a:t>
            </a:r>
            <a:r>
              <a:rPr lang="de-DE" sz="1200" b="1" dirty="0" err="1"/>
              <a:t>Nadales</a:t>
            </a:r>
            <a:endParaRPr lang="de-DE" sz="1200" b="1" dirty="0"/>
          </a:p>
          <a:p>
            <a:pPr eaLnBrk="1" hangingPunct="1">
              <a:lnSpc>
                <a:spcPts val="1200"/>
              </a:lnSpc>
              <a:spcBef>
                <a:spcPts val="300"/>
              </a:spcBef>
              <a:spcAft>
                <a:spcPts val="300"/>
              </a:spcAft>
            </a:pPr>
            <a:r>
              <a:rPr lang="de-DE" sz="1200" dirty="0"/>
              <a:t>Global CTO, Telefonica S.A. </a:t>
            </a:r>
          </a:p>
          <a:p>
            <a:pPr eaLnBrk="1" hangingPunct="1">
              <a:lnSpc>
                <a:spcPts val="12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200" b="1" dirty="0"/>
              <a:t>Hugh Bradlow</a:t>
            </a:r>
          </a:p>
          <a:p>
            <a:pPr eaLnBrk="1" hangingPunct="1">
              <a:lnSpc>
                <a:spcPts val="12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200" dirty="0"/>
              <a:t>Chief Technology Officer, Telstra Corporation </a:t>
            </a:r>
          </a:p>
          <a:p>
            <a:pPr eaLnBrk="1" hangingPunct="1">
              <a:lnSpc>
                <a:spcPts val="12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200" b="1" dirty="0"/>
              <a:t>Sandro Dionisi</a:t>
            </a:r>
          </a:p>
          <a:p>
            <a:pPr eaLnBrk="1" hangingPunct="1">
              <a:lnSpc>
                <a:spcPts val="12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200" dirty="0"/>
              <a:t>Head of TI Lab (Innovation and Engineering </a:t>
            </a:r>
            <a:r>
              <a:rPr lang="en-US" sz="1200" dirty="0" err="1"/>
              <a:t>dpt</a:t>
            </a:r>
            <a:r>
              <a:rPr lang="en-US" sz="1200" dirty="0"/>
              <a:t>),</a:t>
            </a:r>
            <a:br>
              <a:rPr lang="en-US" sz="1200" dirty="0"/>
            </a:br>
            <a:r>
              <a:rPr lang="en-US" sz="1200" dirty="0"/>
              <a:t>Telecom Italia </a:t>
            </a:r>
            <a:r>
              <a:rPr lang="en-US" sz="1200" dirty="0" err="1"/>
              <a:t>S.p.A</a:t>
            </a:r>
            <a:r>
              <a:rPr lang="en-US" sz="1200" dirty="0"/>
              <a:t>. </a:t>
            </a:r>
          </a:p>
          <a:p>
            <a:pPr eaLnBrk="1" hangingPunct="1">
              <a:lnSpc>
                <a:spcPts val="12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200" b="1" dirty="0" err="1"/>
              <a:t>Bulent</a:t>
            </a:r>
            <a:r>
              <a:rPr lang="en-US" sz="1200" b="1" dirty="0"/>
              <a:t> </a:t>
            </a:r>
            <a:r>
              <a:rPr lang="en-US" sz="1200" b="1" dirty="0" err="1"/>
              <a:t>Elonu</a:t>
            </a:r>
            <a:endParaRPr lang="en-US" sz="1200" b="1" dirty="0"/>
          </a:p>
          <a:p>
            <a:pPr eaLnBrk="1" hangingPunct="1">
              <a:lnSpc>
                <a:spcPts val="12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200" dirty="0"/>
              <a:t>Chief Network Operations Officer, </a:t>
            </a:r>
            <a:r>
              <a:rPr lang="en-US" sz="1200" dirty="0" err="1"/>
              <a:t>TurkCell</a:t>
            </a:r>
            <a:r>
              <a:rPr lang="en-US" sz="1200" dirty="0"/>
              <a:t> </a:t>
            </a:r>
          </a:p>
          <a:p>
            <a:pPr eaLnBrk="1" hangingPunct="1">
              <a:lnSpc>
                <a:spcPts val="12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200" b="1" dirty="0"/>
              <a:t>Dr. Ibrahim </a:t>
            </a:r>
            <a:r>
              <a:rPr lang="en-US" sz="1200" b="1" dirty="0" err="1"/>
              <a:t>Gedeon</a:t>
            </a:r>
            <a:endParaRPr lang="en-US" sz="1200" b="1" dirty="0"/>
          </a:p>
          <a:p>
            <a:pPr eaLnBrk="1" hangingPunct="1">
              <a:lnSpc>
                <a:spcPts val="12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200" dirty="0"/>
              <a:t>Chief Technology Officer, TELUS </a:t>
            </a:r>
          </a:p>
          <a:p>
            <a:pPr eaLnBrk="1" hangingPunct="1">
              <a:lnSpc>
                <a:spcPts val="12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200" b="1" dirty="0"/>
              <a:t>Joachim Horn</a:t>
            </a:r>
          </a:p>
          <a:p>
            <a:pPr eaLnBrk="1" hangingPunct="1">
              <a:lnSpc>
                <a:spcPts val="12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200" dirty="0"/>
              <a:t>Group CTIO, Tele2 </a:t>
            </a:r>
          </a:p>
          <a:p>
            <a:pPr eaLnBrk="1" hangingPunct="1">
              <a:lnSpc>
                <a:spcPts val="1200"/>
              </a:lnSpc>
              <a:spcBef>
                <a:spcPts val="300"/>
              </a:spcBef>
              <a:spcAft>
                <a:spcPts val="300"/>
              </a:spcAft>
            </a:pPr>
            <a:r>
              <a:rPr lang="de-DE" sz="1200" b="1" dirty="0"/>
              <a:t>Dr. Bruno Jacobfeuerborn</a:t>
            </a:r>
          </a:p>
          <a:p>
            <a:pPr eaLnBrk="1" hangingPunct="1">
              <a:lnSpc>
                <a:spcPts val="1200"/>
              </a:lnSpc>
              <a:spcBef>
                <a:spcPts val="300"/>
              </a:spcBef>
              <a:spcAft>
                <a:spcPts val="300"/>
              </a:spcAft>
            </a:pPr>
            <a:r>
              <a:rPr lang="de-DE" sz="1200" dirty="0" err="1"/>
              <a:t>Chief</a:t>
            </a:r>
            <a:r>
              <a:rPr lang="de-DE" sz="1200" dirty="0"/>
              <a:t> Technology Officer (CTO) </a:t>
            </a:r>
            <a:r>
              <a:rPr lang="de-DE" sz="1200" dirty="0" err="1"/>
              <a:t>of</a:t>
            </a:r>
            <a:r>
              <a:rPr lang="de-DE" sz="1200" dirty="0"/>
              <a:t> Deutsche Telekom AG </a:t>
            </a:r>
          </a:p>
          <a:p>
            <a:pPr eaLnBrk="1" hangingPunct="1">
              <a:lnSpc>
                <a:spcPts val="1200"/>
              </a:lnSpc>
              <a:spcBef>
                <a:spcPts val="300"/>
              </a:spcBef>
              <a:spcAft>
                <a:spcPts val="300"/>
              </a:spcAft>
            </a:pPr>
            <a:r>
              <a:rPr lang="de-DE" sz="1200" b="1" dirty="0"/>
              <a:t>LI </a:t>
            </a:r>
            <a:r>
              <a:rPr lang="de-DE" sz="1200" b="1" dirty="0" err="1"/>
              <a:t>Zhengmao</a:t>
            </a:r>
            <a:endParaRPr lang="de-DE" sz="1200" b="1" dirty="0"/>
          </a:p>
          <a:p>
            <a:pPr eaLnBrk="1" hangingPunct="1">
              <a:lnSpc>
                <a:spcPts val="1200"/>
              </a:lnSpc>
              <a:spcBef>
                <a:spcPts val="300"/>
              </a:spcBef>
              <a:spcAft>
                <a:spcPts val="300"/>
              </a:spcAft>
            </a:pPr>
            <a:r>
              <a:rPr lang="de-DE" sz="1200" dirty="0"/>
              <a:t>Executive </a:t>
            </a:r>
            <a:r>
              <a:rPr lang="de-DE" sz="1200" dirty="0" err="1"/>
              <a:t>Vice</a:t>
            </a:r>
            <a:r>
              <a:rPr lang="de-DE" sz="1200" dirty="0"/>
              <a:t> </a:t>
            </a:r>
            <a:r>
              <a:rPr lang="de-DE" sz="1200" dirty="0" err="1"/>
              <a:t>President,China</a:t>
            </a:r>
            <a:r>
              <a:rPr lang="de-DE" sz="1200" dirty="0"/>
              <a:t> Mobile Communications </a:t>
            </a:r>
            <a:r>
              <a:rPr lang="de-DE" sz="1200" dirty="0" smtClean="0"/>
              <a:t>Corporation</a:t>
            </a:r>
          </a:p>
          <a:p>
            <a:pPr eaLnBrk="1" hangingPunct="1">
              <a:lnSpc>
                <a:spcPts val="1200"/>
              </a:lnSpc>
              <a:spcBef>
                <a:spcPts val="300"/>
              </a:spcBef>
              <a:spcAft>
                <a:spcPts val="300"/>
              </a:spcAft>
            </a:pPr>
            <a:r>
              <a:rPr lang="de-DE" sz="1200" b="1" dirty="0" smtClean="0"/>
              <a:t>Philip </a:t>
            </a:r>
            <a:r>
              <a:rPr lang="de-DE" sz="1200" b="1" dirty="0" err="1" smtClean="0"/>
              <a:t>Tohme</a:t>
            </a:r>
            <a:endParaRPr lang="de-DE" sz="1200" b="1" dirty="0" smtClean="0"/>
          </a:p>
          <a:p>
            <a:pPr eaLnBrk="1" hangingPunct="1">
              <a:lnSpc>
                <a:spcPts val="1200"/>
              </a:lnSpc>
              <a:spcBef>
                <a:spcPts val="300"/>
              </a:spcBef>
              <a:spcAft>
                <a:spcPts val="300"/>
              </a:spcAft>
            </a:pPr>
            <a:r>
              <a:rPr lang="de-DE" sz="1200" dirty="0" smtClean="0"/>
              <a:t>Group </a:t>
            </a:r>
            <a:r>
              <a:rPr lang="de-DE" sz="1200" dirty="0" err="1" smtClean="0"/>
              <a:t>Chief</a:t>
            </a:r>
            <a:r>
              <a:rPr lang="de-DE" sz="1200" dirty="0" smtClean="0"/>
              <a:t> Technology Officer, </a:t>
            </a:r>
            <a:r>
              <a:rPr lang="de-DE" sz="1200" dirty="0" err="1" smtClean="0"/>
              <a:t>Vimpelcom</a:t>
            </a:r>
            <a:r>
              <a:rPr lang="de-DE" sz="1200" dirty="0" smtClean="0"/>
              <a:t> Ltd.</a:t>
            </a:r>
            <a:endParaRPr lang="de-DE" sz="1200" dirty="0"/>
          </a:p>
          <a:p>
            <a:pPr eaLnBrk="1" hangingPunct="1">
              <a:lnSpc>
                <a:spcPts val="1200"/>
              </a:lnSpc>
              <a:spcBef>
                <a:spcPts val="300"/>
              </a:spcBef>
              <a:spcAft>
                <a:spcPts val="300"/>
              </a:spcAft>
            </a:pPr>
            <a:endParaRPr lang="de-DE" sz="1200" dirty="0"/>
          </a:p>
        </p:txBody>
      </p:sp>
      <p:sp>
        <p:nvSpPr>
          <p:cNvPr id="10245" name="Textfeld 5"/>
          <p:cNvSpPr txBox="1">
            <a:spLocks noChangeArrowheads="1"/>
          </p:cNvSpPr>
          <p:nvPr/>
        </p:nvSpPr>
        <p:spPr bwMode="auto">
          <a:xfrm>
            <a:off x="4548188" y="1617663"/>
            <a:ext cx="4522787" cy="494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lnSpc>
                <a:spcPts val="12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200" b="1"/>
              <a:t>Andy MacLeod</a:t>
            </a:r>
          </a:p>
          <a:p>
            <a:pPr eaLnBrk="1" hangingPunct="1">
              <a:lnSpc>
                <a:spcPts val="12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200"/>
              <a:t>Director Group Networks, Vodafone Group Services</a:t>
            </a:r>
          </a:p>
          <a:p>
            <a:pPr eaLnBrk="1" hangingPunct="1">
              <a:lnSpc>
                <a:spcPts val="1200"/>
              </a:lnSpc>
              <a:spcBef>
                <a:spcPts val="300"/>
              </a:spcBef>
              <a:spcAft>
                <a:spcPts val="300"/>
              </a:spcAft>
            </a:pPr>
            <a:r>
              <a:rPr lang="de-DE" sz="1200" b="1"/>
              <a:t>Alain Maloberti</a:t>
            </a:r>
          </a:p>
          <a:p>
            <a:pPr eaLnBrk="1" hangingPunct="1">
              <a:lnSpc>
                <a:spcPts val="1200"/>
              </a:lnSpc>
              <a:spcBef>
                <a:spcPts val="300"/>
              </a:spcBef>
              <a:spcAft>
                <a:spcPts val="300"/>
              </a:spcAft>
            </a:pPr>
            <a:r>
              <a:rPr lang="de-DE" sz="1200"/>
              <a:t>Senior Vice President Orange Labs Networks</a:t>
            </a:r>
          </a:p>
          <a:p>
            <a:pPr eaLnBrk="1" hangingPunct="1">
              <a:lnSpc>
                <a:spcPts val="12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200" b="1"/>
              <a:t>Kristin S. Rinne</a:t>
            </a:r>
          </a:p>
          <a:p>
            <a:pPr eaLnBrk="1" hangingPunct="1">
              <a:lnSpc>
                <a:spcPts val="12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200"/>
              <a:t>Senior Vice President – Network Technologies, AT&amp;T Labs </a:t>
            </a:r>
          </a:p>
          <a:p>
            <a:pPr eaLnBrk="1" hangingPunct="1">
              <a:lnSpc>
                <a:spcPts val="12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200" b="1"/>
              <a:t>Tay Soo Meng</a:t>
            </a:r>
          </a:p>
          <a:p>
            <a:pPr eaLnBrk="1" hangingPunct="1">
              <a:lnSpc>
                <a:spcPts val="12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200"/>
              <a:t>Group CTO, SingTel </a:t>
            </a:r>
          </a:p>
          <a:p>
            <a:pPr eaLnBrk="1" hangingPunct="1">
              <a:lnSpc>
                <a:spcPts val="12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200" b="1"/>
              <a:t>Seizo Onoe</a:t>
            </a:r>
          </a:p>
          <a:p>
            <a:pPr eaLnBrk="1" hangingPunct="1">
              <a:lnSpc>
                <a:spcPts val="12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200"/>
              <a:t>Executive Vice President, Chief Technical Officer, Member of the Board of Directors, and Managing Director of R&amp;D Center, NTT DOCOMO, Inc. </a:t>
            </a:r>
          </a:p>
          <a:p>
            <a:pPr eaLnBrk="1" hangingPunct="1">
              <a:lnSpc>
                <a:spcPts val="12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200" b="1"/>
              <a:t>Andreas Pfisterer</a:t>
            </a:r>
          </a:p>
          <a:p>
            <a:pPr eaLnBrk="1" hangingPunct="1">
              <a:lnSpc>
                <a:spcPts val="12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200"/>
              <a:t>Chief Technology Officer, E-Plus Mobilfunk GmbH &amp; Co. KG </a:t>
            </a:r>
          </a:p>
          <a:p>
            <a:pPr eaLnBrk="1" hangingPunct="1">
              <a:lnSpc>
                <a:spcPts val="12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200" b="1"/>
              <a:t>Bruce Rodin</a:t>
            </a:r>
          </a:p>
          <a:p>
            <a:pPr eaLnBrk="1" hangingPunct="1">
              <a:lnSpc>
                <a:spcPts val="12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200"/>
              <a:t>Vice President Wireless Technology, Bell Canada Enterprises</a:t>
            </a:r>
          </a:p>
          <a:p>
            <a:pPr eaLnBrk="1" hangingPunct="1">
              <a:lnSpc>
                <a:spcPts val="12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200" b="1"/>
              <a:t>Ameet Shah</a:t>
            </a:r>
          </a:p>
          <a:p>
            <a:pPr eaLnBrk="1" hangingPunct="1">
              <a:lnSpc>
                <a:spcPts val="12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200"/>
              <a:t>Group Strategy Director, BT plc. </a:t>
            </a:r>
          </a:p>
          <a:p>
            <a:pPr eaLnBrk="1" hangingPunct="1">
              <a:lnSpc>
                <a:spcPts val="1200"/>
              </a:lnSpc>
              <a:spcBef>
                <a:spcPts val="300"/>
              </a:spcBef>
              <a:spcAft>
                <a:spcPts val="300"/>
              </a:spcAft>
            </a:pPr>
            <a:r>
              <a:rPr lang="de-DE" sz="1200" b="1"/>
              <a:t>Konstantin Yurganov </a:t>
            </a:r>
          </a:p>
          <a:p>
            <a:pPr eaLnBrk="1" hangingPunct="1">
              <a:lnSpc>
                <a:spcPts val="1200"/>
              </a:lnSpc>
              <a:spcBef>
                <a:spcPts val="300"/>
              </a:spcBef>
              <a:spcAft>
                <a:spcPts val="300"/>
              </a:spcAft>
            </a:pPr>
            <a:r>
              <a:rPr lang="de-DE" sz="1200"/>
              <a:t>Vice President, CTO, Yota Networks, Scartel Ltd. </a:t>
            </a:r>
          </a:p>
          <a:p>
            <a:pPr eaLnBrk="1" hangingPunct="1">
              <a:lnSpc>
                <a:spcPts val="1200"/>
              </a:lnSpc>
              <a:spcBef>
                <a:spcPts val="300"/>
              </a:spcBef>
              <a:spcAft>
                <a:spcPts val="300"/>
              </a:spcAft>
            </a:pPr>
            <a:r>
              <a:rPr lang="de-DE" sz="1200" b="1"/>
              <a:t>Peter Meissner</a:t>
            </a:r>
          </a:p>
          <a:p>
            <a:pPr eaLnBrk="1" hangingPunct="1">
              <a:lnSpc>
                <a:spcPts val="1200"/>
              </a:lnSpc>
              <a:spcBef>
                <a:spcPts val="300"/>
              </a:spcBef>
              <a:spcAft>
                <a:spcPts val="300"/>
              </a:spcAft>
            </a:pPr>
            <a:r>
              <a:rPr lang="de-DE" sz="1200"/>
              <a:t>Operating Officer, NGMN Ltd.</a:t>
            </a:r>
          </a:p>
        </p:txBody>
      </p:sp>
      <p:sp>
        <p:nvSpPr>
          <p:cNvPr id="4" name="Pfeil nach rechts 3"/>
          <p:cNvSpPr/>
          <p:nvPr/>
        </p:nvSpPr>
        <p:spPr>
          <a:xfrm>
            <a:off x="142875" y="6605588"/>
            <a:ext cx="252413" cy="112712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1785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/>
          <p:cNvSpPr/>
          <p:nvPr/>
        </p:nvSpPr>
        <p:spPr>
          <a:xfrm>
            <a:off x="1331913" y="4959350"/>
            <a:ext cx="6048375" cy="1349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963" y="612775"/>
            <a:ext cx="6900862" cy="511175"/>
          </a:xfrm>
        </p:spPr>
        <p:txBody>
          <a:bodyPr/>
          <a:lstStyle/>
          <a:p>
            <a:pPr>
              <a:defRPr/>
            </a:pPr>
            <a:r>
              <a:rPr lang="en-US" sz="2600" dirty="0" smtClean="0"/>
              <a:t>Working Scope (2013 &amp; Onwards)</a:t>
            </a:r>
            <a:endParaRPr lang="en-US" sz="26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>
          <a:xfrm>
            <a:off x="712788" y="1785938"/>
            <a:ext cx="7929562" cy="4643437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endParaRPr lang="en-US" sz="1400" dirty="0" smtClean="0"/>
          </a:p>
          <a:p>
            <a:pPr>
              <a:buFont typeface="Wingdings" pitchFamily="2" charset="2"/>
              <a:buNone/>
              <a:defRPr/>
            </a:pPr>
            <a:endParaRPr lang="en-US" sz="1400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2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F0721B8-185C-4067-8D8D-A59A0FBE6602}" type="slidenum">
              <a:rPr lang="en-US" smtClean="0">
                <a:solidFill>
                  <a:srgbClr val="898989"/>
                </a:solidFill>
                <a:cs typeface="Arial" charset="0"/>
              </a:rPr>
              <a:pPr eaLnBrk="1" hangingPunct="1"/>
              <a:t>4</a:t>
            </a:fld>
            <a:endParaRPr lang="en-US" smtClean="0">
              <a:solidFill>
                <a:srgbClr val="898989"/>
              </a:solidFill>
              <a:cs typeface="Aria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08125" y="5092700"/>
            <a:ext cx="1133475" cy="7239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124575" y="5092700"/>
            <a:ext cx="1135063" cy="7239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/>
              <a:t>CORE</a:t>
            </a:r>
          </a:p>
        </p:txBody>
      </p:sp>
      <p:sp>
        <p:nvSpPr>
          <p:cNvPr id="9" name="Rectangle 8"/>
          <p:cNvSpPr/>
          <p:nvPr/>
        </p:nvSpPr>
        <p:spPr>
          <a:xfrm>
            <a:off x="3041650" y="5092700"/>
            <a:ext cx="1135063" cy="7239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572000" y="5092700"/>
            <a:ext cx="1133475" cy="7239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154" name="TextBox 14"/>
          <p:cNvSpPr txBox="1">
            <a:spLocks noChangeArrowheads="1"/>
          </p:cNvSpPr>
          <p:nvPr/>
        </p:nvSpPr>
        <p:spPr bwMode="auto">
          <a:xfrm>
            <a:off x="1841500" y="5286375"/>
            <a:ext cx="468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600"/>
              <a:t>UE</a:t>
            </a:r>
          </a:p>
        </p:txBody>
      </p:sp>
      <p:sp>
        <p:nvSpPr>
          <p:cNvPr id="6155" name="TextBox 15"/>
          <p:cNvSpPr txBox="1">
            <a:spLocks noChangeArrowheads="1"/>
          </p:cNvSpPr>
          <p:nvPr/>
        </p:nvSpPr>
        <p:spPr bwMode="auto">
          <a:xfrm>
            <a:off x="3276600" y="5300663"/>
            <a:ext cx="71913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1600"/>
              <a:t>RAN</a:t>
            </a:r>
          </a:p>
        </p:txBody>
      </p:sp>
      <p:sp>
        <p:nvSpPr>
          <p:cNvPr id="6156" name="TextBox 16"/>
          <p:cNvSpPr txBox="1">
            <a:spLocks noChangeArrowheads="1"/>
          </p:cNvSpPr>
          <p:nvPr/>
        </p:nvSpPr>
        <p:spPr bwMode="auto">
          <a:xfrm>
            <a:off x="4787900" y="5289550"/>
            <a:ext cx="7762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600"/>
              <a:t>CORE</a:t>
            </a:r>
          </a:p>
        </p:txBody>
      </p:sp>
      <p:sp>
        <p:nvSpPr>
          <p:cNvPr id="6157" name="TextBox 17"/>
          <p:cNvSpPr txBox="1">
            <a:spLocks noChangeArrowheads="1"/>
          </p:cNvSpPr>
          <p:nvPr/>
        </p:nvSpPr>
        <p:spPr bwMode="auto">
          <a:xfrm>
            <a:off x="6084888" y="5157788"/>
            <a:ext cx="12557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600"/>
              <a:t>Spectrum &amp;</a:t>
            </a:r>
          </a:p>
          <a:p>
            <a:pPr eaLnBrk="1" hangingPunct="1"/>
            <a:r>
              <a:rPr lang="en-US" sz="1600"/>
              <a:t>Bands</a:t>
            </a:r>
          </a:p>
        </p:txBody>
      </p:sp>
      <p:sp>
        <p:nvSpPr>
          <p:cNvPr id="6158" name="TextBox 18"/>
          <p:cNvSpPr txBox="1">
            <a:spLocks noChangeArrowheads="1"/>
          </p:cNvSpPr>
          <p:nvPr/>
        </p:nvSpPr>
        <p:spPr bwMode="auto">
          <a:xfrm>
            <a:off x="2311400" y="2909888"/>
            <a:ext cx="3744913" cy="368300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468329"/>
            </a:solidFill>
            <a:miter lim="800000"/>
            <a:headEnd/>
            <a:tailEnd/>
          </a:ln>
        </p:spPr>
        <p:txBody>
          <a:bodyPr tIns="7200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ts val="2163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65000"/>
            </a:pPr>
            <a:r>
              <a:rPr lang="en-US" sz="1600" b="1">
                <a:solidFill>
                  <a:schemeClr val="bg1"/>
                </a:solidFill>
              </a:rPr>
              <a:t>Architecture Evolution &amp; Cloud</a:t>
            </a:r>
          </a:p>
        </p:txBody>
      </p:sp>
      <p:sp>
        <p:nvSpPr>
          <p:cNvPr id="6159" name="TextBox 20"/>
          <p:cNvSpPr txBox="1">
            <a:spLocks noChangeArrowheads="1"/>
          </p:cNvSpPr>
          <p:nvPr/>
        </p:nvSpPr>
        <p:spPr bwMode="auto">
          <a:xfrm>
            <a:off x="2311400" y="3590925"/>
            <a:ext cx="3744913" cy="369888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468329"/>
            </a:solidFill>
            <a:miter lim="800000"/>
            <a:headEnd/>
            <a:tailEnd/>
          </a:ln>
        </p:spPr>
        <p:txBody>
          <a:bodyPr tIns="7200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ts val="2163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65000"/>
            </a:pPr>
            <a:r>
              <a:rPr lang="en-US" sz="1600" b="1">
                <a:solidFill>
                  <a:schemeClr val="bg1"/>
                </a:solidFill>
              </a:rPr>
              <a:t>Operational Excellence &amp; Efficiency</a:t>
            </a:r>
          </a:p>
        </p:txBody>
      </p:sp>
      <p:sp>
        <p:nvSpPr>
          <p:cNvPr id="6160" name="TextBox 21"/>
          <p:cNvSpPr txBox="1">
            <a:spLocks noChangeArrowheads="1"/>
          </p:cNvSpPr>
          <p:nvPr/>
        </p:nvSpPr>
        <p:spPr bwMode="auto">
          <a:xfrm>
            <a:off x="1358900" y="2160588"/>
            <a:ext cx="5792788" cy="369887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468329"/>
            </a:solidFill>
            <a:miter lim="800000"/>
            <a:headEnd/>
            <a:tailEnd/>
          </a:ln>
        </p:spPr>
        <p:txBody>
          <a:bodyPr tIns="72000" bIns="7200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ts val="2163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65000"/>
            </a:pPr>
            <a:r>
              <a:rPr lang="en-US" sz="1600" b="1">
                <a:solidFill>
                  <a:schemeClr val="bg1"/>
                </a:solidFill>
              </a:rPr>
              <a:t>End to End QoS &amp; User Experience</a:t>
            </a:r>
          </a:p>
        </p:txBody>
      </p:sp>
      <p:sp>
        <p:nvSpPr>
          <p:cNvPr id="6161" name="TextBox 23"/>
          <p:cNvSpPr txBox="1">
            <a:spLocks noChangeArrowheads="1"/>
          </p:cNvSpPr>
          <p:nvPr/>
        </p:nvSpPr>
        <p:spPr bwMode="auto">
          <a:xfrm>
            <a:off x="2311400" y="4283075"/>
            <a:ext cx="3746500" cy="369888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468329"/>
            </a:solidFill>
            <a:miter lim="800000"/>
            <a:headEnd/>
            <a:tailEnd/>
          </a:ln>
        </p:spPr>
        <p:txBody>
          <a:bodyPr tIns="7200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ts val="2163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65000"/>
            </a:pPr>
            <a:r>
              <a:rPr lang="en-US" sz="1600" b="1">
                <a:solidFill>
                  <a:schemeClr val="bg1"/>
                </a:solidFill>
              </a:rPr>
              <a:t>Implementation Aspects</a:t>
            </a:r>
          </a:p>
        </p:txBody>
      </p:sp>
      <p:sp>
        <p:nvSpPr>
          <p:cNvPr id="6162" name="TextBox 24"/>
          <p:cNvSpPr txBox="1">
            <a:spLocks noChangeArrowheads="1"/>
          </p:cNvSpPr>
          <p:nvPr/>
        </p:nvSpPr>
        <p:spPr bwMode="auto">
          <a:xfrm>
            <a:off x="2151063" y="5929313"/>
            <a:ext cx="48688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GB" sz="1600"/>
              <a:t>Key LTE Elements impacted by work programme</a:t>
            </a:r>
          </a:p>
        </p:txBody>
      </p:sp>
      <p:sp>
        <p:nvSpPr>
          <p:cNvPr id="26" name="Gleichschenkliges Dreieck 25"/>
          <p:cNvSpPr/>
          <p:nvPr/>
        </p:nvSpPr>
        <p:spPr>
          <a:xfrm rot="5400000">
            <a:off x="5889625" y="2978151"/>
            <a:ext cx="568325" cy="228600"/>
          </a:xfrm>
          <a:prstGeom prst="triangle">
            <a:avLst/>
          </a:prstGeom>
          <a:solidFill>
            <a:srgbClr val="468329"/>
          </a:solidFill>
          <a:ln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7" name="Gleichschenkliges Dreieck 26"/>
          <p:cNvSpPr/>
          <p:nvPr/>
        </p:nvSpPr>
        <p:spPr>
          <a:xfrm rot="5400000">
            <a:off x="5889625" y="3670301"/>
            <a:ext cx="568325" cy="228600"/>
          </a:xfrm>
          <a:prstGeom prst="triangle">
            <a:avLst/>
          </a:prstGeom>
          <a:solidFill>
            <a:srgbClr val="468329"/>
          </a:solidFill>
          <a:ln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8" name="Gleichschenkliges Dreieck 27"/>
          <p:cNvSpPr/>
          <p:nvPr/>
        </p:nvSpPr>
        <p:spPr>
          <a:xfrm rot="5400000">
            <a:off x="5889625" y="4375151"/>
            <a:ext cx="568325" cy="228600"/>
          </a:xfrm>
          <a:prstGeom prst="triangle">
            <a:avLst/>
          </a:prstGeom>
          <a:solidFill>
            <a:srgbClr val="468329"/>
          </a:solidFill>
          <a:ln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9" name="Gleichschenkliges Dreieck 28"/>
          <p:cNvSpPr/>
          <p:nvPr/>
        </p:nvSpPr>
        <p:spPr>
          <a:xfrm rot="16200000" flipH="1">
            <a:off x="1951037" y="2978151"/>
            <a:ext cx="568325" cy="228600"/>
          </a:xfrm>
          <a:prstGeom prst="triangle">
            <a:avLst/>
          </a:prstGeom>
          <a:solidFill>
            <a:srgbClr val="468329"/>
          </a:solidFill>
          <a:ln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0" name="Gleichschenkliges Dreieck 29"/>
          <p:cNvSpPr/>
          <p:nvPr/>
        </p:nvSpPr>
        <p:spPr>
          <a:xfrm rot="16200000" flipH="1">
            <a:off x="1951037" y="3670301"/>
            <a:ext cx="568325" cy="228600"/>
          </a:xfrm>
          <a:prstGeom prst="triangle">
            <a:avLst/>
          </a:prstGeom>
          <a:solidFill>
            <a:srgbClr val="468329"/>
          </a:solidFill>
          <a:ln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1" name="Gleichschenkliges Dreieck 30"/>
          <p:cNvSpPr/>
          <p:nvPr/>
        </p:nvSpPr>
        <p:spPr>
          <a:xfrm rot="16200000" flipH="1">
            <a:off x="1951037" y="4375151"/>
            <a:ext cx="568325" cy="228600"/>
          </a:xfrm>
          <a:prstGeom prst="triangle">
            <a:avLst/>
          </a:prstGeom>
          <a:solidFill>
            <a:srgbClr val="468329"/>
          </a:solidFill>
          <a:ln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2" name="Gleichschenkliges Dreieck 31"/>
          <p:cNvSpPr/>
          <p:nvPr/>
        </p:nvSpPr>
        <p:spPr>
          <a:xfrm rot="16200000" flipH="1">
            <a:off x="946150" y="2230438"/>
            <a:ext cx="568325" cy="228600"/>
          </a:xfrm>
          <a:prstGeom prst="triangle">
            <a:avLst/>
          </a:prstGeom>
          <a:solidFill>
            <a:srgbClr val="468329"/>
          </a:solidFill>
          <a:ln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3" name="Gleichschenkliges Dreieck 32"/>
          <p:cNvSpPr/>
          <p:nvPr/>
        </p:nvSpPr>
        <p:spPr>
          <a:xfrm rot="5400000" flipH="1">
            <a:off x="6981825" y="2230438"/>
            <a:ext cx="568325" cy="228600"/>
          </a:xfrm>
          <a:prstGeom prst="triangle">
            <a:avLst/>
          </a:prstGeom>
          <a:solidFill>
            <a:srgbClr val="468329"/>
          </a:solidFill>
          <a:ln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671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6869113" y="6340475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fld id="{B99F83A4-E16B-43C7-8E93-A2AD6A9655A0}" type="slidenum">
              <a:rPr lang="de-CH" altLang="de-DE" smtClean="0">
                <a:solidFill>
                  <a:srgbClr val="898989"/>
                </a:solidFill>
                <a:latin typeface="DIN 1451 Com Mittelschrift" pitchFamily="34" charset="0"/>
                <a:cs typeface="Arial" pitchFamily="34" charset="0"/>
              </a:rPr>
              <a:pPr eaLnBrk="1" hangingPunct="1"/>
              <a:t>5</a:t>
            </a:fld>
            <a:endParaRPr lang="de-CH" altLang="de-DE" smtClean="0">
              <a:solidFill>
                <a:srgbClr val="898989"/>
              </a:solidFill>
              <a:latin typeface="DIN 1451 Com Mittelschrift" pitchFamily="34" charset="0"/>
              <a:cs typeface="Arial" pitchFamily="34" charset="0"/>
            </a:endParaRPr>
          </a:p>
        </p:txBody>
      </p:sp>
      <p:sp>
        <p:nvSpPr>
          <p:cNvPr id="16388" name="Rectangle 5"/>
          <p:cNvSpPr>
            <a:spLocks noGrp="1"/>
          </p:cNvSpPr>
          <p:nvPr>
            <p:ph type="title"/>
          </p:nvPr>
        </p:nvSpPr>
        <p:spPr>
          <a:xfrm>
            <a:off x="144463" y="636588"/>
            <a:ext cx="6900862" cy="44132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err="1">
                <a:latin typeface="+mn-lt"/>
                <a:ea typeface="+mj-ea"/>
              </a:rPr>
              <a:t>F</a:t>
            </a:r>
            <a:r>
              <a:rPr lang="en-US" dirty="0" err="1" smtClean="0">
                <a:latin typeface="+mn-lt"/>
                <a:ea typeface="+mj-ea"/>
              </a:rPr>
              <a:t>inalised</a:t>
            </a:r>
            <a:r>
              <a:rPr lang="en-US" dirty="0" smtClean="0">
                <a:latin typeface="+mn-lt"/>
                <a:ea typeface="+mj-ea"/>
              </a:rPr>
              <a:t> deliverables and </a:t>
            </a:r>
            <a:r>
              <a:rPr lang="en-US" dirty="0" smtClean="0">
                <a:ea typeface="ＭＳ Ｐゴシック" pitchFamily="34" charset="-128"/>
              </a:rPr>
              <a:t>new </a:t>
            </a:r>
            <a:r>
              <a:rPr lang="en-US" dirty="0">
                <a:ea typeface="ＭＳ Ｐゴシック" pitchFamily="34" charset="-128"/>
              </a:rPr>
              <a:t>activities </a:t>
            </a:r>
            <a:r>
              <a:rPr lang="en-US" dirty="0" smtClean="0">
                <a:latin typeface="+mn-lt"/>
                <a:ea typeface="+mj-ea"/>
              </a:rPr>
              <a:t>2012/2013</a:t>
            </a:r>
            <a:endParaRPr lang="en-US" dirty="0">
              <a:latin typeface="+mn-lt"/>
              <a:ea typeface="+mj-ea"/>
            </a:endParaRPr>
          </a:p>
        </p:txBody>
      </p:sp>
      <p:sp>
        <p:nvSpPr>
          <p:cNvPr id="13316" name="Rectangle 19"/>
          <p:cNvSpPr>
            <a:spLocks noChangeArrowheads="1"/>
          </p:cNvSpPr>
          <p:nvPr/>
        </p:nvSpPr>
        <p:spPr bwMode="auto">
          <a:xfrm>
            <a:off x="1905000" y="1928813"/>
            <a:ext cx="1419225" cy="382587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altLang="de-DE" sz="1100" b="1">
                <a:solidFill>
                  <a:schemeClr val="bg1"/>
                </a:solidFill>
                <a:cs typeface="Arial" pitchFamily="34" charset="0"/>
              </a:rPr>
              <a:t>Heterog. NWs Operations</a:t>
            </a:r>
          </a:p>
        </p:txBody>
      </p:sp>
      <p:sp>
        <p:nvSpPr>
          <p:cNvPr id="13317" name="Rectangle 19"/>
          <p:cNvSpPr>
            <a:spLocks noChangeArrowheads="1"/>
          </p:cNvSpPr>
          <p:nvPr/>
        </p:nvSpPr>
        <p:spPr bwMode="auto">
          <a:xfrm>
            <a:off x="198438" y="1928813"/>
            <a:ext cx="1419225" cy="382587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altLang="de-DE" sz="1100" b="1">
                <a:solidFill>
                  <a:schemeClr val="bg1"/>
                </a:solidFill>
                <a:cs typeface="Arial" pitchFamily="34" charset="0"/>
              </a:rPr>
              <a:t>Service Quality Definition</a:t>
            </a:r>
          </a:p>
        </p:txBody>
      </p:sp>
      <p:sp>
        <p:nvSpPr>
          <p:cNvPr id="10246" name="Rectangle 15"/>
          <p:cNvSpPr>
            <a:spLocks noChangeArrowheads="1"/>
          </p:cNvSpPr>
          <p:nvPr/>
        </p:nvSpPr>
        <p:spPr bwMode="auto">
          <a:xfrm>
            <a:off x="198438" y="2316163"/>
            <a:ext cx="1419225" cy="815975"/>
          </a:xfrm>
          <a:prstGeom prst="rect">
            <a:avLst/>
          </a:prstGeom>
          <a:solidFill>
            <a:schemeClr val="bg1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tIns="46800"/>
          <a:lstStyle/>
          <a:p>
            <a:pPr marL="85725" indent="-85725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  <a:defRPr/>
            </a:pPr>
            <a:r>
              <a:rPr lang="en-GB" sz="1100" dirty="0">
                <a:latin typeface="Arial" charset="0"/>
                <a:ea typeface="ＭＳ Ｐゴシック" pitchFamily="34" charset="-128"/>
              </a:rPr>
              <a:t>Service quality definition and measurement </a:t>
            </a:r>
          </a:p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  <a:defRPr/>
            </a:pPr>
            <a:endParaRPr lang="en-GB" sz="1100" dirty="0">
              <a:latin typeface="Arial" charset="0"/>
              <a:ea typeface="ＭＳ Ｐゴシック" pitchFamily="34" charset="-128"/>
            </a:endParaRPr>
          </a:p>
        </p:txBody>
      </p:sp>
      <p:sp>
        <p:nvSpPr>
          <p:cNvPr id="10247" name="Rectangle 15"/>
          <p:cNvSpPr>
            <a:spLocks noChangeArrowheads="1"/>
          </p:cNvSpPr>
          <p:nvPr/>
        </p:nvSpPr>
        <p:spPr bwMode="auto">
          <a:xfrm>
            <a:off x="1900238" y="2316163"/>
            <a:ext cx="1417637" cy="815975"/>
          </a:xfrm>
          <a:prstGeom prst="rect">
            <a:avLst/>
          </a:prstGeom>
          <a:solidFill>
            <a:schemeClr val="bg1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tIns="46800"/>
          <a:lstStyle/>
          <a:p>
            <a:pPr marL="85725" indent="-85725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  <a:defRPr/>
            </a:pPr>
            <a:r>
              <a:rPr lang="de-DE" sz="1100" dirty="0" err="1">
                <a:latin typeface="Arial" charset="0"/>
                <a:ea typeface="ＭＳ Ｐゴシック" pitchFamily="34" charset="-128"/>
              </a:rPr>
              <a:t>Use</a:t>
            </a:r>
            <a:r>
              <a:rPr lang="de-DE" sz="1100" dirty="0">
                <a:latin typeface="Arial" charset="0"/>
                <a:ea typeface="ＭＳ Ｐゴシック" pitchFamily="34" charset="-128"/>
              </a:rPr>
              <a:t> </a:t>
            </a:r>
            <a:r>
              <a:rPr lang="de-DE" sz="1100" dirty="0" err="1">
                <a:latin typeface="Arial" charset="0"/>
                <a:ea typeface="ＭＳ Ｐゴシック" pitchFamily="34" charset="-128"/>
              </a:rPr>
              <a:t>cases</a:t>
            </a:r>
            <a:endParaRPr lang="de-DE" sz="1100" dirty="0">
              <a:latin typeface="Arial" charset="0"/>
              <a:ea typeface="ＭＳ Ｐゴシック" pitchFamily="34" charset="-128"/>
            </a:endParaRPr>
          </a:p>
          <a:p>
            <a:pPr marL="85725" indent="-85725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  <a:defRPr/>
            </a:pPr>
            <a:r>
              <a:rPr lang="de-DE" sz="1100" dirty="0">
                <a:latin typeface="Arial" charset="0"/>
                <a:ea typeface="ＭＳ Ｐゴシック" pitchFamily="34" charset="-128"/>
              </a:rPr>
              <a:t>System </a:t>
            </a:r>
            <a:r>
              <a:rPr lang="de-DE" sz="1100" dirty="0" err="1">
                <a:latin typeface="Arial" charset="0"/>
                <a:ea typeface="ＭＳ Ｐゴシック" pitchFamily="34" charset="-128"/>
              </a:rPr>
              <a:t>requirements</a:t>
            </a:r>
            <a:r>
              <a:rPr lang="de-DE" sz="1100" dirty="0">
                <a:latin typeface="Arial" charset="0"/>
                <a:ea typeface="ＭＳ Ｐゴシック" pitchFamily="34" charset="-128"/>
              </a:rPr>
              <a:t> </a:t>
            </a:r>
            <a:r>
              <a:rPr lang="de-DE" sz="1100" dirty="0" err="1">
                <a:latin typeface="Arial" charset="0"/>
                <a:ea typeface="ＭＳ Ｐゴシック" pitchFamily="34" charset="-128"/>
              </a:rPr>
              <a:t>and</a:t>
            </a:r>
            <a:r>
              <a:rPr lang="de-DE" sz="1100" dirty="0">
                <a:latin typeface="Arial" charset="0"/>
                <a:ea typeface="ＭＳ Ｐゴシック" pitchFamily="34" charset="-128"/>
              </a:rPr>
              <a:t> </a:t>
            </a:r>
            <a:r>
              <a:rPr lang="de-DE" sz="1100" dirty="0" err="1">
                <a:latin typeface="Arial" charset="0"/>
                <a:ea typeface="ＭＳ Ｐゴシック" pitchFamily="34" charset="-128"/>
              </a:rPr>
              <a:t>architecture</a:t>
            </a:r>
            <a:endParaRPr lang="en-GB" sz="1100" dirty="0">
              <a:latin typeface="Arial" charset="0"/>
              <a:ea typeface="ＭＳ Ｐゴシック" pitchFamily="34" charset="-128"/>
            </a:endParaRPr>
          </a:p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  <a:defRPr/>
            </a:pPr>
            <a:endParaRPr lang="en-GB" sz="1100" dirty="0">
              <a:latin typeface="Arial" charset="0"/>
              <a:ea typeface="ＭＳ Ｐゴシック" pitchFamily="34" charset="-128"/>
            </a:endParaRPr>
          </a:p>
        </p:txBody>
      </p:sp>
      <p:sp>
        <p:nvSpPr>
          <p:cNvPr id="13320" name="Rectangle 19"/>
          <p:cNvSpPr>
            <a:spLocks noChangeArrowheads="1"/>
          </p:cNvSpPr>
          <p:nvPr/>
        </p:nvSpPr>
        <p:spPr bwMode="auto">
          <a:xfrm>
            <a:off x="3622675" y="1928813"/>
            <a:ext cx="1419225" cy="382587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altLang="de-DE" sz="1100" b="1">
                <a:solidFill>
                  <a:schemeClr val="bg1"/>
                </a:solidFill>
                <a:cs typeface="Arial" pitchFamily="34" charset="0"/>
              </a:rPr>
              <a:t>BASTA</a:t>
            </a:r>
          </a:p>
        </p:txBody>
      </p:sp>
      <p:sp>
        <p:nvSpPr>
          <p:cNvPr id="10249" name="Rectangle 15"/>
          <p:cNvSpPr>
            <a:spLocks noChangeArrowheads="1"/>
          </p:cNvSpPr>
          <p:nvPr/>
        </p:nvSpPr>
        <p:spPr bwMode="auto">
          <a:xfrm>
            <a:off x="3624263" y="2316163"/>
            <a:ext cx="1417637" cy="969962"/>
          </a:xfrm>
          <a:prstGeom prst="rect">
            <a:avLst/>
          </a:prstGeom>
          <a:solidFill>
            <a:schemeClr val="bg1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tIns="46800"/>
          <a:lstStyle/>
          <a:p>
            <a:pPr marL="85725" indent="-85725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  <a:defRPr/>
            </a:pPr>
            <a:r>
              <a:rPr lang="de-DE" sz="1100" dirty="0" err="1">
                <a:latin typeface="Arial" charset="0"/>
                <a:ea typeface="ＭＳ Ｐゴシック" pitchFamily="34" charset="-128"/>
              </a:rPr>
              <a:t>Recommendation</a:t>
            </a:r>
            <a:r>
              <a:rPr lang="de-DE" sz="1100" dirty="0">
                <a:latin typeface="Arial" charset="0"/>
                <a:ea typeface="ＭＳ Ｐゴシック" pitchFamily="34" charset="-128"/>
              </a:rPr>
              <a:t> on Base Station </a:t>
            </a:r>
            <a:r>
              <a:rPr lang="de-DE" sz="1100" dirty="0" err="1">
                <a:latin typeface="Arial" charset="0"/>
                <a:ea typeface="ＭＳ Ｐゴシック" pitchFamily="34" charset="-128"/>
              </a:rPr>
              <a:t>Antenna</a:t>
            </a:r>
            <a:r>
              <a:rPr lang="de-DE" sz="1100" dirty="0">
                <a:latin typeface="Arial" charset="0"/>
                <a:ea typeface="ＭＳ Ｐゴシック" pitchFamily="34" charset="-128"/>
              </a:rPr>
              <a:t> Standards</a:t>
            </a:r>
            <a:endParaRPr lang="en-GB" sz="1100" dirty="0">
              <a:latin typeface="Arial" charset="0"/>
              <a:ea typeface="ＭＳ Ｐゴシック" pitchFamily="34" charset="-128"/>
            </a:endParaRPr>
          </a:p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  <a:defRPr/>
            </a:pPr>
            <a:endParaRPr lang="en-GB" sz="1100" dirty="0">
              <a:latin typeface="Arial" charset="0"/>
              <a:ea typeface="ＭＳ Ｐゴシック" pitchFamily="34" charset="-128"/>
            </a:endParaRPr>
          </a:p>
        </p:txBody>
      </p:sp>
      <p:sp>
        <p:nvSpPr>
          <p:cNvPr id="13322" name="Textfeld 2"/>
          <p:cNvSpPr txBox="1">
            <a:spLocks noChangeArrowheads="1"/>
          </p:cNvSpPr>
          <p:nvPr/>
        </p:nvSpPr>
        <p:spPr bwMode="auto">
          <a:xfrm>
            <a:off x="144463" y="1609725"/>
            <a:ext cx="69008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altLang="de-DE" sz="1400" b="1">
                <a:cs typeface="Arial" pitchFamily="34" charset="0"/>
              </a:rPr>
              <a:t>Finalised deliverables: </a:t>
            </a:r>
            <a:endParaRPr lang="de-CH" altLang="de-DE" sz="1400" b="1">
              <a:cs typeface="Arial" pitchFamily="34" charset="0"/>
            </a:endParaRPr>
          </a:p>
        </p:txBody>
      </p:sp>
      <p:sp>
        <p:nvSpPr>
          <p:cNvPr id="13323" name="Textfeld 41"/>
          <p:cNvSpPr txBox="1">
            <a:spLocks noChangeArrowheads="1"/>
          </p:cNvSpPr>
          <p:nvPr/>
        </p:nvSpPr>
        <p:spPr bwMode="auto">
          <a:xfrm>
            <a:off x="152400" y="4978400"/>
            <a:ext cx="69008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altLang="de-DE" sz="1400" b="1">
                <a:cs typeface="Arial" pitchFamily="34" charset="0"/>
              </a:rPr>
              <a:t>New activities – Projects: </a:t>
            </a:r>
            <a:endParaRPr lang="de-CH" altLang="de-DE" sz="1400" b="1">
              <a:cs typeface="Arial" pitchFamily="34" charset="0"/>
            </a:endParaRPr>
          </a:p>
        </p:txBody>
      </p:sp>
      <p:sp>
        <p:nvSpPr>
          <p:cNvPr id="13324" name="Rectangle 19"/>
          <p:cNvSpPr>
            <a:spLocks noChangeArrowheads="1"/>
          </p:cNvSpPr>
          <p:nvPr/>
        </p:nvSpPr>
        <p:spPr bwMode="auto">
          <a:xfrm>
            <a:off x="1897063" y="5330825"/>
            <a:ext cx="1419225" cy="382588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altLang="de-DE" sz="1100" b="1">
                <a:solidFill>
                  <a:schemeClr val="bg1"/>
                </a:solidFill>
                <a:cs typeface="Arial" pitchFamily="34" charset="0"/>
              </a:rPr>
              <a:t>NGCOR Phase 2</a:t>
            </a:r>
          </a:p>
        </p:txBody>
      </p:sp>
      <p:sp>
        <p:nvSpPr>
          <p:cNvPr id="13325" name="Rectangle 19"/>
          <p:cNvSpPr>
            <a:spLocks noChangeArrowheads="1"/>
          </p:cNvSpPr>
          <p:nvPr/>
        </p:nvSpPr>
        <p:spPr bwMode="auto">
          <a:xfrm>
            <a:off x="198438" y="5330825"/>
            <a:ext cx="1419225" cy="382588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altLang="de-DE" sz="1100" b="1">
                <a:solidFill>
                  <a:schemeClr val="bg1"/>
                </a:solidFill>
                <a:cs typeface="Arial" pitchFamily="34" charset="0"/>
              </a:rPr>
              <a:t>RAN Evolution</a:t>
            </a:r>
          </a:p>
        </p:txBody>
      </p:sp>
      <p:sp>
        <p:nvSpPr>
          <p:cNvPr id="13326" name="Rectangle 19"/>
          <p:cNvSpPr>
            <a:spLocks noChangeArrowheads="1"/>
          </p:cNvSpPr>
          <p:nvPr/>
        </p:nvSpPr>
        <p:spPr bwMode="auto">
          <a:xfrm>
            <a:off x="204788" y="5929313"/>
            <a:ext cx="1419225" cy="382587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0" tIns="46800" rIns="0" anchor="ctr"/>
          <a:lstStyle/>
          <a:p>
            <a:pPr algn="ctr"/>
            <a:r>
              <a:rPr lang="en-US" altLang="de-DE" sz="1100" b="1">
                <a:solidFill>
                  <a:schemeClr val="bg1"/>
                </a:solidFill>
                <a:cs typeface="Arial" pitchFamily="34" charset="0"/>
              </a:rPr>
              <a:t>Mobile Content Delivery Optimis.</a:t>
            </a:r>
          </a:p>
        </p:txBody>
      </p:sp>
      <p:sp>
        <p:nvSpPr>
          <p:cNvPr id="13327" name="Rectangle 19"/>
          <p:cNvSpPr>
            <a:spLocks noChangeArrowheads="1"/>
          </p:cNvSpPr>
          <p:nvPr/>
        </p:nvSpPr>
        <p:spPr bwMode="auto">
          <a:xfrm>
            <a:off x="1906588" y="5929313"/>
            <a:ext cx="1419225" cy="382587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altLang="de-DE" sz="1100" b="1">
                <a:solidFill>
                  <a:schemeClr val="bg1"/>
                </a:solidFill>
                <a:cs typeface="Arial" pitchFamily="34" charset="0"/>
              </a:rPr>
              <a:t>Small Cells</a:t>
            </a:r>
          </a:p>
        </p:txBody>
      </p:sp>
      <p:sp>
        <p:nvSpPr>
          <p:cNvPr id="13328" name="Textfeld 47"/>
          <p:cNvSpPr txBox="1">
            <a:spLocks noChangeArrowheads="1"/>
          </p:cNvSpPr>
          <p:nvPr/>
        </p:nvSpPr>
        <p:spPr bwMode="auto">
          <a:xfrm>
            <a:off x="3895725" y="4978400"/>
            <a:ext cx="69008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altLang="de-DE" sz="1400" b="1">
                <a:cs typeface="Arial" pitchFamily="34" charset="0"/>
              </a:rPr>
              <a:t>New activities – items for Information Exchange: </a:t>
            </a:r>
            <a:endParaRPr lang="de-CH" altLang="de-DE" sz="1400" b="1">
              <a:cs typeface="Arial" pitchFamily="34" charset="0"/>
            </a:endParaRPr>
          </a:p>
        </p:txBody>
      </p:sp>
      <p:sp>
        <p:nvSpPr>
          <p:cNvPr id="13329" name="Rectangle 19"/>
          <p:cNvSpPr>
            <a:spLocks noChangeArrowheads="1"/>
          </p:cNvSpPr>
          <p:nvPr/>
        </p:nvSpPr>
        <p:spPr bwMode="auto">
          <a:xfrm>
            <a:off x="5708650" y="5330825"/>
            <a:ext cx="1419225" cy="382588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altLang="de-DE" sz="1100" b="1">
                <a:solidFill>
                  <a:schemeClr val="bg1"/>
                </a:solidFill>
                <a:cs typeface="Arial" pitchFamily="34" charset="0"/>
              </a:rPr>
              <a:t>Congestion Management</a:t>
            </a:r>
          </a:p>
        </p:txBody>
      </p:sp>
      <p:sp>
        <p:nvSpPr>
          <p:cNvPr id="13330" name="Rectangle 19"/>
          <p:cNvSpPr>
            <a:spLocks noChangeArrowheads="1"/>
          </p:cNvSpPr>
          <p:nvPr/>
        </p:nvSpPr>
        <p:spPr bwMode="auto">
          <a:xfrm>
            <a:off x="4010025" y="5330825"/>
            <a:ext cx="1419225" cy="382588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altLang="de-DE" sz="1100" b="1">
                <a:solidFill>
                  <a:schemeClr val="bg1"/>
                </a:solidFill>
                <a:cs typeface="Arial" pitchFamily="34" charset="0"/>
              </a:rPr>
              <a:t>LTE/LTE-Adv. Deployment</a:t>
            </a:r>
          </a:p>
        </p:txBody>
      </p:sp>
      <p:sp>
        <p:nvSpPr>
          <p:cNvPr id="13331" name="Textfeld 52"/>
          <p:cNvSpPr txBox="1">
            <a:spLocks noChangeArrowheads="1"/>
          </p:cNvSpPr>
          <p:nvPr/>
        </p:nvSpPr>
        <p:spPr bwMode="auto">
          <a:xfrm>
            <a:off x="3895725" y="5859463"/>
            <a:ext cx="69008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altLang="de-DE" sz="1400" b="1">
                <a:cs typeface="Arial" pitchFamily="34" charset="0"/>
              </a:rPr>
              <a:t>New activities – Lightweight Information Interchange: </a:t>
            </a:r>
            <a:endParaRPr lang="de-CH" altLang="de-DE" sz="1400" b="1">
              <a:cs typeface="Arial" pitchFamily="34" charset="0"/>
            </a:endParaRPr>
          </a:p>
        </p:txBody>
      </p:sp>
      <p:sp>
        <p:nvSpPr>
          <p:cNvPr id="13332" name="Rectangle 19"/>
          <p:cNvSpPr>
            <a:spLocks noChangeArrowheads="1"/>
          </p:cNvSpPr>
          <p:nvPr/>
        </p:nvSpPr>
        <p:spPr bwMode="auto">
          <a:xfrm>
            <a:off x="5649913" y="6178550"/>
            <a:ext cx="1419225" cy="382588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altLang="de-DE" sz="1100" b="1">
                <a:solidFill>
                  <a:schemeClr val="bg1"/>
                </a:solidFill>
                <a:cs typeface="Arial" pitchFamily="34" charset="0"/>
              </a:rPr>
              <a:t>Alternate Energy</a:t>
            </a:r>
          </a:p>
        </p:txBody>
      </p:sp>
      <p:sp>
        <p:nvSpPr>
          <p:cNvPr id="13333" name="Rectangle 19"/>
          <p:cNvSpPr>
            <a:spLocks noChangeArrowheads="1"/>
          </p:cNvSpPr>
          <p:nvPr/>
        </p:nvSpPr>
        <p:spPr bwMode="auto">
          <a:xfrm>
            <a:off x="3951288" y="6178550"/>
            <a:ext cx="1419225" cy="382588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altLang="de-DE" sz="1100" b="1">
                <a:solidFill>
                  <a:schemeClr val="bg1"/>
                </a:solidFill>
                <a:cs typeface="Arial" pitchFamily="34" charset="0"/>
              </a:rPr>
              <a:t>Security</a:t>
            </a:r>
          </a:p>
        </p:txBody>
      </p:sp>
      <p:sp>
        <p:nvSpPr>
          <p:cNvPr id="13334" name="Rectangle 19"/>
          <p:cNvSpPr>
            <a:spLocks noChangeArrowheads="1"/>
          </p:cNvSpPr>
          <p:nvPr/>
        </p:nvSpPr>
        <p:spPr bwMode="auto">
          <a:xfrm>
            <a:off x="5334000" y="1928813"/>
            <a:ext cx="1419225" cy="382587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altLang="de-DE" sz="1100" b="1">
                <a:solidFill>
                  <a:schemeClr val="bg1"/>
                </a:solidFill>
                <a:cs typeface="Arial" pitchFamily="34" charset="0"/>
              </a:rPr>
              <a:t>MATE</a:t>
            </a:r>
          </a:p>
        </p:txBody>
      </p:sp>
      <p:sp>
        <p:nvSpPr>
          <p:cNvPr id="10263" name="Rectangle 15"/>
          <p:cNvSpPr>
            <a:spLocks noChangeArrowheads="1"/>
          </p:cNvSpPr>
          <p:nvPr/>
        </p:nvSpPr>
        <p:spPr bwMode="auto">
          <a:xfrm>
            <a:off x="5334000" y="2316163"/>
            <a:ext cx="1419225" cy="969962"/>
          </a:xfrm>
          <a:prstGeom prst="rect">
            <a:avLst/>
          </a:prstGeom>
          <a:solidFill>
            <a:schemeClr val="bg1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tIns="46800"/>
          <a:lstStyle/>
          <a:p>
            <a:pPr marL="85725" indent="-85725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  <a:defRPr/>
            </a:pPr>
            <a:r>
              <a:rPr lang="de-DE" sz="1100" dirty="0">
                <a:latin typeface="Arial" charset="0"/>
                <a:ea typeface="ＭＳ Ｐゴシック" pitchFamily="34" charset="-128"/>
              </a:rPr>
              <a:t>Multi-</a:t>
            </a:r>
            <a:r>
              <a:rPr lang="de-DE" sz="1100" dirty="0" err="1">
                <a:latin typeface="Arial" charset="0"/>
                <a:ea typeface="ＭＳ Ｐゴシック" pitchFamily="34" charset="-128"/>
              </a:rPr>
              <a:t>antenna</a:t>
            </a:r>
            <a:r>
              <a:rPr lang="de-DE" sz="1100" dirty="0">
                <a:latin typeface="Arial" charset="0"/>
                <a:ea typeface="ＭＳ Ｐゴシック" pitchFamily="34" charset="-128"/>
              </a:rPr>
              <a:t> Future </a:t>
            </a:r>
            <a:r>
              <a:rPr lang="de-DE" sz="1100" dirty="0" err="1">
                <a:latin typeface="Arial" charset="0"/>
                <a:ea typeface="ＭＳ Ｐゴシック" pitchFamily="34" charset="-128"/>
              </a:rPr>
              <a:t>Requirements</a:t>
            </a:r>
            <a:endParaRPr lang="en-GB" sz="1100" dirty="0">
              <a:latin typeface="Arial" charset="0"/>
              <a:ea typeface="ＭＳ Ｐゴシック" pitchFamily="34" charset="-128"/>
            </a:endParaRPr>
          </a:p>
          <a:p>
            <a:pPr lvl="1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defRPr/>
            </a:pPr>
            <a:endParaRPr lang="en-GB" sz="1100" dirty="0">
              <a:latin typeface="Arial" charset="0"/>
              <a:ea typeface="ＭＳ Ｐゴシック" pitchFamily="34" charset="-128"/>
            </a:endParaRPr>
          </a:p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  <a:defRPr/>
            </a:pPr>
            <a:endParaRPr lang="en-GB" sz="1100" dirty="0">
              <a:latin typeface="Arial" charset="0"/>
              <a:ea typeface="ＭＳ Ｐゴシック" pitchFamily="34" charset="-128"/>
            </a:endParaRPr>
          </a:p>
        </p:txBody>
      </p:sp>
      <p:sp>
        <p:nvSpPr>
          <p:cNvPr id="24" name="Rectangle 19"/>
          <p:cNvSpPr>
            <a:spLocks noChangeArrowheads="1"/>
          </p:cNvSpPr>
          <p:nvPr/>
        </p:nvSpPr>
        <p:spPr bwMode="auto">
          <a:xfrm>
            <a:off x="200025" y="2971800"/>
            <a:ext cx="1419225" cy="314325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>
              <a:defRPr/>
            </a:pPr>
            <a:r>
              <a:rPr lang="en-US" sz="1100" b="1" dirty="0">
                <a:ea typeface="ＭＳ Ｐゴシック" pitchFamily="34" charset="-128"/>
              </a:rPr>
              <a:t>Final report available</a:t>
            </a:r>
          </a:p>
        </p:txBody>
      </p:sp>
      <p:sp>
        <p:nvSpPr>
          <p:cNvPr id="25" name="Rectangle 19"/>
          <p:cNvSpPr>
            <a:spLocks noChangeArrowheads="1"/>
          </p:cNvSpPr>
          <p:nvPr/>
        </p:nvSpPr>
        <p:spPr bwMode="auto">
          <a:xfrm>
            <a:off x="1906588" y="2971800"/>
            <a:ext cx="1411287" cy="314325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>
              <a:defRPr/>
            </a:pPr>
            <a:r>
              <a:rPr lang="en-US" sz="1100" b="1" dirty="0">
                <a:ea typeface="ＭＳ Ｐゴシック" pitchFamily="34" charset="-128"/>
              </a:rPr>
              <a:t>Final report available</a:t>
            </a:r>
          </a:p>
        </p:txBody>
      </p:sp>
      <p:sp>
        <p:nvSpPr>
          <p:cNvPr id="13338" name="Rectangle 19"/>
          <p:cNvSpPr>
            <a:spLocks noChangeArrowheads="1"/>
          </p:cNvSpPr>
          <p:nvPr/>
        </p:nvSpPr>
        <p:spPr bwMode="auto">
          <a:xfrm>
            <a:off x="7045325" y="1920875"/>
            <a:ext cx="1419225" cy="382588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altLang="de-DE" sz="1100" b="1">
                <a:solidFill>
                  <a:schemeClr val="bg1"/>
                </a:solidFill>
                <a:cs typeface="Arial" pitchFamily="34" charset="0"/>
              </a:rPr>
              <a:t>C-RAN</a:t>
            </a:r>
          </a:p>
        </p:txBody>
      </p:sp>
      <p:sp>
        <p:nvSpPr>
          <p:cNvPr id="27" name="Rectangle 15"/>
          <p:cNvSpPr>
            <a:spLocks noChangeArrowheads="1"/>
          </p:cNvSpPr>
          <p:nvPr/>
        </p:nvSpPr>
        <p:spPr bwMode="auto">
          <a:xfrm>
            <a:off x="7045325" y="2308225"/>
            <a:ext cx="1419225" cy="969963"/>
          </a:xfrm>
          <a:prstGeom prst="rect">
            <a:avLst/>
          </a:prstGeom>
          <a:solidFill>
            <a:schemeClr val="bg1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tIns="46800"/>
          <a:lstStyle/>
          <a:p>
            <a:pPr marL="85725" indent="-85725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  <a:defRPr/>
            </a:pPr>
            <a:r>
              <a:rPr lang="en-GB" sz="1100" dirty="0">
                <a:latin typeface="Arial" charset="0"/>
                <a:ea typeface="ＭＳ Ｐゴシック" pitchFamily="34" charset="-128"/>
              </a:rPr>
              <a:t>Liaisons, contrib. to 3GPP</a:t>
            </a:r>
          </a:p>
          <a:p>
            <a:pPr marL="85725" indent="-85725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  <a:defRPr/>
            </a:pPr>
            <a:r>
              <a:rPr lang="en-GB" sz="1100" dirty="0">
                <a:latin typeface="Arial" charset="0"/>
                <a:ea typeface="ＭＳ Ｐゴシック" pitchFamily="34" charset="-128"/>
              </a:rPr>
              <a:t>Solutions to C-RAN </a:t>
            </a:r>
          </a:p>
          <a:p>
            <a:pPr lvl="1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defRPr/>
            </a:pPr>
            <a:endParaRPr lang="en-GB" sz="1100" dirty="0">
              <a:latin typeface="Arial" charset="0"/>
              <a:ea typeface="ＭＳ Ｐゴシック" pitchFamily="34" charset="-128"/>
            </a:endParaRPr>
          </a:p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  <a:defRPr/>
            </a:pPr>
            <a:endParaRPr lang="en-GB" sz="1100" dirty="0">
              <a:latin typeface="Arial" charset="0"/>
              <a:ea typeface="ＭＳ Ｐゴシック" pitchFamily="34" charset="-128"/>
            </a:endParaRPr>
          </a:p>
        </p:txBody>
      </p:sp>
      <p:sp>
        <p:nvSpPr>
          <p:cNvPr id="28" name="Rectangle 19"/>
          <p:cNvSpPr>
            <a:spLocks noChangeArrowheads="1"/>
          </p:cNvSpPr>
          <p:nvPr/>
        </p:nvSpPr>
        <p:spPr bwMode="auto">
          <a:xfrm>
            <a:off x="3630613" y="2971800"/>
            <a:ext cx="1411287" cy="314325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>
              <a:defRPr/>
            </a:pPr>
            <a:r>
              <a:rPr lang="en-US" sz="1100" b="1" dirty="0">
                <a:ea typeface="ＭＳ Ｐゴシック" pitchFamily="34" charset="-128"/>
              </a:rPr>
              <a:t>Final report available</a:t>
            </a:r>
          </a:p>
        </p:txBody>
      </p:sp>
      <p:sp>
        <p:nvSpPr>
          <p:cNvPr id="13341" name="Rectangle 19"/>
          <p:cNvSpPr>
            <a:spLocks noChangeArrowheads="1"/>
          </p:cNvSpPr>
          <p:nvPr/>
        </p:nvSpPr>
        <p:spPr bwMode="auto">
          <a:xfrm>
            <a:off x="1905000" y="3440113"/>
            <a:ext cx="1419225" cy="382587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altLang="de-DE" sz="1100" b="1">
                <a:solidFill>
                  <a:schemeClr val="bg1"/>
                </a:solidFill>
                <a:cs typeface="Arial" pitchFamily="34" charset="0"/>
              </a:rPr>
              <a:t>BEV</a:t>
            </a:r>
          </a:p>
        </p:txBody>
      </p:sp>
      <p:sp>
        <p:nvSpPr>
          <p:cNvPr id="13342" name="Rectangle 19"/>
          <p:cNvSpPr>
            <a:spLocks noChangeArrowheads="1"/>
          </p:cNvSpPr>
          <p:nvPr/>
        </p:nvSpPr>
        <p:spPr bwMode="auto">
          <a:xfrm>
            <a:off x="198438" y="3440113"/>
            <a:ext cx="1419225" cy="382587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altLang="de-DE" sz="1100" b="1">
                <a:solidFill>
                  <a:schemeClr val="bg1"/>
                </a:solidFill>
                <a:cs typeface="Arial" pitchFamily="34" charset="0"/>
              </a:rPr>
              <a:t>MBMM</a:t>
            </a:r>
          </a:p>
        </p:txBody>
      </p:sp>
      <p:sp>
        <p:nvSpPr>
          <p:cNvPr id="31" name="Rectangle 15"/>
          <p:cNvSpPr>
            <a:spLocks noChangeArrowheads="1"/>
          </p:cNvSpPr>
          <p:nvPr/>
        </p:nvSpPr>
        <p:spPr bwMode="auto">
          <a:xfrm>
            <a:off x="198438" y="3827463"/>
            <a:ext cx="1419225" cy="815975"/>
          </a:xfrm>
          <a:prstGeom prst="rect">
            <a:avLst/>
          </a:prstGeom>
          <a:solidFill>
            <a:schemeClr val="bg1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tIns="46800"/>
          <a:lstStyle/>
          <a:p>
            <a:pPr marL="85725" indent="-85725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  <a:defRPr/>
            </a:pPr>
            <a:r>
              <a:rPr lang="en-GB" sz="1100" dirty="0">
                <a:latin typeface="Arial" charset="0"/>
                <a:ea typeface="ＭＳ Ｐゴシック" pitchFamily="34" charset="-128"/>
              </a:rPr>
              <a:t>Multiband multimode requirements</a:t>
            </a:r>
          </a:p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  <a:defRPr/>
            </a:pPr>
            <a:endParaRPr lang="en-GB" sz="1100" dirty="0">
              <a:latin typeface="Arial" charset="0"/>
              <a:ea typeface="ＭＳ Ｐゴシック" pitchFamily="34" charset="-128"/>
            </a:endParaRPr>
          </a:p>
        </p:txBody>
      </p:sp>
      <p:sp>
        <p:nvSpPr>
          <p:cNvPr id="32" name="Rectangle 15"/>
          <p:cNvSpPr>
            <a:spLocks noChangeArrowheads="1"/>
          </p:cNvSpPr>
          <p:nvPr/>
        </p:nvSpPr>
        <p:spPr bwMode="auto">
          <a:xfrm>
            <a:off x="1906588" y="3827463"/>
            <a:ext cx="1417637" cy="815975"/>
          </a:xfrm>
          <a:prstGeom prst="rect">
            <a:avLst/>
          </a:prstGeom>
          <a:solidFill>
            <a:schemeClr val="bg1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tIns="46800"/>
          <a:lstStyle/>
          <a:p>
            <a:pPr marL="85725" indent="-85725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  <a:defRPr/>
            </a:pPr>
            <a:r>
              <a:rPr lang="de-DE" sz="1100" dirty="0">
                <a:latin typeface="Arial" charset="0"/>
                <a:ea typeface="ＭＳ Ｐゴシック" pitchFamily="34" charset="-128"/>
              </a:rPr>
              <a:t>Integrated (</a:t>
            </a:r>
            <a:r>
              <a:rPr lang="de-DE" sz="1100" dirty="0" err="1">
                <a:latin typeface="Arial" charset="0"/>
                <a:ea typeface="ＭＳ Ｐゴシック" pitchFamily="34" charset="-128"/>
              </a:rPr>
              <a:t>Backhaul</a:t>
            </a:r>
            <a:r>
              <a:rPr lang="de-DE" sz="1100" dirty="0">
                <a:latin typeface="Arial" charset="0"/>
                <a:ea typeface="ＭＳ Ｐゴシック" pitchFamily="34" charset="-128"/>
              </a:rPr>
              <a:t>) </a:t>
            </a:r>
            <a:r>
              <a:rPr lang="de-DE" sz="1100" dirty="0" err="1">
                <a:latin typeface="Arial" charset="0"/>
                <a:ea typeface="ＭＳ Ｐゴシック" pitchFamily="34" charset="-128"/>
              </a:rPr>
              <a:t>QoS</a:t>
            </a:r>
            <a:r>
              <a:rPr lang="de-DE" sz="1100" dirty="0">
                <a:latin typeface="Arial" charset="0"/>
                <a:ea typeface="ＭＳ Ｐゴシック" pitchFamily="34" charset="-128"/>
              </a:rPr>
              <a:t> Management</a:t>
            </a:r>
            <a:endParaRPr lang="en-GB" sz="1100" dirty="0">
              <a:latin typeface="Arial" charset="0"/>
              <a:ea typeface="ＭＳ Ｐゴシック" pitchFamily="34" charset="-128"/>
            </a:endParaRPr>
          </a:p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  <a:defRPr/>
            </a:pPr>
            <a:endParaRPr lang="en-GB" sz="1100" dirty="0">
              <a:latin typeface="Arial" charset="0"/>
              <a:ea typeface="ＭＳ Ｐゴシック" pitchFamily="34" charset="-128"/>
            </a:endParaRPr>
          </a:p>
        </p:txBody>
      </p:sp>
      <p:sp>
        <p:nvSpPr>
          <p:cNvPr id="13345" name="Rectangle 19"/>
          <p:cNvSpPr>
            <a:spLocks noChangeArrowheads="1"/>
          </p:cNvSpPr>
          <p:nvPr/>
        </p:nvSpPr>
        <p:spPr bwMode="auto">
          <a:xfrm>
            <a:off x="3622675" y="3440113"/>
            <a:ext cx="1419225" cy="382587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altLang="de-DE" sz="1100" b="1">
                <a:solidFill>
                  <a:schemeClr val="bg1"/>
                </a:solidFill>
                <a:cs typeface="Arial" pitchFamily="34" charset="0"/>
              </a:rPr>
              <a:t>NGCOR</a:t>
            </a:r>
          </a:p>
        </p:txBody>
      </p:sp>
      <p:sp>
        <p:nvSpPr>
          <p:cNvPr id="36" name="Rectangle 15"/>
          <p:cNvSpPr>
            <a:spLocks noChangeArrowheads="1"/>
          </p:cNvSpPr>
          <p:nvPr/>
        </p:nvSpPr>
        <p:spPr bwMode="auto">
          <a:xfrm>
            <a:off x="3622675" y="3827463"/>
            <a:ext cx="1419225" cy="969962"/>
          </a:xfrm>
          <a:prstGeom prst="rect">
            <a:avLst/>
          </a:prstGeom>
          <a:solidFill>
            <a:schemeClr val="bg1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tIns="46800"/>
          <a:lstStyle/>
          <a:p>
            <a:pPr marL="85725" indent="-85725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  <a:defRPr/>
            </a:pPr>
            <a:r>
              <a:rPr lang="en-US" sz="1100" dirty="0">
                <a:latin typeface="Arial" charset="0"/>
                <a:ea typeface="ＭＳ Ｐゴシック" pitchFamily="34" charset="-128"/>
              </a:rPr>
              <a:t>Next Generation Converged Operations Requirements Phase </a:t>
            </a:r>
            <a:r>
              <a:rPr lang="de-DE" sz="1100" dirty="0">
                <a:latin typeface="Arial" charset="0"/>
                <a:ea typeface="ＭＳ Ｐゴシック" pitchFamily="34" charset="-128"/>
              </a:rPr>
              <a:t>2</a:t>
            </a:r>
            <a:endParaRPr lang="en-GB" sz="1100" dirty="0">
              <a:latin typeface="Arial" charset="0"/>
              <a:ea typeface="ＭＳ Ｐゴシック" pitchFamily="34" charset="-128"/>
            </a:endParaRPr>
          </a:p>
          <a:p>
            <a:pPr lvl="1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defRPr/>
            </a:pPr>
            <a:endParaRPr lang="en-GB" sz="1100" dirty="0">
              <a:latin typeface="Arial" charset="0"/>
              <a:ea typeface="ＭＳ Ｐゴシック" pitchFamily="34" charset="-128"/>
            </a:endParaRPr>
          </a:p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  <a:defRPr/>
            </a:pPr>
            <a:endParaRPr lang="en-GB" sz="1100" dirty="0">
              <a:latin typeface="Arial" charset="0"/>
              <a:ea typeface="ＭＳ Ｐゴシック" pitchFamily="34" charset="-128"/>
            </a:endParaRPr>
          </a:p>
        </p:txBody>
      </p:sp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198438" y="4483100"/>
            <a:ext cx="1419225" cy="314325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>
              <a:defRPr/>
            </a:pPr>
            <a:r>
              <a:rPr lang="en-US" sz="1100" b="1" dirty="0">
                <a:ea typeface="ＭＳ Ｐゴシック" pitchFamily="34" charset="-128"/>
              </a:rPr>
              <a:t>Final report available</a:t>
            </a:r>
          </a:p>
        </p:txBody>
      </p:sp>
      <p:sp>
        <p:nvSpPr>
          <p:cNvPr id="38" name="Rectangle 19"/>
          <p:cNvSpPr>
            <a:spLocks noChangeArrowheads="1"/>
          </p:cNvSpPr>
          <p:nvPr/>
        </p:nvSpPr>
        <p:spPr bwMode="auto">
          <a:xfrm>
            <a:off x="1905000" y="4483100"/>
            <a:ext cx="1419225" cy="314325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>
              <a:defRPr/>
            </a:pPr>
            <a:r>
              <a:rPr lang="en-US" sz="1100" b="1" dirty="0">
                <a:ea typeface="ＭＳ Ｐゴシック" pitchFamily="34" charset="-128"/>
              </a:rPr>
              <a:t>Final report available</a:t>
            </a:r>
          </a:p>
        </p:txBody>
      </p:sp>
      <p:sp>
        <p:nvSpPr>
          <p:cNvPr id="13349" name="Rectangle 19"/>
          <p:cNvSpPr>
            <a:spLocks noChangeArrowheads="1"/>
          </p:cNvSpPr>
          <p:nvPr/>
        </p:nvSpPr>
        <p:spPr bwMode="auto">
          <a:xfrm>
            <a:off x="5334000" y="3432175"/>
            <a:ext cx="1419225" cy="382588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altLang="de-DE" sz="1100" b="1">
                <a:solidFill>
                  <a:schemeClr val="bg1"/>
                </a:solidFill>
                <a:cs typeface="Arial" pitchFamily="34" charset="0"/>
              </a:rPr>
              <a:t>ETSI ISG ORI</a:t>
            </a:r>
          </a:p>
        </p:txBody>
      </p:sp>
      <p:sp>
        <p:nvSpPr>
          <p:cNvPr id="40" name="Rectangle 15"/>
          <p:cNvSpPr>
            <a:spLocks noChangeArrowheads="1"/>
          </p:cNvSpPr>
          <p:nvPr/>
        </p:nvSpPr>
        <p:spPr bwMode="auto">
          <a:xfrm>
            <a:off x="5334000" y="3819525"/>
            <a:ext cx="1419225" cy="969963"/>
          </a:xfrm>
          <a:prstGeom prst="rect">
            <a:avLst/>
          </a:prstGeom>
          <a:solidFill>
            <a:schemeClr val="bg1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tIns="46800"/>
          <a:lstStyle/>
          <a:p>
            <a:pPr marL="85725" indent="-85725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  <a:defRPr/>
            </a:pPr>
            <a:r>
              <a:rPr lang="en-GB" sz="1100" dirty="0">
                <a:latin typeface="Arial" charset="0"/>
                <a:ea typeface="ＭＳ Ｐゴシック" pitchFamily="34" charset="-128"/>
              </a:rPr>
              <a:t>Release 2 finalised</a:t>
            </a:r>
          </a:p>
          <a:p>
            <a:pPr lvl="1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defRPr/>
            </a:pPr>
            <a:endParaRPr lang="en-GB" sz="1100" dirty="0">
              <a:latin typeface="Arial" charset="0"/>
              <a:ea typeface="ＭＳ Ｐゴシック" pitchFamily="34" charset="-128"/>
            </a:endParaRPr>
          </a:p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  <a:defRPr/>
            </a:pPr>
            <a:endParaRPr lang="en-GB" sz="1100" dirty="0">
              <a:latin typeface="Arial" charset="0"/>
              <a:ea typeface="ＭＳ Ｐゴシック" pitchFamily="34" charset="-128"/>
            </a:endParaRPr>
          </a:p>
        </p:txBody>
      </p:sp>
      <p:sp>
        <p:nvSpPr>
          <p:cNvPr id="42" name="Rectangle 19"/>
          <p:cNvSpPr>
            <a:spLocks noChangeArrowheads="1"/>
          </p:cNvSpPr>
          <p:nvPr/>
        </p:nvSpPr>
        <p:spPr bwMode="auto">
          <a:xfrm>
            <a:off x="5341938" y="2971800"/>
            <a:ext cx="1411287" cy="314325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>
              <a:defRPr/>
            </a:pPr>
            <a:r>
              <a:rPr lang="en-US" sz="1100" b="1" dirty="0">
                <a:ea typeface="ＭＳ Ｐゴシック" pitchFamily="34" charset="-128"/>
              </a:rPr>
              <a:t>Final report available</a:t>
            </a:r>
          </a:p>
        </p:txBody>
      </p:sp>
      <p:sp>
        <p:nvSpPr>
          <p:cNvPr id="43" name="Rectangle 19"/>
          <p:cNvSpPr>
            <a:spLocks noChangeArrowheads="1"/>
          </p:cNvSpPr>
          <p:nvPr/>
        </p:nvSpPr>
        <p:spPr bwMode="auto">
          <a:xfrm>
            <a:off x="7045325" y="2971800"/>
            <a:ext cx="1411288" cy="314325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>
              <a:defRPr/>
            </a:pPr>
            <a:r>
              <a:rPr lang="en-US" sz="1100" b="1" dirty="0">
                <a:ea typeface="ＭＳ Ｐゴシック" pitchFamily="34" charset="-128"/>
              </a:rPr>
              <a:t>Final report available</a:t>
            </a:r>
          </a:p>
        </p:txBody>
      </p:sp>
    </p:spTree>
    <p:extLst>
      <p:ext uri="{BB962C8B-B14F-4D97-AF65-F5344CB8AC3E}">
        <p14:creationId xmlns:p14="http://schemas.microsoft.com/office/powerpoint/2010/main" val="2640094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963" y="612775"/>
            <a:ext cx="6900862" cy="511175"/>
          </a:xfrm>
        </p:spPr>
        <p:txBody>
          <a:bodyPr/>
          <a:lstStyle/>
          <a:p>
            <a:pPr>
              <a:defRPr/>
            </a:pPr>
            <a:r>
              <a:rPr lang="en-US" sz="2600" dirty="0" smtClean="0">
                <a:solidFill>
                  <a:srgbClr val="468329"/>
                </a:solidFill>
              </a:rPr>
              <a:t>NGMN project update</a:t>
            </a:r>
            <a:endParaRPr lang="en-US" sz="2600" dirty="0">
              <a:solidFill>
                <a:srgbClr val="468329"/>
              </a:solidFill>
            </a:endParaRPr>
          </a:p>
        </p:txBody>
      </p:sp>
      <p:sp>
        <p:nvSpPr>
          <p:cNvPr id="11267" name="Slide Number Placeholder 4"/>
          <p:cNvSpPr>
            <a:spLocks noGrp="1"/>
          </p:cNvSpPr>
          <p:nvPr>
            <p:ph type="sldNum" sz="quarter" idx="2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E5E2CECA-B0FD-4426-9B44-8208AB6474BC}" type="slidenum">
              <a:rPr lang="en-US" smtClean="0">
                <a:solidFill>
                  <a:srgbClr val="898989"/>
                </a:solidFill>
                <a:latin typeface="DIN 1451 Com Mittelschrift" pitchFamily="34" charset="0"/>
              </a:rPr>
              <a:pPr eaLnBrk="1" hangingPunct="1"/>
              <a:t>6</a:t>
            </a:fld>
            <a:endParaRPr lang="en-US" smtClean="0">
              <a:solidFill>
                <a:srgbClr val="898989"/>
              </a:solidFill>
              <a:latin typeface="DIN 1451 Com Mittelschrift" pitchFamily="34" charset="0"/>
            </a:endParaRPr>
          </a:p>
        </p:txBody>
      </p:sp>
      <p:sp>
        <p:nvSpPr>
          <p:cNvPr id="11268" name="Rectangle 15"/>
          <p:cNvSpPr>
            <a:spLocks noChangeArrowheads="1"/>
          </p:cNvSpPr>
          <p:nvPr/>
        </p:nvSpPr>
        <p:spPr bwMode="auto">
          <a:xfrm>
            <a:off x="193675" y="2219325"/>
            <a:ext cx="3963988" cy="214577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tIns="46800" anchor="ctr"/>
          <a:lstStyle/>
          <a:p>
            <a:pPr marL="87313" indent="-87313">
              <a:lnSpc>
                <a:spcPts val="1300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69000"/>
              <a:buFont typeface="Wingdings" pitchFamily="2" charset="2"/>
              <a:buChar char="§"/>
            </a:pPr>
            <a:r>
              <a:rPr lang="en-GB" sz="1100" dirty="0" smtClean="0"/>
              <a:t>Use cases and current practice: Mobile CDN deployment, transparent cache, access cache, coordination with the core nodes</a:t>
            </a:r>
          </a:p>
          <a:p>
            <a:pPr marL="87313" indent="-87313">
              <a:lnSpc>
                <a:spcPts val="1300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69000"/>
              <a:buFont typeface="Wingdings" pitchFamily="2" charset="2"/>
              <a:buChar char="§"/>
            </a:pPr>
            <a:r>
              <a:rPr lang="en-GB" sz="1100" dirty="0" smtClean="0"/>
              <a:t>Architecture and functionalities: CDN functional entities in core and access network</a:t>
            </a:r>
          </a:p>
          <a:p>
            <a:pPr marL="87313" indent="-87313">
              <a:lnSpc>
                <a:spcPts val="1300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69000"/>
              <a:buFont typeface="Wingdings" pitchFamily="2" charset="2"/>
              <a:buChar char="§"/>
            </a:pPr>
            <a:r>
              <a:rPr lang="en-GB" sz="1100" dirty="0" smtClean="0"/>
              <a:t>3GPP EPC enhancements to support mobile content delivery</a:t>
            </a:r>
          </a:p>
          <a:p>
            <a:pPr>
              <a:lnSpc>
                <a:spcPts val="1300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69000"/>
            </a:pPr>
            <a:r>
              <a:rPr lang="en-GB" sz="1100" b="1" dirty="0" smtClean="0"/>
              <a:t>Status</a:t>
            </a:r>
            <a:r>
              <a:rPr lang="en-GB" sz="1100" dirty="0" smtClean="0"/>
              <a:t>: Deliverable on use cases finalised</a:t>
            </a:r>
            <a:endParaRPr lang="en-GB" sz="1100" dirty="0"/>
          </a:p>
        </p:txBody>
      </p:sp>
      <p:sp>
        <p:nvSpPr>
          <p:cNvPr id="11269" name="Rectangle 15"/>
          <p:cNvSpPr>
            <a:spLocks noChangeArrowheads="1"/>
          </p:cNvSpPr>
          <p:nvPr/>
        </p:nvSpPr>
        <p:spPr bwMode="auto">
          <a:xfrm>
            <a:off x="4499992" y="2219325"/>
            <a:ext cx="4155058" cy="214577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tIns="46800" anchor="ctr"/>
          <a:lstStyle/>
          <a:p>
            <a:pPr marL="87313" indent="-87313">
              <a:lnSpc>
                <a:spcPts val="13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9000"/>
              <a:buFont typeface="Wingdings" pitchFamily="2" charset="2"/>
              <a:buChar char="§"/>
            </a:pPr>
            <a:r>
              <a:rPr lang="en-GB" sz="1100" dirty="0" smtClean="0"/>
              <a:t>Cloud RAN (C-RAN): BBU pooling, functional split b/w radio/digital unit, RAN virtualisation</a:t>
            </a:r>
          </a:p>
          <a:p>
            <a:pPr marL="87313" indent="-87313">
              <a:lnSpc>
                <a:spcPts val="13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9000"/>
              <a:buFont typeface="Wingdings" pitchFamily="2" charset="2"/>
              <a:buChar char="§"/>
            </a:pPr>
            <a:r>
              <a:rPr lang="en-GB" sz="1100" dirty="0" smtClean="0"/>
              <a:t>Coordinated Multipoint (CoMP): Performance/CoMP schemes evaluation, CoMP based on C-RAN architecture and non-ideal backhaul architecture</a:t>
            </a:r>
          </a:p>
          <a:p>
            <a:pPr marL="87313" indent="-87313">
              <a:lnSpc>
                <a:spcPts val="13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9000"/>
              <a:buFont typeface="Wingdings" pitchFamily="2" charset="2"/>
              <a:buChar char="§"/>
            </a:pPr>
            <a:r>
              <a:rPr lang="en-GB" sz="1100" dirty="0" smtClean="0"/>
              <a:t>Backhaul / Fronthaul evolution and use cases</a:t>
            </a:r>
          </a:p>
          <a:p>
            <a:pPr marL="87313" indent="-87313">
              <a:lnSpc>
                <a:spcPts val="13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9000"/>
              <a:buFont typeface="Wingdings" pitchFamily="2" charset="2"/>
              <a:buChar char="§"/>
            </a:pPr>
            <a:r>
              <a:rPr lang="en-GB" sz="1100" dirty="0" smtClean="0"/>
              <a:t>Multi-RAN operation and architecture, </a:t>
            </a:r>
            <a:r>
              <a:rPr lang="fi-FI" sz="1100" dirty="0"/>
              <a:t>Multi RAT Joint Radio </a:t>
            </a:r>
            <a:r>
              <a:rPr lang="fi-FI" sz="1100" dirty="0" smtClean="0"/>
              <a:t>Optimization</a:t>
            </a:r>
          </a:p>
          <a:p>
            <a:pPr>
              <a:lnSpc>
                <a:spcPts val="13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9000"/>
            </a:pPr>
            <a:r>
              <a:rPr lang="en-GB" sz="1100" b="1" dirty="0" smtClean="0"/>
              <a:t>Status</a:t>
            </a:r>
            <a:r>
              <a:rPr lang="en-GB" sz="1100" dirty="0" smtClean="0"/>
              <a:t>: </a:t>
            </a:r>
            <a:r>
              <a:rPr lang="en-GB" sz="1100" dirty="0" err="1" smtClean="0"/>
              <a:t>CoMP</a:t>
            </a:r>
            <a:r>
              <a:rPr lang="en-GB" sz="1100" dirty="0" smtClean="0"/>
              <a:t> performance analysed, C-RAN </a:t>
            </a:r>
            <a:r>
              <a:rPr lang="en-GB" sz="1100" dirty="0" err="1" smtClean="0"/>
              <a:t>fronthaul</a:t>
            </a:r>
            <a:r>
              <a:rPr lang="en-GB" sz="1100" dirty="0" smtClean="0"/>
              <a:t> requirements defined, C-RAN solution analysed (virtualisation, RAN sharing, …)</a:t>
            </a:r>
          </a:p>
        </p:txBody>
      </p:sp>
      <p:sp>
        <p:nvSpPr>
          <p:cNvPr id="11270" name="Rectangle 15"/>
          <p:cNvSpPr>
            <a:spLocks noChangeArrowheads="1"/>
          </p:cNvSpPr>
          <p:nvPr/>
        </p:nvSpPr>
        <p:spPr bwMode="auto">
          <a:xfrm>
            <a:off x="192088" y="1843088"/>
            <a:ext cx="3963987" cy="376237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46832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>
              <a:lnSpc>
                <a:spcPts val="1400"/>
              </a:lnSpc>
              <a:spcBef>
                <a:spcPts val="500"/>
              </a:spcBef>
              <a:buClr>
                <a:srgbClr val="699419"/>
              </a:buClr>
              <a:buSzPct val="65000"/>
            </a:pPr>
            <a:r>
              <a:rPr lang="en-US" sz="1300" b="1" smtClean="0">
                <a:solidFill>
                  <a:schemeClr val="bg1"/>
                </a:solidFill>
              </a:rPr>
              <a:t>Mobile Content</a:t>
            </a:r>
            <a:br>
              <a:rPr lang="en-US" sz="1300" b="1" smtClean="0">
                <a:solidFill>
                  <a:schemeClr val="bg1"/>
                </a:solidFill>
              </a:rPr>
            </a:br>
            <a:r>
              <a:rPr lang="en-US" sz="1300" b="1" smtClean="0">
                <a:solidFill>
                  <a:schemeClr val="bg1"/>
                </a:solidFill>
              </a:rPr>
              <a:t>Delivery Optimisation</a:t>
            </a:r>
            <a:endParaRPr lang="en-US" sz="1300" b="1">
              <a:solidFill>
                <a:schemeClr val="bg1"/>
              </a:solidFill>
            </a:endParaRPr>
          </a:p>
        </p:txBody>
      </p:sp>
      <p:sp>
        <p:nvSpPr>
          <p:cNvPr id="11271" name="Rectangle 15"/>
          <p:cNvSpPr>
            <a:spLocks noChangeArrowheads="1"/>
          </p:cNvSpPr>
          <p:nvPr/>
        </p:nvSpPr>
        <p:spPr bwMode="auto">
          <a:xfrm>
            <a:off x="4499992" y="1839913"/>
            <a:ext cx="4155058" cy="376237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468329"/>
            </a:solidFill>
            <a:miter lim="800000"/>
            <a:headEnd/>
            <a:tailEnd/>
          </a:ln>
        </p:spPr>
        <p:txBody>
          <a:bodyPr tIns="46800" anchor="ctr"/>
          <a:lstStyle/>
          <a:p>
            <a:pPr algn="ctr">
              <a:lnSpc>
                <a:spcPts val="1400"/>
              </a:lnSpc>
              <a:spcBef>
                <a:spcPts val="500"/>
              </a:spcBef>
              <a:buClr>
                <a:srgbClr val="699419"/>
              </a:buClr>
              <a:buSzPct val="65000"/>
            </a:pPr>
            <a:r>
              <a:rPr lang="en-US" sz="1300" b="1">
                <a:solidFill>
                  <a:schemeClr val="bg1"/>
                </a:solidFill>
              </a:rPr>
              <a:t>RAN Evolution</a:t>
            </a:r>
          </a:p>
        </p:txBody>
      </p:sp>
      <p:pic>
        <p:nvPicPr>
          <p:cNvPr id="11272" name="Picture 8" descr="P:\Templates\About us Grafiken\Alle Partner Logos\Members\Logo China Mobi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9422" y="1671638"/>
            <a:ext cx="781050" cy="34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3" name="Picture 15" descr="P:\Templates\About us Grafiken\Alle Partner Logos\Members\Logo SK Teleco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622" y="1671638"/>
            <a:ext cx="779463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5"/>
          <p:cNvSpPr>
            <a:spLocks noChangeArrowheads="1"/>
          </p:cNvSpPr>
          <p:nvPr/>
        </p:nvSpPr>
        <p:spPr bwMode="auto">
          <a:xfrm>
            <a:off x="193675" y="5013176"/>
            <a:ext cx="3962400" cy="1684562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tIns="46800" anchor="ctr"/>
          <a:lstStyle/>
          <a:p>
            <a:pPr marL="87313" indent="-87313">
              <a:lnSpc>
                <a:spcPts val="13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9000"/>
              <a:buFont typeface="Wingdings" pitchFamily="2" charset="2"/>
              <a:buChar char="§"/>
            </a:pPr>
            <a:r>
              <a:rPr lang="en-US" sz="1100" dirty="0" smtClean="0"/>
              <a:t>Configuration Management, Performance Management, Service Inventory Management</a:t>
            </a:r>
          </a:p>
          <a:p>
            <a:pPr marL="87313" indent="-87313">
              <a:lnSpc>
                <a:spcPts val="13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9000"/>
              <a:buFont typeface="Wingdings" pitchFamily="2" charset="2"/>
              <a:buChar char="§"/>
            </a:pPr>
            <a:r>
              <a:rPr lang="en-US" sz="1100" dirty="0" smtClean="0"/>
              <a:t>Architecture scenarios for management of converged networks</a:t>
            </a:r>
          </a:p>
          <a:p>
            <a:pPr marL="87313" indent="-87313">
              <a:lnSpc>
                <a:spcPts val="13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9000"/>
              <a:buFont typeface="Wingdings" pitchFamily="2" charset="2"/>
              <a:buChar char="§"/>
            </a:pPr>
            <a:r>
              <a:rPr lang="en-US" sz="1100" dirty="0" smtClean="0"/>
              <a:t>Verification of compliance to the standard specifications</a:t>
            </a:r>
          </a:p>
          <a:p>
            <a:pPr>
              <a:lnSpc>
                <a:spcPts val="13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9000"/>
            </a:pPr>
            <a:r>
              <a:rPr lang="en-US" sz="1100" b="1" dirty="0" smtClean="0"/>
              <a:t>Status</a:t>
            </a:r>
            <a:r>
              <a:rPr lang="en-US" sz="1100" dirty="0" smtClean="0"/>
              <a:t>: NGCOR Phase 2 deliverables </a:t>
            </a:r>
            <a:r>
              <a:rPr lang="en-US" sz="1100" dirty="0" err="1" smtClean="0"/>
              <a:t>finalised</a:t>
            </a:r>
            <a:r>
              <a:rPr lang="en-US" sz="1100" dirty="0" smtClean="0"/>
              <a:t>, approval ongoing</a:t>
            </a:r>
            <a:endParaRPr lang="en-US" sz="1100" dirty="0"/>
          </a:p>
        </p:txBody>
      </p:sp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4499992" y="5013176"/>
            <a:ext cx="4176588" cy="1684562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tIns="46800" anchor="ctr"/>
          <a:lstStyle/>
          <a:p>
            <a:pPr marL="87313" indent="-87313">
              <a:lnSpc>
                <a:spcPts val="13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9000"/>
              <a:buFont typeface="Wingdings" pitchFamily="2" charset="2"/>
              <a:buChar char="§"/>
            </a:pPr>
            <a:r>
              <a:rPr lang="en-US" sz="1100" dirty="0" smtClean="0"/>
              <a:t>System architecture and functional requirements – focus on 3GPP technologies and Wi-Fi</a:t>
            </a:r>
          </a:p>
          <a:p>
            <a:pPr marL="87313" indent="-87313">
              <a:lnSpc>
                <a:spcPts val="13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9000"/>
              <a:buFont typeface="Wingdings" pitchFamily="2" charset="2"/>
              <a:buChar char="§"/>
            </a:pPr>
            <a:r>
              <a:rPr lang="en-US" sz="1100" dirty="0" smtClean="0"/>
              <a:t>Operational issues and SON requirements for Small Cells</a:t>
            </a:r>
          </a:p>
          <a:p>
            <a:pPr marL="87313" indent="-87313">
              <a:lnSpc>
                <a:spcPts val="13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9000"/>
              <a:buFont typeface="Wingdings" pitchFamily="2" charset="2"/>
              <a:buChar char="§"/>
            </a:pPr>
            <a:r>
              <a:rPr lang="en-US" sz="1100" dirty="0" smtClean="0"/>
              <a:t>Multi-vendor network definition and deployment</a:t>
            </a:r>
          </a:p>
          <a:p>
            <a:pPr marL="87313" indent="-87313">
              <a:lnSpc>
                <a:spcPts val="13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9000"/>
              <a:buFont typeface="Wingdings" pitchFamily="2" charset="2"/>
              <a:buChar char="§"/>
            </a:pPr>
            <a:r>
              <a:rPr lang="en-US" sz="1100" dirty="0" smtClean="0"/>
              <a:t>Small Cell backhaul solutions: Inclusion of LTE-Advanced features</a:t>
            </a:r>
          </a:p>
          <a:p>
            <a:pPr>
              <a:lnSpc>
                <a:spcPts val="13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9000"/>
            </a:pPr>
            <a:r>
              <a:rPr lang="en-GB" sz="1100" b="1" dirty="0"/>
              <a:t>Status</a:t>
            </a:r>
            <a:r>
              <a:rPr lang="en-GB" sz="1100" dirty="0"/>
              <a:t>: High-priority use cases defined, SON features analysed for multi-vendor deployment and recommendations defined, </a:t>
            </a: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192087" y="4636940"/>
            <a:ext cx="3964079" cy="376237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468329"/>
            </a:solidFill>
            <a:miter lim="800000"/>
            <a:headEnd/>
            <a:tailEnd/>
          </a:ln>
        </p:spPr>
        <p:txBody>
          <a:bodyPr lIns="252000" tIns="46800" rIns="252000" anchor="ctr"/>
          <a:lstStyle/>
          <a:p>
            <a:pPr algn="ctr">
              <a:lnSpc>
                <a:spcPts val="1400"/>
              </a:lnSpc>
              <a:spcBef>
                <a:spcPts val="500"/>
              </a:spcBef>
              <a:buClr>
                <a:srgbClr val="699419"/>
              </a:buClr>
              <a:buSzPct val="65000"/>
            </a:pPr>
            <a:r>
              <a:rPr lang="en-US" sz="1300" b="1">
                <a:solidFill>
                  <a:schemeClr val="bg1"/>
                </a:solidFill>
              </a:rPr>
              <a:t>NGCOR (Next Gen. Converged Operations Requirements)</a:t>
            </a:r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4499992" y="4636940"/>
            <a:ext cx="4176588" cy="376237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46832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>
              <a:lnSpc>
                <a:spcPts val="1400"/>
              </a:lnSpc>
              <a:spcBef>
                <a:spcPts val="500"/>
              </a:spcBef>
              <a:buClr>
                <a:srgbClr val="699419"/>
              </a:buClr>
              <a:buSzPct val="65000"/>
            </a:pPr>
            <a:r>
              <a:rPr lang="en-US" sz="1300" b="1">
                <a:solidFill>
                  <a:schemeClr val="bg1"/>
                </a:solidFill>
              </a:rPr>
              <a:t>Small Cells</a:t>
            </a:r>
          </a:p>
        </p:txBody>
      </p:sp>
      <p:pic>
        <p:nvPicPr>
          <p:cNvPr id="19" name="Picture 17" descr="P:\Templates\About us Grafiken\Alle Partner Logos\Members\Logo Telecom Itali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9422" y="4554638"/>
            <a:ext cx="77946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Grafik 73" descr="T_Logo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2035" y="4554638"/>
            <a:ext cx="781050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7384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de-DE" sz="2600" dirty="0">
                <a:solidFill>
                  <a:srgbClr val="468329"/>
                </a:solidFill>
                <a:latin typeface="+mj-lt"/>
              </a:rPr>
              <a:t>NGMN Meeting </a:t>
            </a:r>
            <a:r>
              <a:rPr lang="de-DE" sz="2600" dirty="0" smtClean="0">
                <a:solidFill>
                  <a:srgbClr val="468329"/>
                </a:solidFill>
                <a:latin typeface="+mj-lt"/>
              </a:rPr>
              <a:t>Schedule: </a:t>
            </a:r>
            <a:r>
              <a:rPr lang="de-DE" sz="2600" dirty="0" err="1" smtClean="0">
                <a:solidFill>
                  <a:srgbClr val="468329"/>
                </a:solidFill>
                <a:latin typeface="+mj-lt"/>
              </a:rPr>
              <a:t>Upcoming</a:t>
            </a:r>
            <a:r>
              <a:rPr lang="de-DE" sz="2600" dirty="0" smtClean="0">
                <a:solidFill>
                  <a:srgbClr val="468329"/>
                </a:solidFill>
                <a:latin typeface="+mj-lt"/>
              </a:rPr>
              <a:t> </a:t>
            </a:r>
            <a:r>
              <a:rPr lang="de-DE" sz="2600" dirty="0" err="1" smtClean="0">
                <a:solidFill>
                  <a:srgbClr val="468329"/>
                </a:solidFill>
                <a:latin typeface="+mj-lt"/>
              </a:rPr>
              <a:t>meetings</a:t>
            </a:r>
            <a:endParaRPr lang="de-DE" sz="2600" dirty="0">
              <a:solidFill>
                <a:srgbClr val="468329"/>
              </a:solidFill>
              <a:latin typeface="+mj-lt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D6F91ADF-7C90-4C5B-9F7E-974834D2BAC9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  <p:sp>
        <p:nvSpPr>
          <p:cNvPr id="12292" name="Textfeld 2"/>
          <p:cNvSpPr txBox="1">
            <a:spLocks noChangeArrowheads="1"/>
          </p:cNvSpPr>
          <p:nvPr/>
        </p:nvSpPr>
        <p:spPr bwMode="auto">
          <a:xfrm>
            <a:off x="142875" y="1720850"/>
            <a:ext cx="8543925" cy="178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t" hangingPunct="1">
              <a:spcBef>
                <a:spcPts val="600"/>
              </a:spcBef>
              <a:spcAft>
                <a:spcPts val="6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de-DE" sz="1400" dirty="0" smtClean="0"/>
              <a:t>Board Workshop 9th </a:t>
            </a:r>
            <a:r>
              <a:rPr lang="de-DE" sz="1400" dirty="0" err="1" smtClean="0"/>
              <a:t>December</a:t>
            </a:r>
            <a:r>
              <a:rPr lang="de-DE" sz="1400" dirty="0" smtClean="0"/>
              <a:t> 2013, Board Meeting 21/22nd </a:t>
            </a:r>
            <a:r>
              <a:rPr lang="de-DE" sz="1400" dirty="0" err="1" smtClean="0"/>
              <a:t>January</a:t>
            </a:r>
            <a:r>
              <a:rPr lang="de-DE" sz="1400" dirty="0" smtClean="0"/>
              <a:t> 2014 (</a:t>
            </a:r>
            <a:r>
              <a:rPr lang="de-DE" sz="1400" dirty="0" err="1" smtClean="0"/>
              <a:t>kindly</a:t>
            </a:r>
            <a:r>
              <a:rPr lang="de-DE" sz="1400" dirty="0" smtClean="0"/>
              <a:t> </a:t>
            </a:r>
            <a:r>
              <a:rPr lang="de-DE" sz="1400" dirty="0" err="1" smtClean="0"/>
              <a:t>hosted</a:t>
            </a:r>
            <a:r>
              <a:rPr lang="de-DE" sz="1400" dirty="0" smtClean="0"/>
              <a:t> </a:t>
            </a:r>
            <a:r>
              <a:rPr lang="de-DE" sz="1400" dirty="0" err="1" smtClean="0"/>
              <a:t>by</a:t>
            </a:r>
            <a:r>
              <a:rPr lang="de-DE" sz="1400" dirty="0" smtClean="0"/>
              <a:t> AT&amp;T)</a:t>
            </a:r>
          </a:p>
          <a:p>
            <a:pPr eaLnBrk="1" fontAlgn="t" hangingPunct="1">
              <a:spcBef>
                <a:spcPts val="600"/>
              </a:spcBef>
              <a:spcAft>
                <a:spcPts val="6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de-DE" sz="1400" dirty="0" smtClean="0"/>
              <a:t>OC </a:t>
            </a:r>
            <a:r>
              <a:rPr lang="de-DE" sz="1400" dirty="0"/>
              <a:t>Meeting 12th/13th </a:t>
            </a:r>
            <a:r>
              <a:rPr lang="de-DE" sz="1400" dirty="0" err="1"/>
              <a:t>February</a:t>
            </a:r>
            <a:r>
              <a:rPr lang="de-DE" sz="1400" dirty="0"/>
              <a:t> 2014, Tokyo, Japan (</a:t>
            </a:r>
            <a:r>
              <a:rPr lang="de-DE" sz="1400" dirty="0" err="1"/>
              <a:t>kindly</a:t>
            </a:r>
            <a:r>
              <a:rPr lang="de-DE" sz="1400" dirty="0"/>
              <a:t> </a:t>
            </a:r>
            <a:r>
              <a:rPr lang="de-DE" sz="1400" dirty="0" err="1"/>
              <a:t>hosted</a:t>
            </a:r>
            <a:r>
              <a:rPr lang="de-DE" sz="1400" dirty="0"/>
              <a:t> </a:t>
            </a:r>
            <a:r>
              <a:rPr lang="de-DE" sz="1400" dirty="0" err="1"/>
              <a:t>by</a:t>
            </a:r>
            <a:r>
              <a:rPr lang="de-DE" sz="1400" dirty="0"/>
              <a:t> NTT DOCOMO)</a:t>
            </a:r>
          </a:p>
          <a:p>
            <a:pPr eaLnBrk="1" fontAlgn="t" hangingPunct="1">
              <a:spcBef>
                <a:spcPts val="600"/>
              </a:spcBef>
              <a:spcAft>
                <a:spcPts val="6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de-DE" sz="1400" dirty="0"/>
              <a:t>Board Meeting 23rd </a:t>
            </a:r>
            <a:r>
              <a:rPr lang="de-DE" sz="1400" dirty="0" err="1"/>
              <a:t>February</a:t>
            </a:r>
            <a:r>
              <a:rPr lang="de-DE" sz="1400" dirty="0"/>
              <a:t> 2014, Barcelona, </a:t>
            </a:r>
            <a:r>
              <a:rPr lang="de-DE" sz="1400" dirty="0" smtClean="0"/>
              <a:t>Spain (</a:t>
            </a:r>
            <a:r>
              <a:rPr lang="de-DE" sz="1400" dirty="0" err="1" smtClean="0"/>
              <a:t>kindly</a:t>
            </a:r>
            <a:r>
              <a:rPr lang="de-DE" sz="1400" dirty="0" smtClean="0"/>
              <a:t> </a:t>
            </a:r>
            <a:r>
              <a:rPr lang="de-DE" sz="1400" dirty="0" err="1" smtClean="0"/>
              <a:t>hosted</a:t>
            </a:r>
            <a:r>
              <a:rPr lang="de-DE" sz="1400" dirty="0" smtClean="0"/>
              <a:t> </a:t>
            </a:r>
            <a:r>
              <a:rPr lang="de-DE" sz="1400" dirty="0" err="1" smtClean="0"/>
              <a:t>by</a:t>
            </a:r>
            <a:r>
              <a:rPr lang="de-DE" sz="1400" dirty="0" smtClean="0"/>
              <a:t> Telefonica)</a:t>
            </a:r>
            <a:endParaRPr lang="de-DE" sz="1400" dirty="0"/>
          </a:p>
          <a:p>
            <a:pPr eaLnBrk="1" fontAlgn="t" hangingPunct="1">
              <a:spcBef>
                <a:spcPts val="600"/>
              </a:spcBef>
              <a:spcAft>
                <a:spcPts val="6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de-DE" sz="1400" dirty="0"/>
              <a:t>NGMN Forum 3rd / 4th June 2014, Bonn, Germany (</a:t>
            </a:r>
            <a:r>
              <a:rPr lang="de-DE" sz="1400" dirty="0" err="1"/>
              <a:t>kindly</a:t>
            </a:r>
            <a:r>
              <a:rPr lang="de-DE" sz="1400" dirty="0"/>
              <a:t> </a:t>
            </a:r>
            <a:r>
              <a:rPr lang="de-DE" sz="1400" dirty="0" err="1"/>
              <a:t>hosted</a:t>
            </a:r>
            <a:r>
              <a:rPr lang="de-DE" sz="1400" dirty="0"/>
              <a:t> </a:t>
            </a:r>
            <a:r>
              <a:rPr lang="de-DE" sz="1400" dirty="0" err="1"/>
              <a:t>by</a:t>
            </a:r>
            <a:r>
              <a:rPr lang="de-DE" sz="1400" dirty="0"/>
              <a:t> Deutsche Telekom)</a:t>
            </a:r>
          </a:p>
          <a:p>
            <a:pPr eaLnBrk="1" fontAlgn="t" hangingPunct="1">
              <a:spcBef>
                <a:spcPts val="600"/>
              </a:spcBef>
              <a:spcAft>
                <a:spcPts val="6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de-DE" sz="1400" dirty="0"/>
              <a:t>OC Meeting 4th / 5th June 2014, Bonn, Germany (</a:t>
            </a:r>
            <a:r>
              <a:rPr lang="de-DE" sz="1400" dirty="0" err="1"/>
              <a:t>kindly</a:t>
            </a:r>
            <a:r>
              <a:rPr lang="de-DE" sz="1400" dirty="0"/>
              <a:t> </a:t>
            </a:r>
            <a:r>
              <a:rPr lang="de-DE" sz="1400" dirty="0" err="1"/>
              <a:t>hosted</a:t>
            </a:r>
            <a:r>
              <a:rPr lang="de-DE" sz="1400" dirty="0"/>
              <a:t> </a:t>
            </a:r>
            <a:r>
              <a:rPr lang="de-DE" sz="1400" dirty="0" err="1"/>
              <a:t>by</a:t>
            </a:r>
            <a:r>
              <a:rPr lang="de-DE" sz="1400" dirty="0"/>
              <a:t> Deutsche Telekom)</a:t>
            </a:r>
          </a:p>
        </p:txBody>
      </p:sp>
    </p:spTree>
    <p:extLst>
      <p:ext uri="{BB962C8B-B14F-4D97-AF65-F5344CB8AC3E}">
        <p14:creationId xmlns:p14="http://schemas.microsoft.com/office/powerpoint/2010/main" val="1918735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468329"/>
                </a:solidFill>
                <a:latin typeface="+mj-lt"/>
                <a:cs typeface="Arial" charset="0"/>
              </a:rPr>
              <a:t>Back-up: Analyst review of NGMN projects in 2013</a:t>
            </a:r>
            <a:endParaRPr lang="de-DE" dirty="0">
              <a:solidFill>
                <a:srgbClr val="468329"/>
              </a:solidFill>
              <a:latin typeface="+mj-lt"/>
              <a:cs typeface="Arial" charset="0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267B053B-E919-4F2B-A710-2399F3912588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4280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-1141" y="560388"/>
            <a:ext cx="7525469" cy="511175"/>
          </a:xfrm>
        </p:spPr>
        <p:txBody>
          <a:bodyPr/>
          <a:lstStyle/>
          <a:p>
            <a:pPr>
              <a:defRPr/>
            </a:pPr>
            <a:r>
              <a:rPr lang="en-GB" dirty="0"/>
              <a:t>Caroline </a:t>
            </a:r>
            <a:r>
              <a:rPr lang="en-GB" dirty="0" smtClean="0"/>
              <a:t>Gabriel (Research </a:t>
            </a:r>
            <a:r>
              <a:rPr lang="en-GB" dirty="0"/>
              <a:t>Director, </a:t>
            </a:r>
            <a:r>
              <a:rPr lang="en-GB" dirty="0" err="1" smtClean="0"/>
              <a:t>Maravedis</a:t>
            </a:r>
            <a:r>
              <a:rPr lang="en-GB" dirty="0" smtClean="0"/>
              <a:t>-Rethink) on new NGMN Work-Programme </a:t>
            </a:r>
            <a:endParaRPr lang="de-DE" dirty="0">
              <a:solidFill>
                <a:srgbClr val="468329"/>
              </a:solidFill>
              <a:latin typeface="+mj-lt"/>
              <a:cs typeface="Arial" charset="0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267B053B-E919-4F2B-A710-2399F3912588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  <p:sp>
        <p:nvSpPr>
          <p:cNvPr id="3" name="Rechteck 2"/>
          <p:cNvSpPr/>
          <p:nvPr/>
        </p:nvSpPr>
        <p:spPr>
          <a:xfrm>
            <a:off x="25971" y="1585367"/>
            <a:ext cx="88569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="1" dirty="0"/>
              <a:t>NGMN Alliance talks reality, not hype, with its new roadmap</a:t>
            </a:r>
            <a:endParaRPr lang="de-DE" sz="1200" dirty="0"/>
          </a:p>
          <a:p>
            <a:r>
              <a:rPr lang="en-GB" sz="1000" b="1" dirty="0"/>
              <a:t>By Caroline Gabriel, Research Director, </a:t>
            </a:r>
            <a:r>
              <a:rPr lang="en-GB" sz="1000" b="1" dirty="0" err="1"/>
              <a:t>Maravedis</a:t>
            </a:r>
            <a:r>
              <a:rPr lang="en-GB" sz="1000" b="1" dirty="0"/>
              <a:t>-Rethink, 19th March 2013</a:t>
            </a:r>
            <a:endParaRPr lang="de-DE" sz="1000" dirty="0"/>
          </a:p>
          <a:p>
            <a:r>
              <a:rPr lang="en-US" sz="1000" u="sng" dirty="0">
                <a:hlinkClick r:id="rId3"/>
              </a:rPr>
              <a:t>http://www.maravedis-bwa.com/templateemail/newsletters/031913/ngm-alliance-talks-reality-not-hype-with-its-new-roadmap.html</a:t>
            </a:r>
            <a:endParaRPr lang="de-DE" sz="1000" dirty="0"/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182243"/>
            <a:ext cx="4370238" cy="4703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04" y="2182243"/>
            <a:ext cx="4338906" cy="3756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1340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4bdRcEEdkeSqiE51euc2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FsKswGveEOowuepRZUNr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FsKswGveEOowuepRZUNr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0MQcNm4l0KHpP7VeU7Mhg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4bdRcEEdkeSqiE51euc2g"/>
</p:tagLst>
</file>

<file path=ppt/theme/theme1.xml><?xml version="1.0" encoding="utf-8"?>
<a:theme xmlns:a="http://schemas.openxmlformats.org/drawingml/2006/main" name="NGMN slides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NGMN slides</Template>
  <TotalTime>0</TotalTime>
  <Words>856</Words>
  <Application>Microsoft Office PowerPoint</Application>
  <PresentationFormat>Bildschirmpräsentation (4:3)</PresentationFormat>
  <Paragraphs>211</Paragraphs>
  <Slides>11</Slides>
  <Notes>5</Notes>
  <HiddenSlides>0</HiddenSlides>
  <MMClips>0</MMClips>
  <ScaleCrop>false</ScaleCrop>
  <HeadingPairs>
    <vt:vector size="6" baseType="variant"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3" baseType="lpstr">
      <vt:lpstr>NGMN slides</vt:lpstr>
      <vt:lpstr>TCLayout.ActiveDocument.1</vt:lpstr>
      <vt:lpstr>NGMN Update for M-SDO</vt:lpstr>
      <vt:lpstr>NGMN Alliance Partners</vt:lpstr>
      <vt:lpstr>Board Directors (see http://www.ngmn.org/aboutus/board.html)</vt:lpstr>
      <vt:lpstr>Working Scope (2013 &amp; Onwards)</vt:lpstr>
      <vt:lpstr>Finalised deliverables and new activities 2012/2013</vt:lpstr>
      <vt:lpstr>NGMN project update</vt:lpstr>
      <vt:lpstr>NGMN Meeting Schedule: Upcoming meetings</vt:lpstr>
      <vt:lpstr>Back-up: Analyst review of NGMN projects in 2013</vt:lpstr>
      <vt:lpstr>Caroline Gabriel (Research Director, Maravedis-Rethink) on new NGMN Work-Programme </vt:lpstr>
      <vt:lpstr>Close co-operation with key industry organisations and research initiatives</vt:lpstr>
      <vt:lpstr>Lean structures and a contribution driven approach are the key success factors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Technology Challenges in Mobile Broadband Communications</dc:title>
  <dc:creator>Osvaldo Gonsa</dc:creator>
  <cp:lastModifiedBy>Philipp Deibert</cp:lastModifiedBy>
  <cp:revision>181</cp:revision>
  <cp:lastPrinted>2013-11-26T13:00:31Z</cp:lastPrinted>
  <dcterms:created xsi:type="dcterms:W3CDTF">2012-06-19T13:54:04Z</dcterms:created>
  <dcterms:modified xsi:type="dcterms:W3CDTF">2013-12-05T17:11:58Z</dcterms:modified>
</cp:coreProperties>
</file>